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7" r:id="rId2"/>
    <p:sldId id="271" r:id="rId3"/>
    <p:sldId id="362" r:id="rId4"/>
    <p:sldId id="367" r:id="rId5"/>
    <p:sldId id="369" r:id="rId6"/>
    <p:sldId id="363" r:id="rId7"/>
    <p:sldId id="368" r:id="rId8"/>
    <p:sldId id="370" r:id="rId9"/>
    <p:sldId id="402" r:id="rId10"/>
    <p:sldId id="414" r:id="rId11"/>
    <p:sldId id="415" r:id="rId12"/>
    <p:sldId id="364" r:id="rId13"/>
    <p:sldId id="374" r:id="rId14"/>
    <p:sldId id="378" r:id="rId15"/>
    <p:sldId id="377" r:id="rId16"/>
    <p:sldId id="376" r:id="rId17"/>
    <p:sldId id="375" r:id="rId18"/>
    <p:sldId id="423" r:id="rId19"/>
    <p:sldId id="424" r:id="rId20"/>
    <p:sldId id="425" r:id="rId21"/>
    <p:sldId id="365" r:id="rId22"/>
    <p:sldId id="379" r:id="rId23"/>
    <p:sldId id="435" r:id="rId24"/>
    <p:sldId id="380" r:id="rId25"/>
    <p:sldId id="381" r:id="rId26"/>
    <p:sldId id="382" r:id="rId27"/>
    <p:sldId id="383" r:id="rId28"/>
    <p:sldId id="432" r:id="rId29"/>
    <p:sldId id="433" r:id="rId30"/>
    <p:sldId id="434" r:id="rId31"/>
    <p:sldId id="366" r:id="rId32"/>
    <p:sldId id="384" r:id="rId33"/>
    <p:sldId id="389" r:id="rId34"/>
    <p:sldId id="392" r:id="rId35"/>
    <p:sldId id="371" r:id="rId36"/>
    <p:sldId id="393" r:id="rId37"/>
    <p:sldId id="396" r:id="rId38"/>
    <p:sldId id="394" r:id="rId39"/>
    <p:sldId id="401" r:id="rId40"/>
    <p:sldId id="405" r:id="rId41"/>
    <p:sldId id="403" r:id="rId42"/>
    <p:sldId id="404" r:id="rId43"/>
    <p:sldId id="406" r:id="rId44"/>
    <p:sldId id="407" r:id="rId45"/>
    <p:sldId id="408" r:id="rId46"/>
    <p:sldId id="409" r:id="rId47"/>
    <p:sldId id="410" r:id="rId48"/>
    <p:sldId id="411" r:id="rId49"/>
    <p:sldId id="412" r:id="rId50"/>
    <p:sldId id="413" r:id="rId51"/>
    <p:sldId id="399" r:id="rId52"/>
    <p:sldId id="390" r:id="rId53"/>
    <p:sldId id="416" r:id="rId54"/>
    <p:sldId id="417" r:id="rId55"/>
    <p:sldId id="418" r:id="rId56"/>
    <p:sldId id="419" r:id="rId57"/>
    <p:sldId id="391" r:id="rId58"/>
    <p:sldId id="420" r:id="rId59"/>
    <p:sldId id="421" r:id="rId60"/>
    <p:sldId id="422" r:id="rId61"/>
    <p:sldId id="426" r:id="rId6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E86A12D3-F298-43BE-A0BE-FF8AE0F641B2}">
          <p14:sldIdLst>
            <p14:sldId id="257"/>
            <p14:sldId id="271"/>
            <p14:sldId id="362"/>
            <p14:sldId id="367"/>
            <p14:sldId id="369"/>
            <p14:sldId id="363"/>
            <p14:sldId id="368"/>
            <p14:sldId id="370"/>
            <p14:sldId id="402"/>
            <p14:sldId id="414"/>
            <p14:sldId id="415"/>
            <p14:sldId id="364"/>
            <p14:sldId id="374"/>
            <p14:sldId id="378"/>
            <p14:sldId id="377"/>
            <p14:sldId id="376"/>
            <p14:sldId id="375"/>
            <p14:sldId id="423"/>
            <p14:sldId id="424"/>
            <p14:sldId id="425"/>
            <p14:sldId id="365"/>
            <p14:sldId id="379"/>
            <p14:sldId id="435"/>
            <p14:sldId id="380"/>
            <p14:sldId id="381"/>
            <p14:sldId id="382"/>
            <p14:sldId id="383"/>
            <p14:sldId id="432"/>
            <p14:sldId id="433"/>
            <p14:sldId id="434"/>
            <p14:sldId id="366"/>
            <p14:sldId id="384"/>
            <p14:sldId id="389"/>
            <p14:sldId id="392"/>
            <p14:sldId id="371"/>
            <p14:sldId id="393"/>
            <p14:sldId id="396"/>
            <p14:sldId id="394"/>
            <p14:sldId id="401"/>
            <p14:sldId id="405"/>
            <p14:sldId id="403"/>
            <p14:sldId id="404"/>
            <p14:sldId id="406"/>
            <p14:sldId id="407"/>
            <p14:sldId id="408"/>
            <p14:sldId id="409"/>
            <p14:sldId id="410"/>
            <p14:sldId id="411"/>
            <p14:sldId id="412"/>
            <p14:sldId id="413"/>
            <p14:sldId id="399"/>
            <p14:sldId id="390"/>
            <p14:sldId id="416"/>
            <p14:sldId id="417"/>
            <p14:sldId id="418"/>
            <p14:sldId id="419"/>
            <p14:sldId id="391"/>
            <p14:sldId id="420"/>
            <p14:sldId id="421"/>
            <p14:sldId id="422"/>
            <p14:sldId id="42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é RABIER" initials="LR" lastIdx="4" clrIdx="0">
    <p:extLst>
      <p:ext uri="{19B8F6BF-5375-455C-9EA6-DF929625EA0E}">
        <p15:presenceInfo xmlns:p15="http://schemas.microsoft.com/office/powerpoint/2012/main" userId="e2cff998c8320d2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344B"/>
    <a:srgbClr val="30B34B"/>
    <a:srgbClr val="EDBDC5"/>
    <a:srgbClr val="CEC5DA"/>
    <a:srgbClr val="E6E6E6"/>
    <a:srgbClr val="A6A6A6"/>
    <a:srgbClr val="7E4342"/>
    <a:srgbClr val="916462"/>
    <a:srgbClr val="FFFFFF"/>
    <a:srgbClr val="D7D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8D230F3-CF80-4859-8CE7-A43EE81993B5}" styleName="Style léger 1 - Accentuation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6D9F66E-5EB9-4882-86FB-DCBF35E3C3E4}" styleName="Style moyen 4 - Accentuation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46F890A9-2807-4EBB-B81D-B2AA78EC7F39}" styleName="Style foncé 2 - Accentuation 5/Accentuation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Style moyen 2 - Accentuation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2838BEF-8BB2-4498-84A7-C5851F593DF1}" styleName="Style moyen 4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Style moyen 2 - Accentuation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Style moyen 1 - Accentuation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Style léger 3 - Accentuation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65" autoAdjust="0"/>
    <p:restoredTop sz="96292" autoAdjust="0"/>
  </p:normalViewPr>
  <p:slideViewPr>
    <p:cSldViewPr>
      <p:cViewPr>
        <p:scale>
          <a:sx n="106" d="100"/>
          <a:sy n="106" d="100"/>
        </p:scale>
        <p:origin x="162" y="-12"/>
      </p:cViewPr>
      <p:guideLst>
        <p:guide orient="horz" pos="2160"/>
        <p:guide pos="3840"/>
      </p:guideLst>
    </p:cSldViewPr>
  </p:slideViewPr>
  <p:notesTextViewPr>
    <p:cViewPr>
      <p:scale>
        <a:sx n="125" d="100"/>
        <a:sy n="125" d="100"/>
      </p:scale>
      <p:origin x="0" y="0"/>
    </p:cViewPr>
  </p:notesTextViewPr>
  <p:notesViewPr>
    <p:cSldViewPr>
      <p:cViewPr varScale="1">
        <p:scale>
          <a:sx n="82" d="100"/>
          <a:sy n="82" d="100"/>
        </p:scale>
        <p:origin x="2574"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354121-4466-4D1D-AF6C-666D26B08DF1}" type="doc">
      <dgm:prSet loTypeId="urn:microsoft.com/office/officeart/2005/8/layout/hProcess7" loCatId="list" qsTypeId="urn:microsoft.com/office/officeart/2005/8/quickstyle/simple1" qsCatId="simple" csTypeId="urn:microsoft.com/office/officeart/2005/8/colors/accent1_2" csCatId="accent1" phldr="1"/>
      <dgm:spPr/>
      <dgm:t>
        <a:bodyPr/>
        <a:lstStyle/>
        <a:p>
          <a:endParaRPr lang="fr-FR"/>
        </a:p>
      </dgm:t>
    </dgm:pt>
    <dgm:pt modelId="{7CD990F5-558B-4703-B770-CB3CD50DA008}">
      <dgm:prSet phldrT="[Texte]"/>
      <dgm:spPr/>
      <dgm:t>
        <a:bodyPr/>
        <a:lstStyle/>
        <a:p>
          <a:r>
            <a:rPr lang="fr-FR" dirty="0"/>
            <a:t>Valeurs aberrantes</a:t>
          </a:r>
        </a:p>
        <a:p>
          <a:r>
            <a:rPr lang="fr-FR" dirty="0"/>
            <a:t>Valeurs uniques différentes (train/test)</a:t>
          </a:r>
        </a:p>
      </dgm:t>
    </dgm:pt>
    <dgm:pt modelId="{D91EE672-B700-4059-A202-746FB3671E3D}" type="parTrans" cxnId="{1E3C538C-E816-4C78-8378-71B96D05C24D}">
      <dgm:prSet/>
      <dgm:spPr/>
      <dgm:t>
        <a:bodyPr/>
        <a:lstStyle/>
        <a:p>
          <a:endParaRPr lang="fr-FR"/>
        </a:p>
      </dgm:t>
    </dgm:pt>
    <dgm:pt modelId="{A3039A0C-22B6-4210-9246-422AD1885FFB}" type="sibTrans" cxnId="{1E3C538C-E816-4C78-8378-71B96D05C24D}">
      <dgm:prSet/>
      <dgm:spPr/>
      <dgm:t>
        <a:bodyPr/>
        <a:lstStyle/>
        <a:p>
          <a:endParaRPr lang="fr-FR"/>
        </a:p>
      </dgm:t>
    </dgm:pt>
    <dgm:pt modelId="{0D0707D4-7CFB-4ABD-BC0C-55E26DB74E4E}">
      <dgm:prSet phldrT="[Texte]"/>
      <dgm:spPr>
        <a:solidFill>
          <a:srgbClr val="C1344B"/>
        </a:solidFill>
      </dgm:spPr>
      <dgm:t>
        <a:bodyPr/>
        <a:lstStyle/>
        <a:p>
          <a:r>
            <a:rPr lang="fr-FR" dirty="0"/>
            <a:t>Nettoyage</a:t>
          </a:r>
        </a:p>
      </dgm:t>
    </dgm:pt>
    <dgm:pt modelId="{5220DDF1-BFCC-414A-9EE4-F27EE23DF852}" type="parTrans" cxnId="{78E437D6-A709-4E4E-9FA4-7274D3B47052}">
      <dgm:prSet/>
      <dgm:spPr/>
      <dgm:t>
        <a:bodyPr/>
        <a:lstStyle/>
        <a:p>
          <a:endParaRPr lang="fr-FR"/>
        </a:p>
      </dgm:t>
    </dgm:pt>
    <dgm:pt modelId="{D17FDCF9-F76C-46ED-ACAE-FBA0377917D9}" type="sibTrans" cxnId="{78E437D6-A709-4E4E-9FA4-7274D3B47052}">
      <dgm:prSet/>
      <dgm:spPr/>
      <dgm:t>
        <a:bodyPr/>
        <a:lstStyle/>
        <a:p>
          <a:endParaRPr lang="fr-FR"/>
        </a:p>
      </dgm:t>
    </dgm:pt>
    <dgm:pt modelId="{741E5589-DE51-483E-845C-C979476012FB}">
      <dgm:prSet phldrT="[Texte]"/>
      <dgm:spPr/>
      <dgm:t>
        <a:bodyPr/>
        <a:lstStyle/>
        <a:p>
          <a:r>
            <a:rPr lang="fr-FR" dirty="0"/>
            <a:t>Valeurs manquantes</a:t>
          </a:r>
        </a:p>
      </dgm:t>
    </dgm:pt>
    <dgm:pt modelId="{38B2FE91-F59E-49F7-9BB1-F696E8AB12E9}" type="parTrans" cxnId="{2E7B617F-FF1C-4ACF-A245-FABFBAB95E14}">
      <dgm:prSet/>
      <dgm:spPr/>
      <dgm:t>
        <a:bodyPr/>
        <a:lstStyle/>
        <a:p>
          <a:endParaRPr lang="fr-FR"/>
        </a:p>
      </dgm:t>
    </dgm:pt>
    <dgm:pt modelId="{7D3929F0-3FCD-4FEF-9F85-BAD4DB53D79D}" type="sibTrans" cxnId="{2E7B617F-FF1C-4ACF-A245-FABFBAB95E14}">
      <dgm:prSet/>
      <dgm:spPr/>
      <dgm:t>
        <a:bodyPr/>
        <a:lstStyle/>
        <a:p>
          <a:endParaRPr lang="fr-FR"/>
        </a:p>
      </dgm:t>
    </dgm:pt>
    <dgm:pt modelId="{02D7F23B-BA54-4E64-99F6-87C93DB55DE0}">
      <dgm:prSet phldrT="[Texte]"/>
      <dgm:spPr>
        <a:solidFill>
          <a:srgbClr val="C1344B"/>
        </a:solidFill>
      </dgm:spPr>
      <dgm:t>
        <a:bodyPr/>
        <a:lstStyle/>
        <a:p>
          <a:r>
            <a:rPr lang="fr-FR" dirty="0"/>
            <a:t>Nettoyage</a:t>
          </a:r>
        </a:p>
      </dgm:t>
    </dgm:pt>
    <dgm:pt modelId="{E72A5A63-E2D2-4715-90A4-8C580B2D498A}" type="parTrans" cxnId="{BF845206-FC33-46D2-B9BB-1C64D5AB5A05}">
      <dgm:prSet/>
      <dgm:spPr/>
      <dgm:t>
        <a:bodyPr/>
        <a:lstStyle/>
        <a:p>
          <a:endParaRPr lang="fr-FR"/>
        </a:p>
      </dgm:t>
    </dgm:pt>
    <dgm:pt modelId="{858ADD35-2969-4276-9F33-0A34100803B4}" type="sibTrans" cxnId="{BF845206-FC33-46D2-B9BB-1C64D5AB5A05}">
      <dgm:prSet/>
      <dgm:spPr/>
      <dgm:t>
        <a:bodyPr/>
        <a:lstStyle/>
        <a:p>
          <a:endParaRPr lang="fr-FR"/>
        </a:p>
      </dgm:t>
    </dgm:pt>
    <dgm:pt modelId="{9664EDA6-630D-4E55-8930-F56C53E5A472}">
      <dgm:prSet phldrT="[Texte]"/>
      <dgm:spPr/>
      <dgm:t>
        <a:bodyPr/>
        <a:lstStyle/>
        <a:p>
          <a:r>
            <a:rPr lang="fr-FR" dirty="0"/>
            <a:t>Imputation</a:t>
          </a:r>
        </a:p>
      </dgm:t>
    </dgm:pt>
    <dgm:pt modelId="{ADF88006-96D3-40DD-A87D-37C05D8FF310}" type="parTrans" cxnId="{F4A1FAF0-1F56-477C-B8E8-0344D5C6ECB5}">
      <dgm:prSet/>
      <dgm:spPr/>
      <dgm:t>
        <a:bodyPr/>
        <a:lstStyle/>
        <a:p>
          <a:endParaRPr lang="fr-FR"/>
        </a:p>
      </dgm:t>
    </dgm:pt>
    <dgm:pt modelId="{0F73A9C6-826C-45C6-9A22-9A51D7942547}" type="sibTrans" cxnId="{F4A1FAF0-1F56-477C-B8E8-0344D5C6ECB5}">
      <dgm:prSet/>
      <dgm:spPr/>
      <dgm:t>
        <a:bodyPr/>
        <a:lstStyle/>
        <a:p>
          <a:endParaRPr lang="fr-FR"/>
        </a:p>
      </dgm:t>
    </dgm:pt>
    <dgm:pt modelId="{76ED216D-66EA-402E-BC3C-61C291EB8A2E}">
      <dgm:prSet phldrT="[Texte]"/>
      <dgm:spPr>
        <a:solidFill>
          <a:srgbClr val="C1344B"/>
        </a:solidFill>
      </dgm:spPr>
      <dgm:t>
        <a:bodyPr/>
        <a:lstStyle/>
        <a:p>
          <a:r>
            <a:rPr lang="fr-FR" dirty="0"/>
            <a:t>Nettoyage</a:t>
          </a:r>
        </a:p>
      </dgm:t>
    </dgm:pt>
    <dgm:pt modelId="{6DCA5918-C0DE-4E29-8AE1-68829754C557}" type="sibTrans" cxnId="{32005A9E-E01C-4008-8597-ACD885CF29B7}">
      <dgm:prSet/>
      <dgm:spPr/>
      <dgm:t>
        <a:bodyPr/>
        <a:lstStyle/>
        <a:p>
          <a:endParaRPr lang="fr-FR"/>
        </a:p>
      </dgm:t>
    </dgm:pt>
    <dgm:pt modelId="{020923D7-9DE0-4383-88AD-9DC70FBD0D4C}" type="parTrans" cxnId="{32005A9E-E01C-4008-8597-ACD885CF29B7}">
      <dgm:prSet/>
      <dgm:spPr/>
      <dgm:t>
        <a:bodyPr/>
        <a:lstStyle/>
        <a:p>
          <a:endParaRPr lang="fr-FR"/>
        </a:p>
      </dgm:t>
    </dgm:pt>
    <dgm:pt modelId="{5E600559-7BE1-4D78-AE6F-6A227E79B46D}">
      <dgm:prSet/>
      <dgm:spPr>
        <a:solidFill>
          <a:srgbClr val="C1344B"/>
        </a:solidFill>
      </dgm:spPr>
      <dgm:t>
        <a:bodyPr/>
        <a:lstStyle/>
        <a:p>
          <a:r>
            <a:rPr lang="fr-FR" dirty="0" err="1"/>
            <a:t>Feature</a:t>
          </a:r>
          <a:r>
            <a:rPr lang="fr-FR" dirty="0"/>
            <a:t> engineering</a:t>
          </a:r>
        </a:p>
      </dgm:t>
    </dgm:pt>
    <dgm:pt modelId="{DC96598B-0D1C-4D3C-829C-313CC632A37A}" type="parTrans" cxnId="{CC10B0E8-6BF1-463A-81D5-D92D491E7CCD}">
      <dgm:prSet/>
      <dgm:spPr/>
      <dgm:t>
        <a:bodyPr/>
        <a:lstStyle/>
        <a:p>
          <a:endParaRPr lang="fr-FR"/>
        </a:p>
      </dgm:t>
    </dgm:pt>
    <dgm:pt modelId="{7D9135FA-4CC3-4D89-A84E-64C3D7CC877E}" type="sibTrans" cxnId="{CC10B0E8-6BF1-463A-81D5-D92D491E7CCD}">
      <dgm:prSet/>
      <dgm:spPr/>
      <dgm:t>
        <a:bodyPr/>
        <a:lstStyle/>
        <a:p>
          <a:endParaRPr lang="fr-FR"/>
        </a:p>
      </dgm:t>
    </dgm:pt>
    <dgm:pt modelId="{CC2550D0-46A2-4112-87D2-51C642821A59}">
      <dgm:prSet phldrT="[Texte]"/>
      <dgm:spPr/>
      <dgm:t>
        <a:bodyPr/>
        <a:lstStyle/>
        <a:p>
          <a:r>
            <a:rPr lang="fr-FR" dirty="0"/>
            <a:t>Variables métiers</a:t>
          </a:r>
        </a:p>
        <a:p>
          <a:r>
            <a:rPr lang="fr-FR" dirty="0"/>
            <a:t>Variables statistiques</a:t>
          </a:r>
        </a:p>
      </dgm:t>
    </dgm:pt>
    <dgm:pt modelId="{A33D0D9D-1668-407E-AA4B-EFDA085FE768}" type="parTrans" cxnId="{B0073991-263E-47BD-B9D4-195C982B164A}">
      <dgm:prSet/>
      <dgm:spPr/>
      <dgm:t>
        <a:bodyPr/>
        <a:lstStyle/>
        <a:p>
          <a:endParaRPr lang="fr-FR"/>
        </a:p>
      </dgm:t>
    </dgm:pt>
    <dgm:pt modelId="{F36DFD9B-19FF-4548-B2F8-6F9E623BD7F5}" type="sibTrans" cxnId="{B0073991-263E-47BD-B9D4-195C982B164A}">
      <dgm:prSet/>
      <dgm:spPr/>
      <dgm:t>
        <a:bodyPr/>
        <a:lstStyle/>
        <a:p>
          <a:endParaRPr lang="fr-FR"/>
        </a:p>
      </dgm:t>
    </dgm:pt>
    <dgm:pt modelId="{50AB69F4-FC43-419C-A873-AC89B6E6A1A7}">
      <dgm:prSet/>
      <dgm:spPr>
        <a:solidFill>
          <a:srgbClr val="C1344B"/>
        </a:solidFill>
      </dgm:spPr>
      <dgm:t>
        <a:bodyPr/>
        <a:lstStyle/>
        <a:p>
          <a:r>
            <a:rPr lang="fr-FR" dirty="0" err="1"/>
            <a:t>Feature</a:t>
          </a:r>
          <a:r>
            <a:rPr lang="fr-FR" dirty="0"/>
            <a:t> engineering</a:t>
          </a:r>
        </a:p>
      </dgm:t>
    </dgm:pt>
    <dgm:pt modelId="{BDDE2F95-88E3-41F2-9C69-F6B0D90F7AEB}" type="parTrans" cxnId="{CD554F03-0328-409B-8495-72C45B37C260}">
      <dgm:prSet/>
      <dgm:spPr/>
      <dgm:t>
        <a:bodyPr/>
        <a:lstStyle/>
        <a:p>
          <a:endParaRPr lang="fr-FR"/>
        </a:p>
      </dgm:t>
    </dgm:pt>
    <dgm:pt modelId="{80EEA42D-098E-49BA-AACA-2BD11588E4B7}" type="sibTrans" cxnId="{CD554F03-0328-409B-8495-72C45B37C260}">
      <dgm:prSet/>
      <dgm:spPr/>
      <dgm:t>
        <a:bodyPr/>
        <a:lstStyle/>
        <a:p>
          <a:endParaRPr lang="fr-FR"/>
        </a:p>
      </dgm:t>
    </dgm:pt>
    <dgm:pt modelId="{F7D640A1-2D30-4918-B3E2-905E60DD1766}">
      <dgm:prSet phldrT="[Texte]"/>
      <dgm:spPr/>
      <dgm:t>
        <a:bodyPr/>
        <a:lstStyle/>
        <a:p>
          <a:r>
            <a:rPr lang="fr-FR" dirty="0"/>
            <a:t>Encodage</a:t>
          </a:r>
        </a:p>
      </dgm:t>
    </dgm:pt>
    <dgm:pt modelId="{11E41263-659B-41EC-ACA9-3B1BD23E68A8}" type="parTrans" cxnId="{4EBD6FE1-F44A-4E41-BB8F-269BE61AAC1E}">
      <dgm:prSet/>
      <dgm:spPr/>
      <dgm:t>
        <a:bodyPr/>
        <a:lstStyle/>
        <a:p>
          <a:endParaRPr lang="fr-FR"/>
        </a:p>
      </dgm:t>
    </dgm:pt>
    <dgm:pt modelId="{1BB169B3-DEE4-445B-823D-97CC6EA6E20F}" type="sibTrans" cxnId="{4EBD6FE1-F44A-4E41-BB8F-269BE61AAC1E}">
      <dgm:prSet/>
      <dgm:spPr/>
      <dgm:t>
        <a:bodyPr/>
        <a:lstStyle/>
        <a:p>
          <a:endParaRPr lang="fr-FR"/>
        </a:p>
      </dgm:t>
    </dgm:pt>
    <dgm:pt modelId="{E3D9213D-C08D-4D4B-A7B5-B8D915767C40}">
      <dgm:prSet phldrT="[Texte]"/>
      <dgm:spPr/>
      <dgm:t>
        <a:bodyPr/>
        <a:lstStyle/>
        <a:p>
          <a:r>
            <a:rPr lang="fr-FR" dirty="0"/>
            <a:t>Merge</a:t>
          </a:r>
        </a:p>
      </dgm:t>
    </dgm:pt>
    <dgm:pt modelId="{3BA2F4B2-EC3F-43D4-8334-5425B5A203B3}" type="parTrans" cxnId="{693644C4-0BFE-45D7-964D-72BCCCF37040}">
      <dgm:prSet/>
      <dgm:spPr/>
      <dgm:t>
        <a:bodyPr/>
        <a:lstStyle/>
        <a:p>
          <a:endParaRPr lang="fr-FR"/>
        </a:p>
      </dgm:t>
    </dgm:pt>
    <dgm:pt modelId="{FB863776-D258-4F42-BCD6-A423B9599241}" type="sibTrans" cxnId="{693644C4-0BFE-45D7-964D-72BCCCF37040}">
      <dgm:prSet/>
      <dgm:spPr/>
      <dgm:t>
        <a:bodyPr/>
        <a:lstStyle/>
        <a:p>
          <a:endParaRPr lang="fr-FR"/>
        </a:p>
      </dgm:t>
    </dgm:pt>
    <dgm:pt modelId="{C2AE4461-12CA-422F-80E4-4A3C623AB5BF}">
      <dgm:prSet/>
      <dgm:spPr>
        <a:solidFill>
          <a:srgbClr val="C1344B"/>
        </a:solidFill>
      </dgm:spPr>
      <dgm:t>
        <a:bodyPr/>
        <a:lstStyle/>
        <a:p>
          <a:r>
            <a:rPr lang="fr-FR" dirty="0" err="1"/>
            <a:t>Feature</a:t>
          </a:r>
          <a:r>
            <a:rPr lang="fr-FR" dirty="0"/>
            <a:t> </a:t>
          </a:r>
          <a:r>
            <a:rPr lang="fr-FR" dirty="0" err="1"/>
            <a:t>Selection</a:t>
          </a:r>
          <a:endParaRPr lang="fr-FR" dirty="0"/>
        </a:p>
      </dgm:t>
    </dgm:pt>
    <dgm:pt modelId="{14C9F7B9-25CE-48DC-A98F-2D4F03099BE5}" type="parTrans" cxnId="{E82CEBC5-43F9-46CB-95A2-CD18C3EE7F8C}">
      <dgm:prSet/>
      <dgm:spPr/>
      <dgm:t>
        <a:bodyPr/>
        <a:lstStyle/>
        <a:p>
          <a:endParaRPr lang="fr-FR"/>
        </a:p>
      </dgm:t>
    </dgm:pt>
    <dgm:pt modelId="{8CDA324C-5B2B-483C-BD18-895AE03EEAC6}" type="sibTrans" cxnId="{E82CEBC5-43F9-46CB-95A2-CD18C3EE7F8C}">
      <dgm:prSet/>
      <dgm:spPr/>
      <dgm:t>
        <a:bodyPr/>
        <a:lstStyle/>
        <a:p>
          <a:endParaRPr lang="fr-FR"/>
        </a:p>
      </dgm:t>
    </dgm:pt>
    <dgm:pt modelId="{CBFA3C49-6761-4B16-95C0-1D56024FF9DD}">
      <dgm:prSet/>
      <dgm:spPr>
        <a:solidFill>
          <a:srgbClr val="C1344B"/>
        </a:solidFill>
      </dgm:spPr>
      <dgm:t>
        <a:bodyPr/>
        <a:lstStyle/>
        <a:p>
          <a:r>
            <a:rPr lang="fr-FR" dirty="0"/>
            <a:t>Assemblage</a:t>
          </a:r>
        </a:p>
      </dgm:t>
    </dgm:pt>
    <dgm:pt modelId="{FD061B3C-A74B-4AAE-AF29-F0CDCAFB25B8}" type="parTrans" cxnId="{26D226C4-E6D1-4D37-B7AB-72F5420B952E}">
      <dgm:prSet/>
      <dgm:spPr/>
      <dgm:t>
        <a:bodyPr/>
        <a:lstStyle/>
        <a:p>
          <a:endParaRPr lang="fr-FR"/>
        </a:p>
      </dgm:t>
    </dgm:pt>
    <dgm:pt modelId="{E39AE5E4-B13C-4232-B934-2C428DC93A06}" type="sibTrans" cxnId="{26D226C4-E6D1-4D37-B7AB-72F5420B952E}">
      <dgm:prSet/>
      <dgm:spPr/>
      <dgm:t>
        <a:bodyPr/>
        <a:lstStyle/>
        <a:p>
          <a:endParaRPr lang="fr-FR"/>
        </a:p>
      </dgm:t>
    </dgm:pt>
    <dgm:pt modelId="{8A600DFA-58A6-4173-AFD0-295DB610563C}">
      <dgm:prSet/>
      <dgm:spPr>
        <a:solidFill>
          <a:srgbClr val="C1344B"/>
        </a:solidFill>
      </dgm:spPr>
      <dgm:t>
        <a:bodyPr/>
        <a:lstStyle/>
        <a:p>
          <a:r>
            <a:rPr lang="fr-FR" dirty="0"/>
            <a:t>Colinéarités</a:t>
          </a:r>
        </a:p>
        <a:p>
          <a:r>
            <a:rPr lang="fr-FR" dirty="0"/>
            <a:t>Val. </a:t>
          </a:r>
          <a:r>
            <a:rPr lang="fr-FR" dirty="0" err="1"/>
            <a:t>Manqu</a:t>
          </a:r>
          <a:r>
            <a:rPr lang="fr-FR" dirty="0"/>
            <a:t>.</a:t>
          </a:r>
        </a:p>
      </dgm:t>
    </dgm:pt>
    <dgm:pt modelId="{D8D22B3D-25E4-4B5B-A667-35148D94872D}" type="parTrans" cxnId="{D78E98BA-D142-40D2-8F56-A981EDFABB62}">
      <dgm:prSet/>
      <dgm:spPr/>
      <dgm:t>
        <a:bodyPr/>
        <a:lstStyle/>
        <a:p>
          <a:endParaRPr lang="fr-FR"/>
        </a:p>
      </dgm:t>
    </dgm:pt>
    <dgm:pt modelId="{0F81C326-747B-497A-BD09-D8D75A4CE9F9}" type="sibTrans" cxnId="{D78E98BA-D142-40D2-8F56-A981EDFABB62}">
      <dgm:prSet/>
      <dgm:spPr/>
      <dgm:t>
        <a:bodyPr/>
        <a:lstStyle/>
        <a:p>
          <a:endParaRPr lang="fr-FR"/>
        </a:p>
      </dgm:t>
    </dgm:pt>
    <dgm:pt modelId="{2D8005FA-C7EE-4591-8D6A-67B683769318}">
      <dgm:prSet phldrT="[Texte]"/>
      <dgm:spPr>
        <a:solidFill>
          <a:srgbClr val="C1344B"/>
        </a:solidFill>
      </dgm:spPr>
      <dgm:t>
        <a:bodyPr/>
        <a:lstStyle/>
        <a:p>
          <a:r>
            <a:rPr lang="fr-FR" dirty="0"/>
            <a:t>Types de données</a:t>
          </a:r>
        </a:p>
      </dgm:t>
    </dgm:pt>
    <dgm:pt modelId="{84528F90-4501-482E-8506-3D12EE858A51}" type="parTrans" cxnId="{A6091FC1-10D6-4BA7-8BB8-796E211531A5}">
      <dgm:prSet/>
      <dgm:spPr/>
      <dgm:t>
        <a:bodyPr/>
        <a:lstStyle/>
        <a:p>
          <a:endParaRPr lang="fr-FR"/>
        </a:p>
      </dgm:t>
    </dgm:pt>
    <dgm:pt modelId="{B98858F0-804C-4185-BD5C-3B2D9A7B9DF0}" type="sibTrans" cxnId="{A6091FC1-10D6-4BA7-8BB8-796E211531A5}">
      <dgm:prSet/>
      <dgm:spPr/>
      <dgm:t>
        <a:bodyPr/>
        <a:lstStyle/>
        <a:p>
          <a:endParaRPr lang="fr-FR"/>
        </a:p>
      </dgm:t>
    </dgm:pt>
    <dgm:pt modelId="{248FE1DB-5E34-4074-9A74-F2E3C916E3CB}">
      <dgm:prSet phldrT="[Texte]"/>
      <dgm:spPr>
        <a:solidFill>
          <a:srgbClr val="C1344B"/>
        </a:solidFill>
      </dgm:spPr>
      <dgm:t>
        <a:bodyPr/>
        <a:lstStyle/>
        <a:p>
          <a:r>
            <a:rPr lang="fr-FR" dirty="0"/>
            <a:t>Nettoyage</a:t>
          </a:r>
        </a:p>
      </dgm:t>
    </dgm:pt>
    <dgm:pt modelId="{D94D1E1A-A63A-4FD8-A1C5-5836448D1AFA}" type="parTrans" cxnId="{670C49A6-A60C-4918-94DE-89305D7B7F43}">
      <dgm:prSet/>
      <dgm:spPr/>
      <dgm:t>
        <a:bodyPr/>
        <a:lstStyle/>
        <a:p>
          <a:endParaRPr lang="fr-FR"/>
        </a:p>
      </dgm:t>
    </dgm:pt>
    <dgm:pt modelId="{E6FD2825-2DC6-467C-BEA1-23CE65902A9D}" type="sibTrans" cxnId="{670C49A6-A60C-4918-94DE-89305D7B7F43}">
      <dgm:prSet/>
      <dgm:spPr/>
      <dgm:t>
        <a:bodyPr/>
        <a:lstStyle/>
        <a:p>
          <a:endParaRPr lang="fr-FR"/>
        </a:p>
      </dgm:t>
    </dgm:pt>
    <dgm:pt modelId="{7F5F28BB-0C1C-4636-8D7E-7B717E1F05EC}" type="pres">
      <dgm:prSet presAssocID="{73354121-4466-4D1D-AF6C-666D26B08DF1}" presName="Name0" presStyleCnt="0">
        <dgm:presLayoutVars>
          <dgm:dir/>
          <dgm:animLvl val="lvl"/>
          <dgm:resizeHandles val="exact"/>
        </dgm:presLayoutVars>
      </dgm:prSet>
      <dgm:spPr/>
    </dgm:pt>
    <dgm:pt modelId="{708A5614-107A-48AC-833A-1864B7994BBB}" type="pres">
      <dgm:prSet presAssocID="{76ED216D-66EA-402E-BC3C-61C291EB8A2E}" presName="compositeNode" presStyleCnt="0">
        <dgm:presLayoutVars>
          <dgm:bulletEnabled val="1"/>
        </dgm:presLayoutVars>
      </dgm:prSet>
      <dgm:spPr/>
    </dgm:pt>
    <dgm:pt modelId="{BC505E51-61E7-4AAA-A023-E3E7F94FE9D2}" type="pres">
      <dgm:prSet presAssocID="{76ED216D-66EA-402E-BC3C-61C291EB8A2E}" presName="bgRect" presStyleLbl="node1" presStyleIdx="0" presStyleCnt="8"/>
      <dgm:spPr/>
    </dgm:pt>
    <dgm:pt modelId="{0935363C-9254-45BB-9075-4BADD2996C28}" type="pres">
      <dgm:prSet presAssocID="{76ED216D-66EA-402E-BC3C-61C291EB8A2E}" presName="parentNode" presStyleLbl="node1" presStyleIdx="0" presStyleCnt="8">
        <dgm:presLayoutVars>
          <dgm:chMax val="0"/>
          <dgm:bulletEnabled val="1"/>
        </dgm:presLayoutVars>
      </dgm:prSet>
      <dgm:spPr/>
    </dgm:pt>
    <dgm:pt modelId="{4C63250E-238E-4B18-8D80-646FA78E073B}" type="pres">
      <dgm:prSet presAssocID="{76ED216D-66EA-402E-BC3C-61C291EB8A2E}" presName="childNode" presStyleLbl="node1" presStyleIdx="0" presStyleCnt="8">
        <dgm:presLayoutVars>
          <dgm:bulletEnabled val="1"/>
        </dgm:presLayoutVars>
      </dgm:prSet>
      <dgm:spPr/>
    </dgm:pt>
    <dgm:pt modelId="{84727A05-FFBA-4D5C-ADDC-E43A5D122EA4}" type="pres">
      <dgm:prSet presAssocID="{6DCA5918-C0DE-4E29-8AE1-68829754C557}" presName="hSp" presStyleCnt="0"/>
      <dgm:spPr/>
    </dgm:pt>
    <dgm:pt modelId="{2FF29772-5361-44D9-AD53-291BB729353F}" type="pres">
      <dgm:prSet presAssocID="{6DCA5918-C0DE-4E29-8AE1-68829754C557}" presName="vProcSp" presStyleCnt="0"/>
      <dgm:spPr/>
    </dgm:pt>
    <dgm:pt modelId="{7168F2CD-A895-4245-A9E0-0BB770DA5D30}" type="pres">
      <dgm:prSet presAssocID="{6DCA5918-C0DE-4E29-8AE1-68829754C557}" presName="vSp1" presStyleCnt="0"/>
      <dgm:spPr/>
    </dgm:pt>
    <dgm:pt modelId="{709F2CA5-BD01-4EDE-924F-40996E7DB674}" type="pres">
      <dgm:prSet presAssocID="{6DCA5918-C0DE-4E29-8AE1-68829754C557}" presName="simulatedConn" presStyleLbl="solidFgAcc1" presStyleIdx="0" presStyleCnt="7"/>
      <dgm:spPr/>
    </dgm:pt>
    <dgm:pt modelId="{2ED26FE9-C7C9-4D23-8B22-6EEA54BBACA4}" type="pres">
      <dgm:prSet presAssocID="{6DCA5918-C0DE-4E29-8AE1-68829754C557}" presName="vSp2" presStyleCnt="0"/>
      <dgm:spPr/>
    </dgm:pt>
    <dgm:pt modelId="{0231DA33-0EB0-495E-BC36-6943DF699D45}" type="pres">
      <dgm:prSet presAssocID="{6DCA5918-C0DE-4E29-8AE1-68829754C557}" presName="sibTrans" presStyleCnt="0"/>
      <dgm:spPr/>
    </dgm:pt>
    <dgm:pt modelId="{74309C6C-DE61-4A8A-808C-2D04872C471A}" type="pres">
      <dgm:prSet presAssocID="{248FE1DB-5E34-4074-9A74-F2E3C916E3CB}" presName="compositeNode" presStyleCnt="0">
        <dgm:presLayoutVars>
          <dgm:bulletEnabled val="1"/>
        </dgm:presLayoutVars>
      </dgm:prSet>
      <dgm:spPr/>
    </dgm:pt>
    <dgm:pt modelId="{57FC794A-502E-4867-92D2-6876864E9575}" type="pres">
      <dgm:prSet presAssocID="{248FE1DB-5E34-4074-9A74-F2E3C916E3CB}" presName="bgRect" presStyleLbl="node1" presStyleIdx="1" presStyleCnt="8"/>
      <dgm:spPr/>
    </dgm:pt>
    <dgm:pt modelId="{E7A4B807-0762-42B4-B17A-04373A4871BE}" type="pres">
      <dgm:prSet presAssocID="{248FE1DB-5E34-4074-9A74-F2E3C916E3CB}" presName="parentNode" presStyleLbl="node1" presStyleIdx="1" presStyleCnt="8">
        <dgm:presLayoutVars>
          <dgm:chMax val="0"/>
          <dgm:bulletEnabled val="1"/>
        </dgm:presLayoutVars>
      </dgm:prSet>
      <dgm:spPr/>
    </dgm:pt>
    <dgm:pt modelId="{A0C8B26F-650F-4EE6-ADE5-94F0E4A2F423}" type="pres">
      <dgm:prSet presAssocID="{248FE1DB-5E34-4074-9A74-F2E3C916E3CB}" presName="childNode" presStyleLbl="node1" presStyleIdx="1" presStyleCnt="8">
        <dgm:presLayoutVars>
          <dgm:bulletEnabled val="1"/>
        </dgm:presLayoutVars>
      </dgm:prSet>
      <dgm:spPr/>
    </dgm:pt>
    <dgm:pt modelId="{58A23F94-B689-4D4A-B453-F19F364A00C3}" type="pres">
      <dgm:prSet presAssocID="{E6FD2825-2DC6-467C-BEA1-23CE65902A9D}" presName="hSp" presStyleCnt="0"/>
      <dgm:spPr/>
    </dgm:pt>
    <dgm:pt modelId="{B07618A2-8C47-4469-9A7E-3B68EEBE7FD1}" type="pres">
      <dgm:prSet presAssocID="{E6FD2825-2DC6-467C-BEA1-23CE65902A9D}" presName="vProcSp" presStyleCnt="0"/>
      <dgm:spPr/>
    </dgm:pt>
    <dgm:pt modelId="{E7DF9414-F2C2-4E54-923E-0BBA07E993E9}" type="pres">
      <dgm:prSet presAssocID="{E6FD2825-2DC6-467C-BEA1-23CE65902A9D}" presName="vSp1" presStyleCnt="0"/>
      <dgm:spPr/>
    </dgm:pt>
    <dgm:pt modelId="{41CE3DDC-1141-4E44-81BE-343874977082}" type="pres">
      <dgm:prSet presAssocID="{E6FD2825-2DC6-467C-BEA1-23CE65902A9D}" presName="simulatedConn" presStyleLbl="solidFgAcc1" presStyleIdx="1" presStyleCnt="7"/>
      <dgm:spPr/>
    </dgm:pt>
    <dgm:pt modelId="{72BBC616-A570-454D-A85D-67D73A76BF85}" type="pres">
      <dgm:prSet presAssocID="{E6FD2825-2DC6-467C-BEA1-23CE65902A9D}" presName="vSp2" presStyleCnt="0"/>
      <dgm:spPr/>
    </dgm:pt>
    <dgm:pt modelId="{458BC106-548D-4690-9E19-040748DB708F}" type="pres">
      <dgm:prSet presAssocID="{E6FD2825-2DC6-467C-BEA1-23CE65902A9D}" presName="sibTrans" presStyleCnt="0"/>
      <dgm:spPr/>
    </dgm:pt>
    <dgm:pt modelId="{4AFD8473-C619-42C6-9284-4022967FAC96}" type="pres">
      <dgm:prSet presAssocID="{0D0707D4-7CFB-4ABD-BC0C-55E26DB74E4E}" presName="compositeNode" presStyleCnt="0">
        <dgm:presLayoutVars>
          <dgm:bulletEnabled val="1"/>
        </dgm:presLayoutVars>
      </dgm:prSet>
      <dgm:spPr/>
    </dgm:pt>
    <dgm:pt modelId="{1268F620-F62E-4E84-9CCE-87D48299B91F}" type="pres">
      <dgm:prSet presAssocID="{0D0707D4-7CFB-4ABD-BC0C-55E26DB74E4E}" presName="bgRect" presStyleLbl="node1" presStyleIdx="2" presStyleCnt="8"/>
      <dgm:spPr/>
    </dgm:pt>
    <dgm:pt modelId="{ADB23BB6-9C38-403C-AC4C-81FFCD0AE47B}" type="pres">
      <dgm:prSet presAssocID="{0D0707D4-7CFB-4ABD-BC0C-55E26DB74E4E}" presName="parentNode" presStyleLbl="node1" presStyleIdx="2" presStyleCnt="8">
        <dgm:presLayoutVars>
          <dgm:chMax val="0"/>
          <dgm:bulletEnabled val="1"/>
        </dgm:presLayoutVars>
      </dgm:prSet>
      <dgm:spPr/>
    </dgm:pt>
    <dgm:pt modelId="{AF728D7D-16BB-42A3-BED1-9D00757192FF}" type="pres">
      <dgm:prSet presAssocID="{0D0707D4-7CFB-4ABD-BC0C-55E26DB74E4E}" presName="childNode" presStyleLbl="node1" presStyleIdx="2" presStyleCnt="8">
        <dgm:presLayoutVars>
          <dgm:bulletEnabled val="1"/>
        </dgm:presLayoutVars>
      </dgm:prSet>
      <dgm:spPr/>
    </dgm:pt>
    <dgm:pt modelId="{481AD722-1B6B-4480-A142-39BA716A3C71}" type="pres">
      <dgm:prSet presAssocID="{D17FDCF9-F76C-46ED-ACAE-FBA0377917D9}" presName="hSp" presStyleCnt="0"/>
      <dgm:spPr/>
    </dgm:pt>
    <dgm:pt modelId="{1668775E-4D3B-4B24-85C7-D49922771D1E}" type="pres">
      <dgm:prSet presAssocID="{D17FDCF9-F76C-46ED-ACAE-FBA0377917D9}" presName="vProcSp" presStyleCnt="0"/>
      <dgm:spPr/>
    </dgm:pt>
    <dgm:pt modelId="{32801DC3-B557-42BA-B177-1A2C96849442}" type="pres">
      <dgm:prSet presAssocID="{D17FDCF9-F76C-46ED-ACAE-FBA0377917D9}" presName="vSp1" presStyleCnt="0"/>
      <dgm:spPr/>
    </dgm:pt>
    <dgm:pt modelId="{52ECE084-C6BF-4149-A278-FA891B908CA4}" type="pres">
      <dgm:prSet presAssocID="{D17FDCF9-F76C-46ED-ACAE-FBA0377917D9}" presName="simulatedConn" presStyleLbl="solidFgAcc1" presStyleIdx="2" presStyleCnt="7"/>
      <dgm:spPr/>
    </dgm:pt>
    <dgm:pt modelId="{25AAEB48-E3BD-44F2-8855-5346D2A15DEA}" type="pres">
      <dgm:prSet presAssocID="{D17FDCF9-F76C-46ED-ACAE-FBA0377917D9}" presName="vSp2" presStyleCnt="0"/>
      <dgm:spPr/>
    </dgm:pt>
    <dgm:pt modelId="{BB15935A-22E8-4417-8CD8-0A2316E901E5}" type="pres">
      <dgm:prSet presAssocID="{D17FDCF9-F76C-46ED-ACAE-FBA0377917D9}" presName="sibTrans" presStyleCnt="0"/>
      <dgm:spPr/>
    </dgm:pt>
    <dgm:pt modelId="{8A3F457B-17EE-47B4-8967-9A3431AB0638}" type="pres">
      <dgm:prSet presAssocID="{02D7F23B-BA54-4E64-99F6-87C93DB55DE0}" presName="compositeNode" presStyleCnt="0">
        <dgm:presLayoutVars>
          <dgm:bulletEnabled val="1"/>
        </dgm:presLayoutVars>
      </dgm:prSet>
      <dgm:spPr/>
    </dgm:pt>
    <dgm:pt modelId="{CBA3C463-A636-4F89-98CA-DB98564BD389}" type="pres">
      <dgm:prSet presAssocID="{02D7F23B-BA54-4E64-99F6-87C93DB55DE0}" presName="bgRect" presStyleLbl="node1" presStyleIdx="3" presStyleCnt="8"/>
      <dgm:spPr/>
    </dgm:pt>
    <dgm:pt modelId="{C5C875CF-E0B4-4744-A69A-9A4BA8816AED}" type="pres">
      <dgm:prSet presAssocID="{02D7F23B-BA54-4E64-99F6-87C93DB55DE0}" presName="parentNode" presStyleLbl="node1" presStyleIdx="3" presStyleCnt="8">
        <dgm:presLayoutVars>
          <dgm:chMax val="0"/>
          <dgm:bulletEnabled val="1"/>
        </dgm:presLayoutVars>
      </dgm:prSet>
      <dgm:spPr/>
    </dgm:pt>
    <dgm:pt modelId="{844A8567-9D4F-4B73-9A4E-D153D09E0660}" type="pres">
      <dgm:prSet presAssocID="{02D7F23B-BA54-4E64-99F6-87C93DB55DE0}" presName="childNode" presStyleLbl="node1" presStyleIdx="3" presStyleCnt="8">
        <dgm:presLayoutVars>
          <dgm:bulletEnabled val="1"/>
        </dgm:presLayoutVars>
      </dgm:prSet>
      <dgm:spPr/>
    </dgm:pt>
    <dgm:pt modelId="{A3930C13-71EC-4935-B270-489B353D8BAF}" type="pres">
      <dgm:prSet presAssocID="{858ADD35-2969-4276-9F33-0A34100803B4}" presName="hSp" presStyleCnt="0"/>
      <dgm:spPr/>
    </dgm:pt>
    <dgm:pt modelId="{CDDD16B8-31E9-4D01-8168-21E3D48F2EC3}" type="pres">
      <dgm:prSet presAssocID="{858ADD35-2969-4276-9F33-0A34100803B4}" presName="vProcSp" presStyleCnt="0"/>
      <dgm:spPr/>
    </dgm:pt>
    <dgm:pt modelId="{E3D3454B-473E-4796-86C4-06CC0B2F4C0D}" type="pres">
      <dgm:prSet presAssocID="{858ADD35-2969-4276-9F33-0A34100803B4}" presName="vSp1" presStyleCnt="0"/>
      <dgm:spPr/>
    </dgm:pt>
    <dgm:pt modelId="{7C36617D-7F4F-4A1A-9774-856F5172EF18}" type="pres">
      <dgm:prSet presAssocID="{858ADD35-2969-4276-9F33-0A34100803B4}" presName="simulatedConn" presStyleLbl="solidFgAcc1" presStyleIdx="3" presStyleCnt="7"/>
      <dgm:spPr/>
    </dgm:pt>
    <dgm:pt modelId="{C29E1405-7710-4723-8D84-28301FC94AB2}" type="pres">
      <dgm:prSet presAssocID="{858ADD35-2969-4276-9F33-0A34100803B4}" presName="vSp2" presStyleCnt="0"/>
      <dgm:spPr/>
    </dgm:pt>
    <dgm:pt modelId="{9177CD00-4F40-498D-91E2-35724FE76523}" type="pres">
      <dgm:prSet presAssocID="{858ADD35-2969-4276-9F33-0A34100803B4}" presName="sibTrans" presStyleCnt="0"/>
      <dgm:spPr/>
    </dgm:pt>
    <dgm:pt modelId="{44BCA6C3-2975-4970-92E1-880B5F9B14B6}" type="pres">
      <dgm:prSet presAssocID="{5E600559-7BE1-4D78-AE6F-6A227E79B46D}" presName="compositeNode" presStyleCnt="0">
        <dgm:presLayoutVars>
          <dgm:bulletEnabled val="1"/>
        </dgm:presLayoutVars>
      </dgm:prSet>
      <dgm:spPr/>
    </dgm:pt>
    <dgm:pt modelId="{1A1113A7-D7D1-4B7A-BAF6-AC1F06BDFED3}" type="pres">
      <dgm:prSet presAssocID="{5E600559-7BE1-4D78-AE6F-6A227E79B46D}" presName="bgRect" presStyleLbl="node1" presStyleIdx="4" presStyleCnt="8"/>
      <dgm:spPr/>
    </dgm:pt>
    <dgm:pt modelId="{514D5526-D3C4-4825-87E5-14B250460F58}" type="pres">
      <dgm:prSet presAssocID="{5E600559-7BE1-4D78-AE6F-6A227E79B46D}" presName="parentNode" presStyleLbl="node1" presStyleIdx="4" presStyleCnt="8">
        <dgm:presLayoutVars>
          <dgm:chMax val="0"/>
          <dgm:bulletEnabled val="1"/>
        </dgm:presLayoutVars>
      </dgm:prSet>
      <dgm:spPr/>
    </dgm:pt>
    <dgm:pt modelId="{90E79269-B863-427B-8A48-A144D50FE562}" type="pres">
      <dgm:prSet presAssocID="{5E600559-7BE1-4D78-AE6F-6A227E79B46D}" presName="childNode" presStyleLbl="node1" presStyleIdx="4" presStyleCnt="8">
        <dgm:presLayoutVars>
          <dgm:bulletEnabled val="1"/>
        </dgm:presLayoutVars>
      </dgm:prSet>
      <dgm:spPr/>
    </dgm:pt>
    <dgm:pt modelId="{35D7B2AA-B1A6-4A86-ADB9-884F6576749E}" type="pres">
      <dgm:prSet presAssocID="{7D9135FA-4CC3-4D89-A84E-64C3D7CC877E}" presName="hSp" presStyleCnt="0"/>
      <dgm:spPr/>
    </dgm:pt>
    <dgm:pt modelId="{45F68C0A-9254-4837-803D-1E961E28159A}" type="pres">
      <dgm:prSet presAssocID="{7D9135FA-4CC3-4D89-A84E-64C3D7CC877E}" presName="vProcSp" presStyleCnt="0"/>
      <dgm:spPr/>
    </dgm:pt>
    <dgm:pt modelId="{2F69A985-A11A-44A8-8EF0-1CE127619399}" type="pres">
      <dgm:prSet presAssocID="{7D9135FA-4CC3-4D89-A84E-64C3D7CC877E}" presName="vSp1" presStyleCnt="0"/>
      <dgm:spPr/>
    </dgm:pt>
    <dgm:pt modelId="{4443668E-F860-44F5-82DC-A55082EB0918}" type="pres">
      <dgm:prSet presAssocID="{7D9135FA-4CC3-4D89-A84E-64C3D7CC877E}" presName="simulatedConn" presStyleLbl="solidFgAcc1" presStyleIdx="4" presStyleCnt="7"/>
      <dgm:spPr/>
    </dgm:pt>
    <dgm:pt modelId="{1F3F493A-8376-4BC6-89C5-EFD6BE89CC75}" type="pres">
      <dgm:prSet presAssocID="{7D9135FA-4CC3-4D89-A84E-64C3D7CC877E}" presName="vSp2" presStyleCnt="0"/>
      <dgm:spPr/>
    </dgm:pt>
    <dgm:pt modelId="{669BA24C-B15A-413F-8A5A-7C12EEF2EE32}" type="pres">
      <dgm:prSet presAssocID="{7D9135FA-4CC3-4D89-A84E-64C3D7CC877E}" presName="sibTrans" presStyleCnt="0"/>
      <dgm:spPr/>
    </dgm:pt>
    <dgm:pt modelId="{7D273535-E328-4E5F-9F57-617C013F1748}" type="pres">
      <dgm:prSet presAssocID="{50AB69F4-FC43-419C-A873-AC89B6E6A1A7}" presName="compositeNode" presStyleCnt="0">
        <dgm:presLayoutVars>
          <dgm:bulletEnabled val="1"/>
        </dgm:presLayoutVars>
      </dgm:prSet>
      <dgm:spPr/>
    </dgm:pt>
    <dgm:pt modelId="{43214C8D-E9C2-441A-947B-1AE158014DB9}" type="pres">
      <dgm:prSet presAssocID="{50AB69F4-FC43-419C-A873-AC89B6E6A1A7}" presName="bgRect" presStyleLbl="node1" presStyleIdx="5" presStyleCnt="8"/>
      <dgm:spPr/>
    </dgm:pt>
    <dgm:pt modelId="{F29591FC-68E2-4D0C-A891-FCA096A6D6A4}" type="pres">
      <dgm:prSet presAssocID="{50AB69F4-FC43-419C-A873-AC89B6E6A1A7}" presName="parentNode" presStyleLbl="node1" presStyleIdx="5" presStyleCnt="8">
        <dgm:presLayoutVars>
          <dgm:chMax val="0"/>
          <dgm:bulletEnabled val="1"/>
        </dgm:presLayoutVars>
      </dgm:prSet>
      <dgm:spPr/>
    </dgm:pt>
    <dgm:pt modelId="{8366FC0D-9611-4C0A-85BC-7CBDB5765211}" type="pres">
      <dgm:prSet presAssocID="{50AB69F4-FC43-419C-A873-AC89B6E6A1A7}" presName="childNode" presStyleLbl="node1" presStyleIdx="5" presStyleCnt="8">
        <dgm:presLayoutVars>
          <dgm:bulletEnabled val="1"/>
        </dgm:presLayoutVars>
      </dgm:prSet>
      <dgm:spPr/>
    </dgm:pt>
    <dgm:pt modelId="{DE2BB96A-77C7-4A01-A3A2-607095B70A7E}" type="pres">
      <dgm:prSet presAssocID="{80EEA42D-098E-49BA-AACA-2BD11588E4B7}" presName="hSp" presStyleCnt="0"/>
      <dgm:spPr/>
    </dgm:pt>
    <dgm:pt modelId="{A4E108A6-F22D-4D82-97E1-A7C8A6E03F5D}" type="pres">
      <dgm:prSet presAssocID="{80EEA42D-098E-49BA-AACA-2BD11588E4B7}" presName="vProcSp" presStyleCnt="0"/>
      <dgm:spPr/>
    </dgm:pt>
    <dgm:pt modelId="{B990C562-231E-497C-B6E8-0D0D4C704CCF}" type="pres">
      <dgm:prSet presAssocID="{80EEA42D-098E-49BA-AACA-2BD11588E4B7}" presName="vSp1" presStyleCnt="0"/>
      <dgm:spPr/>
    </dgm:pt>
    <dgm:pt modelId="{D8AF39E4-9A81-4D49-BE12-18C72783CD30}" type="pres">
      <dgm:prSet presAssocID="{80EEA42D-098E-49BA-AACA-2BD11588E4B7}" presName="simulatedConn" presStyleLbl="solidFgAcc1" presStyleIdx="5" presStyleCnt="7"/>
      <dgm:spPr/>
    </dgm:pt>
    <dgm:pt modelId="{800157EC-ED85-4E03-9573-0FBC81016C55}" type="pres">
      <dgm:prSet presAssocID="{80EEA42D-098E-49BA-AACA-2BD11588E4B7}" presName="vSp2" presStyleCnt="0"/>
      <dgm:spPr/>
    </dgm:pt>
    <dgm:pt modelId="{1ADC6BCD-1CB8-4322-A70B-0EE43A4A8551}" type="pres">
      <dgm:prSet presAssocID="{80EEA42D-098E-49BA-AACA-2BD11588E4B7}" presName="sibTrans" presStyleCnt="0"/>
      <dgm:spPr/>
    </dgm:pt>
    <dgm:pt modelId="{E636AC0D-0E08-4CD3-A985-175412B6373B}" type="pres">
      <dgm:prSet presAssocID="{CBFA3C49-6761-4B16-95C0-1D56024FF9DD}" presName="compositeNode" presStyleCnt="0">
        <dgm:presLayoutVars>
          <dgm:bulletEnabled val="1"/>
        </dgm:presLayoutVars>
      </dgm:prSet>
      <dgm:spPr/>
    </dgm:pt>
    <dgm:pt modelId="{325BBA04-1ABE-4814-B097-B106DEEB6107}" type="pres">
      <dgm:prSet presAssocID="{CBFA3C49-6761-4B16-95C0-1D56024FF9DD}" presName="bgRect" presStyleLbl="node1" presStyleIdx="6" presStyleCnt="8"/>
      <dgm:spPr/>
    </dgm:pt>
    <dgm:pt modelId="{5E71677F-56EC-489F-BB88-4DC09C11129E}" type="pres">
      <dgm:prSet presAssocID="{CBFA3C49-6761-4B16-95C0-1D56024FF9DD}" presName="parentNode" presStyleLbl="node1" presStyleIdx="6" presStyleCnt="8">
        <dgm:presLayoutVars>
          <dgm:chMax val="0"/>
          <dgm:bulletEnabled val="1"/>
        </dgm:presLayoutVars>
      </dgm:prSet>
      <dgm:spPr/>
    </dgm:pt>
    <dgm:pt modelId="{83652049-8E6B-4177-8C58-9D058CCDE42B}" type="pres">
      <dgm:prSet presAssocID="{CBFA3C49-6761-4B16-95C0-1D56024FF9DD}" presName="childNode" presStyleLbl="node1" presStyleIdx="6" presStyleCnt="8">
        <dgm:presLayoutVars>
          <dgm:bulletEnabled val="1"/>
        </dgm:presLayoutVars>
      </dgm:prSet>
      <dgm:spPr/>
    </dgm:pt>
    <dgm:pt modelId="{CFF51D66-AD93-4EC1-93B6-34DB5D38ABFB}" type="pres">
      <dgm:prSet presAssocID="{E39AE5E4-B13C-4232-B934-2C428DC93A06}" presName="hSp" presStyleCnt="0"/>
      <dgm:spPr/>
    </dgm:pt>
    <dgm:pt modelId="{B0B4D2F0-2D62-4A0B-A1DD-472E66921802}" type="pres">
      <dgm:prSet presAssocID="{E39AE5E4-B13C-4232-B934-2C428DC93A06}" presName="vProcSp" presStyleCnt="0"/>
      <dgm:spPr/>
    </dgm:pt>
    <dgm:pt modelId="{D364AEF0-FABE-4EBD-8165-02CBEC03C15F}" type="pres">
      <dgm:prSet presAssocID="{E39AE5E4-B13C-4232-B934-2C428DC93A06}" presName="vSp1" presStyleCnt="0"/>
      <dgm:spPr/>
    </dgm:pt>
    <dgm:pt modelId="{3DFB6413-765F-43C7-A5EF-ECAF2EEBDF36}" type="pres">
      <dgm:prSet presAssocID="{E39AE5E4-B13C-4232-B934-2C428DC93A06}" presName="simulatedConn" presStyleLbl="solidFgAcc1" presStyleIdx="6" presStyleCnt="7"/>
      <dgm:spPr/>
    </dgm:pt>
    <dgm:pt modelId="{F05CFEBE-6239-4280-BC29-17508D5A375F}" type="pres">
      <dgm:prSet presAssocID="{E39AE5E4-B13C-4232-B934-2C428DC93A06}" presName="vSp2" presStyleCnt="0"/>
      <dgm:spPr/>
    </dgm:pt>
    <dgm:pt modelId="{AFA05B72-090A-451A-8272-E570EFA0ADC2}" type="pres">
      <dgm:prSet presAssocID="{E39AE5E4-B13C-4232-B934-2C428DC93A06}" presName="sibTrans" presStyleCnt="0"/>
      <dgm:spPr/>
    </dgm:pt>
    <dgm:pt modelId="{595AAFA6-A3AA-4AF2-B1C4-8CE40834BC40}" type="pres">
      <dgm:prSet presAssocID="{C2AE4461-12CA-422F-80E4-4A3C623AB5BF}" presName="compositeNode" presStyleCnt="0">
        <dgm:presLayoutVars>
          <dgm:bulletEnabled val="1"/>
        </dgm:presLayoutVars>
      </dgm:prSet>
      <dgm:spPr/>
    </dgm:pt>
    <dgm:pt modelId="{E92E8614-55C5-4602-B868-A4B2613D644C}" type="pres">
      <dgm:prSet presAssocID="{C2AE4461-12CA-422F-80E4-4A3C623AB5BF}" presName="bgRect" presStyleLbl="node1" presStyleIdx="7" presStyleCnt="8"/>
      <dgm:spPr/>
    </dgm:pt>
    <dgm:pt modelId="{EF2216FF-3A84-48B3-8F32-8AD35F85AF3E}" type="pres">
      <dgm:prSet presAssocID="{C2AE4461-12CA-422F-80E4-4A3C623AB5BF}" presName="parentNode" presStyleLbl="node1" presStyleIdx="7" presStyleCnt="8">
        <dgm:presLayoutVars>
          <dgm:chMax val="0"/>
          <dgm:bulletEnabled val="1"/>
        </dgm:presLayoutVars>
      </dgm:prSet>
      <dgm:spPr/>
    </dgm:pt>
    <dgm:pt modelId="{424742EE-5320-40D7-BCE7-155FE9F61634}" type="pres">
      <dgm:prSet presAssocID="{C2AE4461-12CA-422F-80E4-4A3C623AB5BF}" presName="childNode" presStyleLbl="node1" presStyleIdx="7" presStyleCnt="8">
        <dgm:presLayoutVars>
          <dgm:bulletEnabled val="1"/>
        </dgm:presLayoutVars>
      </dgm:prSet>
      <dgm:spPr/>
    </dgm:pt>
  </dgm:ptLst>
  <dgm:cxnLst>
    <dgm:cxn modelId="{67439700-0F91-426E-B717-29C7719A7014}" type="presOf" srcId="{76ED216D-66EA-402E-BC3C-61C291EB8A2E}" destId="{0935363C-9254-45BB-9075-4BADD2996C28}" srcOrd="1" destOrd="0" presId="urn:microsoft.com/office/officeart/2005/8/layout/hProcess7"/>
    <dgm:cxn modelId="{CD554F03-0328-409B-8495-72C45B37C260}" srcId="{73354121-4466-4D1D-AF6C-666D26B08DF1}" destId="{50AB69F4-FC43-419C-A873-AC89B6E6A1A7}" srcOrd="5" destOrd="0" parTransId="{BDDE2F95-88E3-41F2-9C69-F6B0D90F7AEB}" sibTransId="{80EEA42D-098E-49BA-AACA-2BD11588E4B7}"/>
    <dgm:cxn modelId="{BF845206-FC33-46D2-B9BB-1C64D5AB5A05}" srcId="{73354121-4466-4D1D-AF6C-666D26B08DF1}" destId="{02D7F23B-BA54-4E64-99F6-87C93DB55DE0}" srcOrd="3" destOrd="0" parTransId="{E72A5A63-E2D2-4715-90A4-8C580B2D498A}" sibTransId="{858ADD35-2969-4276-9F33-0A34100803B4}"/>
    <dgm:cxn modelId="{E09D7B0C-3839-40B7-8C15-15727F063AE8}" type="presOf" srcId="{50AB69F4-FC43-419C-A873-AC89B6E6A1A7}" destId="{F29591FC-68E2-4D0C-A891-FCA096A6D6A4}" srcOrd="1" destOrd="0" presId="urn:microsoft.com/office/officeart/2005/8/layout/hProcess7"/>
    <dgm:cxn modelId="{E7AF2510-E13F-4E94-ACE4-5ECC788F2138}" type="presOf" srcId="{C2AE4461-12CA-422F-80E4-4A3C623AB5BF}" destId="{EF2216FF-3A84-48B3-8F32-8AD35F85AF3E}" srcOrd="1" destOrd="0" presId="urn:microsoft.com/office/officeart/2005/8/layout/hProcess7"/>
    <dgm:cxn modelId="{46B2D922-7745-4E16-8C0D-53D9C0CAD2CA}" type="presOf" srcId="{5E600559-7BE1-4D78-AE6F-6A227E79B46D}" destId="{514D5526-D3C4-4825-87E5-14B250460F58}" srcOrd="1" destOrd="0" presId="urn:microsoft.com/office/officeart/2005/8/layout/hProcess7"/>
    <dgm:cxn modelId="{F9A7102A-B70A-4465-AD70-BE76C86625CB}" type="presOf" srcId="{2D8005FA-C7EE-4591-8D6A-67B683769318}" destId="{4C63250E-238E-4B18-8D80-646FA78E073B}" srcOrd="0" destOrd="0" presId="urn:microsoft.com/office/officeart/2005/8/layout/hProcess7"/>
    <dgm:cxn modelId="{C868DA36-213A-4120-B0AB-E890C4BCF3AC}" type="presOf" srcId="{76ED216D-66EA-402E-BC3C-61C291EB8A2E}" destId="{BC505E51-61E7-4AAA-A023-E3E7F94FE9D2}" srcOrd="0" destOrd="0" presId="urn:microsoft.com/office/officeart/2005/8/layout/hProcess7"/>
    <dgm:cxn modelId="{818C133E-5F3B-4871-BC18-969A64313072}" type="presOf" srcId="{73354121-4466-4D1D-AF6C-666D26B08DF1}" destId="{7F5F28BB-0C1C-4636-8D7E-7B717E1F05EC}" srcOrd="0" destOrd="0" presId="urn:microsoft.com/office/officeart/2005/8/layout/hProcess7"/>
    <dgm:cxn modelId="{A06C393F-2B4C-48D9-8612-DE1CCB1F8A5F}" type="presOf" srcId="{248FE1DB-5E34-4074-9A74-F2E3C916E3CB}" destId="{57FC794A-502E-4867-92D2-6876864E9575}" srcOrd="0" destOrd="0" presId="urn:microsoft.com/office/officeart/2005/8/layout/hProcess7"/>
    <dgm:cxn modelId="{DAD31369-D61A-4892-A42C-19AD856E80E6}" type="presOf" srcId="{248FE1DB-5E34-4074-9A74-F2E3C916E3CB}" destId="{E7A4B807-0762-42B4-B17A-04373A4871BE}" srcOrd="1" destOrd="0" presId="urn:microsoft.com/office/officeart/2005/8/layout/hProcess7"/>
    <dgm:cxn modelId="{4F47686D-8B11-4889-9D7E-9933F27F3B9C}" type="presOf" srcId="{02D7F23B-BA54-4E64-99F6-87C93DB55DE0}" destId="{C5C875CF-E0B4-4744-A69A-9A4BA8816AED}" srcOrd="1" destOrd="0" presId="urn:microsoft.com/office/officeart/2005/8/layout/hProcess7"/>
    <dgm:cxn modelId="{C79DF84F-E4D1-4DFB-B3CB-0B0BACEA3F2C}" type="presOf" srcId="{9664EDA6-630D-4E55-8930-F56C53E5A472}" destId="{844A8567-9D4F-4B73-9A4E-D153D09E0660}" srcOrd="0" destOrd="0" presId="urn:microsoft.com/office/officeart/2005/8/layout/hProcess7"/>
    <dgm:cxn modelId="{99992779-920D-4EF8-83F6-BA37E25DCCDF}" type="presOf" srcId="{741E5589-DE51-483E-845C-C979476012FB}" destId="{AF728D7D-16BB-42A3-BED1-9D00757192FF}" srcOrd="0" destOrd="0" presId="urn:microsoft.com/office/officeart/2005/8/layout/hProcess7"/>
    <dgm:cxn modelId="{E71F5759-92B3-4968-B205-CCD0D286EB99}" type="presOf" srcId="{02D7F23B-BA54-4E64-99F6-87C93DB55DE0}" destId="{CBA3C463-A636-4F89-98CA-DB98564BD389}" srcOrd="0" destOrd="0" presId="urn:microsoft.com/office/officeart/2005/8/layout/hProcess7"/>
    <dgm:cxn modelId="{104D797E-D8D2-4A83-A962-AB02B7FAD1F2}" type="presOf" srcId="{7CD990F5-558B-4703-B770-CB3CD50DA008}" destId="{A0C8B26F-650F-4EE6-ADE5-94F0E4A2F423}" srcOrd="0" destOrd="0" presId="urn:microsoft.com/office/officeart/2005/8/layout/hProcess7"/>
    <dgm:cxn modelId="{2E7B617F-FF1C-4ACF-A245-FABFBAB95E14}" srcId="{0D0707D4-7CFB-4ABD-BC0C-55E26DB74E4E}" destId="{741E5589-DE51-483E-845C-C979476012FB}" srcOrd="0" destOrd="0" parTransId="{38B2FE91-F59E-49F7-9BB1-F696E8AB12E9}" sibTransId="{7D3929F0-3FCD-4FEF-9F85-BAD4DB53D79D}"/>
    <dgm:cxn modelId="{22BEF584-4B2C-4F08-B835-8F9CB5043BFA}" type="presOf" srcId="{0D0707D4-7CFB-4ABD-BC0C-55E26DB74E4E}" destId="{ADB23BB6-9C38-403C-AC4C-81FFCD0AE47B}" srcOrd="1" destOrd="0" presId="urn:microsoft.com/office/officeart/2005/8/layout/hProcess7"/>
    <dgm:cxn modelId="{1E3C538C-E816-4C78-8378-71B96D05C24D}" srcId="{248FE1DB-5E34-4074-9A74-F2E3C916E3CB}" destId="{7CD990F5-558B-4703-B770-CB3CD50DA008}" srcOrd="0" destOrd="0" parTransId="{D91EE672-B700-4059-A202-746FB3671E3D}" sibTransId="{A3039A0C-22B6-4210-9246-422AD1885FFB}"/>
    <dgm:cxn modelId="{B0073991-263E-47BD-B9D4-195C982B164A}" srcId="{5E600559-7BE1-4D78-AE6F-6A227E79B46D}" destId="{CC2550D0-46A2-4112-87D2-51C642821A59}" srcOrd="0" destOrd="0" parTransId="{A33D0D9D-1668-407E-AA4B-EFDA085FE768}" sibTransId="{F36DFD9B-19FF-4548-B2F8-6F9E623BD7F5}"/>
    <dgm:cxn modelId="{2C8AFD94-B5CC-4990-BE10-3AF43CBC7E24}" type="presOf" srcId="{E3D9213D-C08D-4D4B-A7B5-B8D915767C40}" destId="{83652049-8E6B-4177-8C58-9D058CCDE42B}" srcOrd="0" destOrd="0" presId="urn:microsoft.com/office/officeart/2005/8/layout/hProcess7"/>
    <dgm:cxn modelId="{32005A9E-E01C-4008-8597-ACD885CF29B7}" srcId="{73354121-4466-4D1D-AF6C-666D26B08DF1}" destId="{76ED216D-66EA-402E-BC3C-61C291EB8A2E}" srcOrd="0" destOrd="0" parTransId="{020923D7-9DE0-4383-88AD-9DC70FBD0D4C}" sibTransId="{6DCA5918-C0DE-4E29-8AE1-68829754C557}"/>
    <dgm:cxn modelId="{670C49A6-A60C-4918-94DE-89305D7B7F43}" srcId="{73354121-4466-4D1D-AF6C-666D26B08DF1}" destId="{248FE1DB-5E34-4074-9A74-F2E3C916E3CB}" srcOrd="1" destOrd="0" parTransId="{D94D1E1A-A63A-4FD8-A1C5-5836448D1AFA}" sibTransId="{E6FD2825-2DC6-467C-BEA1-23CE65902A9D}"/>
    <dgm:cxn modelId="{D78E98BA-D142-40D2-8F56-A981EDFABB62}" srcId="{C2AE4461-12CA-422F-80E4-4A3C623AB5BF}" destId="{8A600DFA-58A6-4173-AFD0-295DB610563C}" srcOrd="0" destOrd="0" parTransId="{D8D22B3D-25E4-4B5B-A667-35148D94872D}" sibTransId="{0F81C326-747B-497A-BD09-D8D75A4CE9F9}"/>
    <dgm:cxn modelId="{5E9ED0BC-3EA8-4AE4-803A-64CC49BD2D7A}" type="presOf" srcId="{8A600DFA-58A6-4173-AFD0-295DB610563C}" destId="{424742EE-5320-40D7-BCE7-155FE9F61634}" srcOrd="0" destOrd="0" presId="urn:microsoft.com/office/officeart/2005/8/layout/hProcess7"/>
    <dgm:cxn modelId="{A6091FC1-10D6-4BA7-8BB8-796E211531A5}" srcId="{76ED216D-66EA-402E-BC3C-61C291EB8A2E}" destId="{2D8005FA-C7EE-4591-8D6A-67B683769318}" srcOrd="0" destOrd="0" parTransId="{84528F90-4501-482E-8506-3D12EE858A51}" sibTransId="{B98858F0-804C-4185-BD5C-3B2D9A7B9DF0}"/>
    <dgm:cxn modelId="{26D226C4-E6D1-4D37-B7AB-72F5420B952E}" srcId="{73354121-4466-4D1D-AF6C-666D26B08DF1}" destId="{CBFA3C49-6761-4B16-95C0-1D56024FF9DD}" srcOrd="6" destOrd="0" parTransId="{FD061B3C-A74B-4AAE-AF29-F0CDCAFB25B8}" sibTransId="{E39AE5E4-B13C-4232-B934-2C428DC93A06}"/>
    <dgm:cxn modelId="{693644C4-0BFE-45D7-964D-72BCCCF37040}" srcId="{CBFA3C49-6761-4B16-95C0-1D56024FF9DD}" destId="{E3D9213D-C08D-4D4B-A7B5-B8D915767C40}" srcOrd="0" destOrd="0" parTransId="{3BA2F4B2-EC3F-43D4-8334-5425B5A203B3}" sibTransId="{FB863776-D258-4F42-BCD6-A423B9599241}"/>
    <dgm:cxn modelId="{4A4899C4-6435-4C9B-B330-DF827203E797}" type="presOf" srcId="{CC2550D0-46A2-4112-87D2-51C642821A59}" destId="{90E79269-B863-427B-8A48-A144D50FE562}" srcOrd="0" destOrd="0" presId="urn:microsoft.com/office/officeart/2005/8/layout/hProcess7"/>
    <dgm:cxn modelId="{E82CEBC5-43F9-46CB-95A2-CD18C3EE7F8C}" srcId="{73354121-4466-4D1D-AF6C-666D26B08DF1}" destId="{C2AE4461-12CA-422F-80E4-4A3C623AB5BF}" srcOrd="7" destOrd="0" parTransId="{14C9F7B9-25CE-48DC-A98F-2D4F03099BE5}" sibTransId="{8CDA324C-5B2B-483C-BD18-895AE03EEAC6}"/>
    <dgm:cxn modelId="{C44A00CB-E777-44A9-BF50-FF1B00E71D43}" type="presOf" srcId="{CBFA3C49-6761-4B16-95C0-1D56024FF9DD}" destId="{5E71677F-56EC-489F-BB88-4DC09C11129E}" srcOrd="1" destOrd="0" presId="urn:microsoft.com/office/officeart/2005/8/layout/hProcess7"/>
    <dgm:cxn modelId="{F55617CE-A17C-49A9-959A-F0A2B93B5323}" type="presOf" srcId="{0D0707D4-7CFB-4ABD-BC0C-55E26DB74E4E}" destId="{1268F620-F62E-4E84-9CCE-87D48299B91F}" srcOrd="0" destOrd="0" presId="urn:microsoft.com/office/officeart/2005/8/layout/hProcess7"/>
    <dgm:cxn modelId="{78E437D6-A709-4E4E-9FA4-7274D3B47052}" srcId="{73354121-4466-4D1D-AF6C-666D26B08DF1}" destId="{0D0707D4-7CFB-4ABD-BC0C-55E26DB74E4E}" srcOrd="2" destOrd="0" parTransId="{5220DDF1-BFCC-414A-9EE4-F27EE23DF852}" sibTransId="{D17FDCF9-F76C-46ED-ACAE-FBA0377917D9}"/>
    <dgm:cxn modelId="{251979E0-AB7D-46E0-9D18-AC8A148B2679}" type="presOf" srcId="{C2AE4461-12CA-422F-80E4-4A3C623AB5BF}" destId="{E92E8614-55C5-4602-B868-A4B2613D644C}" srcOrd="0" destOrd="0" presId="urn:microsoft.com/office/officeart/2005/8/layout/hProcess7"/>
    <dgm:cxn modelId="{4EBD6FE1-F44A-4E41-BB8F-269BE61AAC1E}" srcId="{50AB69F4-FC43-419C-A873-AC89B6E6A1A7}" destId="{F7D640A1-2D30-4918-B3E2-905E60DD1766}" srcOrd="0" destOrd="0" parTransId="{11E41263-659B-41EC-ACA9-3B1BD23E68A8}" sibTransId="{1BB169B3-DEE4-445B-823D-97CC6EA6E20F}"/>
    <dgm:cxn modelId="{BBC1ABE2-428D-479C-A517-C49A489B8052}" type="presOf" srcId="{CBFA3C49-6761-4B16-95C0-1D56024FF9DD}" destId="{325BBA04-1ABE-4814-B097-B106DEEB6107}" srcOrd="0" destOrd="0" presId="urn:microsoft.com/office/officeart/2005/8/layout/hProcess7"/>
    <dgm:cxn modelId="{CC10B0E8-6BF1-463A-81D5-D92D491E7CCD}" srcId="{73354121-4466-4D1D-AF6C-666D26B08DF1}" destId="{5E600559-7BE1-4D78-AE6F-6A227E79B46D}" srcOrd="4" destOrd="0" parTransId="{DC96598B-0D1C-4D3C-829C-313CC632A37A}" sibTransId="{7D9135FA-4CC3-4D89-A84E-64C3D7CC877E}"/>
    <dgm:cxn modelId="{C68ECAEA-7966-4ABA-ACE6-B4A84FBFBC94}" type="presOf" srcId="{F7D640A1-2D30-4918-B3E2-905E60DD1766}" destId="{8366FC0D-9611-4C0A-85BC-7CBDB5765211}" srcOrd="0" destOrd="0" presId="urn:microsoft.com/office/officeart/2005/8/layout/hProcess7"/>
    <dgm:cxn modelId="{EF9E27F0-2E12-4098-A90D-5DAE8F2BA98D}" type="presOf" srcId="{50AB69F4-FC43-419C-A873-AC89B6E6A1A7}" destId="{43214C8D-E9C2-441A-947B-1AE158014DB9}" srcOrd="0" destOrd="0" presId="urn:microsoft.com/office/officeart/2005/8/layout/hProcess7"/>
    <dgm:cxn modelId="{F4A1FAF0-1F56-477C-B8E8-0344D5C6ECB5}" srcId="{02D7F23B-BA54-4E64-99F6-87C93DB55DE0}" destId="{9664EDA6-630D-4E55-8930-F56C53E5A472}" srcOrd="0" destOrd="0" parTransId="{ADF88006-96D3-40DD-A87D-37C05D8FF310}" sibTransId="{0F73A9C6-826C-45C6-9A22-9A51D7942547}"/>
    <dgm:cxn modelId="{F8DDE5F4-885C-45EB-AD98-61553C32304A}" type="presOf" srcId="{5E600559-7BE1-4D78-AE6F-6A227E79B46D}" destId="{1A1113A7-D7D1-4B7A-BAF6-AC1F06BDFED3}" srcOrd="0" destOrd="0" presId="urn:microsoft.com/office/officeart/2005/8/layout/hProcess7"/>
    <dgm:cxn modelId="{0DD68CE5-A520-4525-9CA0-F8A6161735CC}" type="presParOf" srcId="{7F5F28BB-0C1C-4636-8D7E-7B717E1F05EC}" destId="{708A5614-107A-48AC-833A-1864B7994BBB}" srcOrd="0" destOrd="0" presId="urn:microsoft.com/office/officeart/2005/8/layout/hProcess7"/>
    <dgm:cxn modelId="{74AF0E41-2B70-4E57-8B5E-D83B2215167F}" type="presParOf" srcId="{708A5614-107A-48AC-833A-1864B7994BBB}" destId="{BC505E51-61E7-4AAA-A023-E3E7F94FE9D2}" srcOrd="0" destOrd="0" presId="urn:microsoft.com/office/officeart/2005/8/layout/hProcess7"/>
    <dgm:cxn modelId="{D5390196-1337-4B01-82BE-B4AD0CE6B2A2}" type="presParOf" srcId="{708A5614-107A-48AC-833A-1864B7994BBB}" destId="{0935363C-9254-45BB-9075-4BADD2996C28}" srcOrd="1" destOrd="0" presId="urn:microsoft.com/office/officeart/2005/8/layout/hProcess7"/>
    <dgm:cxn modelId="{8ED03C78-79A9-408D-9CAF-C9269B90DA85}" type="presParOf" srcId="{708A5614-107A-48AC-833A-1864B7994BBB}" destId="{4C63250E-238E-4B18-8D80-646FA78E073B}" srcOrd="2" destOrd="0" presId="urn:microsoft.com/office/officeart/2005/8/layout/hProcess7"/>
    <dgm:cxn modelId="{AC0458F4-6523-4536-AB19-41C26F7BC204}" type="presParOf" srcId="{7F5F28BB-0C1C-4636-8D7E-7B717E1F05EC}" destId="{84727A05-FFBA-4D5C-ADDC-E43A5D122EA4}" srcOrd="1" destOrd="0" presId="urn:microsoft.com/office/officeart/2005/8/layout/hProcess7"/>
    <dgm:cxn modelId="{A6B97E16-5E88-4C88-A216-9F0AE2D61834}" type="presParOf" srcId="{7F5F28BB-0C1C-4636-8D7E-7B717E1F05EC}" destId="{2FF29772-5361-44D9-AD53-291BB729353F}" srcOrd="2" destOrd="0" presId="urn:microsoft.com/office/officeart/2005/8/layout/hProcess7"/>
    <dgm:cxn modelId="{7774039F-22E5-4315-85A0-C9CDF5B047AB}" type="presParOf" srcId="{2FF29772-5361-44D9-AD53-291BB729353F}" destId="{7168F2CD-A895-4245-A9E0-0BB770DA5D30}" srcOrd="0" destOrd="0" presId="urn:microsoft.com/office/officeart/2005/8/layout/hProcess7"/>
    <dgm:cxn modelId="{20517DB9-7449-46E1-9F41-66A9D8F411B1}" type="presParOf" srcId="{2FF29772-5361-44D9-AD53-291BB729353F}" destId="{709F2CA5-BD01-4EDE-924F-40996E7DB674}" srcOrd="1" destOrd="0" presId="urn:microsoft.com/office/officeart/2005/8/layout/hProcess7"/>
    <dgm:cxn modelId="{E7D514D5-F9D4-4826-A76A-7FCFC342E928}" type="presParOf" srcId="{2FF29772-5361-44D9-AD53-291BB729353F}" destId="{2ED26FE9-C7C9-4D23-8B22-6EEA54BBACA4}" srcOrd="2" destOrd="0" presId="urn:microsoft.com/office/officeart/2005/8/layout/hProcess7"/>
    <dgm:cxn modelId="{BC678073-69D5-43B0-86AF-824FD9C7B8F9}" type="presParOf" srcId="{7F5F28BB-0C1C-4636-8D7E-7B717E1F05EC}" destId="{0231DA33-0EB0-495E-BC36-6943DF699D45}" srcOrd="3" destOrd="0" presId="urn:microsoft.com/office/officeart/2005/8/layout/hProcess7"/>
    <dgm:cxn modelId="{B81D57AE-30EA-4233-9447-14F9BB9E4191}" type="presParOf" srcId="{7F5F28BB-0C1C-4636-8D7E-7B717E1F05EC}" destId="{74309C6C-DE61-4A8A-808C-2D04872C471A}" srcOrd="4" destOrd="0" presId="urn:microsoft.com/office/officeart/2005/8/layout/hProcess7"/>
    <dgm:cxn modelId="{0799CB84-59FC-4F78-A37E-2F09B3B9130E}" type="presParOf" srcId="{74309C6C-DE61-4A8A-808C-2D04872C471A}" destId="{57FC794A-502E-4867-92D2-6876864E9575}" srcOrd="0" destOrd="0" presId="urn:microsoft.com/office/officeart/2005/8/layout/hProcess7"/>
    <dgm:cxn modelId="{AA9B6D96-1612-43F9-8DB6-7864D4473EF8}" type="presParOf" srcId="{74309C6C-DE61-4A8A-808C-2D04872C471A}" destId="{E7A4B807-0762-42B4-B17A-04373A4871BE}" srcOrd="1" destOrd="0" presId="urn:microsoft.com/office/officeart/2005/8/layout/hProcess7"/>
    <dgm:cxn modelId="{CB030A37-5BD6-45AB-A65B-DF7498175783}" type="presParOf" srcId="{74309C6C-DE61-4A8A-808C-2D04872C471A}" destId="{A0C8B26F-650F-4EE6-ADE5-94F0E4A2F423}" srcOrd="2" destOrd="0" presId="urn:microsoft.com/office/officeart/2005/8/layout/hProcess7"/>
    <dgm:cxn modelId="{345D9A6D-6B79-45E0-9957-1B51ECE0F8E1}" type="presParOf" srcId="{7F5F28BB-0C1C-4636-8D7E-7B717E1F05EC}" destId="{58A23F94-B689-4D4A-B453-F19F364A00C3}" srcOrd="5" destOrd="0" presId="urn:microsoft.com/office/officeart/2005/8/layout/hProcess7"/>
    <dgm:cxn modelId="{6AE58C28-636A-4E67-8C81-72AA54D1CEC3}" type="presParOf" srcId="{7F5F28BB-0C1C-4636-8D7E-7B717E1F05EC}" destId="{B07618A2-8C47-4469-9A7E-3B68EEBE7FD1}" srcOrd="6" destOrd="0" presId="urn:microsoft.com/office/officeart/2005/8/layout/hProcess7"/>
    <dgm:cxn modelId="{682FAC0B-0659-4E82-93CE-594A15C0844C}" type="presParOf" srcId="{B07618A2-8C47-4469-9A7E-3B68EEBE7FD1}" destId="{E7DF9414-F2C2-4E54-923E-0BBA07E993E9}" srcOrd="0" destOrd="0" presId="urn:microsoft.com/office/officeart/2005/8/layout/hProcess7"/>
    <dgm:cxn modelId="{2793BE99-BD20-4F77-9B1B-6D3B708E8D9D}" type="presParOf" srcId="{B07618A2-8C47-4469-9A7E-3B68EEBE7FD1}" destId="{41CE3DDC-1141-4E44-81BE-343874977082}" srcOrd="1" destOrd="0" presId="urn:microsoft.com/office/officeart/2005/8/layout/hProcess7"/>
    <dgm:cxn modelId="{5B585DCB-ED02-4B26-9561-60E94AC95E8C}" type="presParOf" srcId="{B07618A2-8C47-4469-9A7E-3B68EEBE7FD1}" destId="{72BBC616-A570-454D-A85D-67D73A76BF85}" srcOrd="2" destOrd="0" presId="urn:microsoft.com/office/officeart/2005/8/layout/hProcess7"/>
    <dgm:cxn modelId="{8F94CA51-7B47-4E0B-B791-046583EE19B0}" type="presParOf" srcId="{7F5F28BB-0C1C-4636-8D7E-7B717E1F05EC}" destId="{458BC106-548D-4690-9E19-040748DB708F}" srcOrd="7" destOrd="0" presId="urn:microsoft.com/office/officeart/2005/8/layout/hProcess7"/>
    <dgm:cxn modelId="{B35AB7EE-8F5B-4FD0-B1D4-D3F43A1A19F9}" type="presParOf" srcId="{7F5F28BB-0C1C-4636-8D7E-7B717E1F05EC}" destId="{4AFD8473-C619-42C6-9284-4022967FAC96}" srcOrd="8" destOrd="0" presId="urn:microsoft.com/office/officeart/2005/8/layout/hProcess7"/>
    <dgm:cxn modelId="{716808CE-F4DE-4D67-8155-C53C763B7C1E}" type="presParOf" srcId="{4AFD8473-C619-42C6-9284-4022967FAC96}" destId="{1268F620-F62E-4E84-9CCE-87D48299B91F}" srcOrd="0" destOrd="0" presId="urn:microsoft.com/office/officeart/2005/8/layout/hProcess7"/>
    <dgm:cxn modelId="{1A5096E0-2A53-4526-88FA-1D856F12EC40}" type="presParOf" srcId="{4AFD8473-C619-42C6-9284-4022967FAC96}" destId="{ADB23BB6-9C38-403C-AC4C-81FFCD0AE47B}" srcOrd="1" destOrd="0" presId="urn:microsoft.com/office/officeart/2005/8/layout/hProcess7"/>
    <dgm:cxn modelId="{F948B5E9-FF25-4824-84FF-66F72EECD899}" type="presParOf" srcId="{4AFD8473-C619-42C6-9284-4022967FAC96}" destId="{AF728D7D-16BB-42A3-BED1-9D00757192FF}" srcOrd="2" destOrd="0" presId="urn:microsoft.com/office/officeart/2005/8/layout/hProcess7"/>
    <dgm:cxn modelId="{AEC1523C-D772-4090-86EE-15D2134C7351}" type="presParOf" srcId="{7F5F28BB-0C1C-4636-8D7E-7B717E1F05EC}" destId="{481AD722-1B6B-4480-A142-39BA716A3C71}" srcOrd="9" destOrd="0" presId="urn:microsoft.com/office/officeart/2005/8/layout/hProcess7"/>
    <dgm:cxn modelId="{9F1BB218-960F-40E0-A4AF-29BE5EBB8047}" type="presParOf" srcId="{7F5F28BB-0C1C-4636-8D7E-7B717E1F05EC}" destId="{1668775E-4D3B-4B24-85C7-D49922771D1E}" srcOrd="10" destOrd="0" presId="urn:microsoft.com/office/officeart/2005/8/layout/hProcess7"/>
    <dgm:cxn modelId="{E4B9A122-9EA4-4DBF-B815-6944276B4BBB}" type="presParOf" srcId="{1668775E-4D3B-4B24-85C7-D49922771D1E}" destId="{32801DC3-B557-42BA-B177-1A2C96849442}" srcOrd="0" destOrd="0" presId="urn:microsoft.com/office/officeart/2005/8/layout/hProcess7"/>
    <dgm:cxn modelId="{9BB23B3E-36F1-49C6-9034-7B42EDC20B8A}" type="presParOf" srcId="{1668775E-4D3B-4B24-85C7-D49922771D1E}" destId="{52ECE084-C6BF-4149-A278-FA891B908CA4}" srcOrd="1" destOrd="0" presId="urn:microsoft.com/office/officeart/2005/8/layout/hProcess7"/>
    <dgm:cxn modelId="{7345A9DD-AA68-45D6-A4CE-70C7E1D3F39C}" type="presParOf" srcId="{1668775E-4D3B-4B24-85C7-D49922771D1E}" destId="{25AAEB48-E3BD-44F2-8855-5346D2A15DEA}" srcOrd="2" destOrd="0" presId="urn:microsoft.com/office/officeart/2005/8/layout/hProcess7"/>
    <dgm:cxn modelId="{EA51F4DA-7B48-4CA9-A87E-4C7DBC5FE219}" type="presParOf" srcId="{7F5F28BB-0C1C-4636-8D7E-7B717E1F05EC}" destId="{BB15935A-22E8-4417-8CD8-0A2316E901E5}" srcOrd="11" destOrd="0" presId="urn:microsoft.com/office/officeart/2005/8/layout/hProcess7"/>
    <dgm:cxn modelId="{381D1F85-079A-4FA1-96EC-665745DDC72D}" type="presParOf" srcId="{7F5F28BB-0C1C-4636-8D7E-7B717E1F05EC}" destId="{8A3F457B-17EE-47B4-8967-9A3431AB0638}" srcOrd="12" destOrd="0" presId="urn:microsoft.com/office/officeart/2005/8/layout/hProcess7"/>
    <dgm:cxn modelId="{03A4D726-C14C-40D6-9E49-FDAF27BEB18A}" type="presParOf" srcId="{8A3F457B-17EE-47B4-8967-9A3431AB0638}" destId="{CBA3C463-A636-4F89-98CA-DB98564BD389}" srcOrd="0" destOrd="0" presId="urn:microsoft.com/office/officeart/2005/8/layout/hProcess7"/>
    <dgm:cxn modelId="{78AE8153-529A-4997-9964-9844F1F5320A}" type="presParOf" srcId="{8A3F457B-17EE-47B4-8967-9A3431AB0638}" destId="{C5C875CF-E0B4-4744-A69A-9A4BA8816AED}" srcOrd="1" destOrd="0" presId="urn:microsoft.com/office/officeart/2005/8/layout/hProcess7"/>
    <dgm:cxn modelId="{083481C0-15B9-4F09-BACB-AC4EB9DB79FE}" type="presParOf" srcId="{8A3F457B-17EE-47B4-8967-9A3431AB0638}" destId="{844A8567-9D4F-4B73-9A4E-D153D09E0660}" srcOrd="2" destOrd="0" presId="urn:microsoft.com/office/officeart/2005/8/layout/hProcess7"/>
    <dgm:cxn modelId="{0594DB7A-18F2-41CD-9AA0-5F2ED065D1F7}" type="presParOf" srcId="{7F5F28BB-0C1C-4636-8D7E-7B717E1F05EC}" destId="{A3930C13-71EC-4935-B270-489B353D8BAF}" srcOrd="13" destOrd="0" presId="urn:microsoft.com/office/officeart/2005/8/layout/hProcess7"/>
    <dgm:cxn modelId="{3E1C4403-28A1-499C-9C62-E19D2A429ED6}" type="presParOf" srcId="{7F5F28BB-0C1C-4636-8D7E-7B717E1F05EC}" destId="{CDDD16B8-31E9-4D01-8168-21E3D48F2EC3}" srcOrd="14" destOrd="0" presId="urn:microsoft.com/office/officeart/2005/8/layout/hProcess7"/>
    <dgm:cxn modelId="{BA7D7DF4-EFFA-49B7-9E43-06906A6BB544}" type="presParOf" srcId="{CDDD16B8-31E9-4D01-8168-21E3D48F2EC3}" destId="{E3D3454B-473E-4796-86C4-06CC0B2F4C0D}" srcOrd="0" destOrd="0" presId="urn:microsoft.com/office/officeart/2005/8/layout/hProcess7"/>
    <dgm:cxn modelId="{7E67C4DD-E9F3-4035-B629-BA4B1897E833}" type="presParOf" srcId="{CDDD16B8-31E9-4D01-8168-21E3D48F2EC3}" destId="{7C36617D-7F4F-4A1A-9774-856F5172EF18}" srcOrd="1" destOrd="0" presId="urn:microsoft.com/office/officeart/2005/8/layout/hProcess7"/>
    <dgm:cxn modelId="{E75D8115-E6C9-4FC6-B5DD-1823BA6558BA}" type="presParOf" srcId="{CDDD16B8-31E9-4D01-8168-21E3D48F2EC3}" destId="{C29E1405-7710-4723-8D84-28301FC94AB2}" srcOrd="2" destOrd="0" presId="urn:microsoft.com/office/officeart/2005/8/layout/hProcess7"/>
    <dgm:cxn modelId="{685C173C-B46A-4CC3-AC5F-15BD0C3A35F7}" type="presParOf" srcId="{7F5F28BB-0C1C-4636-8D7E-7B717E1F05EC}" destId="{9177CD00-4F40-498D-91E2-35724FE76523}" srcOrd="15" destOrd="0" presId="urn:microsoft.com/office/officeart/2005/8/layout/hProcess7"/>
    <dgm:cxn modelId="{4C4891C9-691C-4064-8D34-B7C2A3B1AE56}" type="presParOf" srcId="{7F5F28BB-0C1C-4636-8D7E-7B717E1F05EC}" destId="{44BCA6C3-2975-4970-92E1-880B5F9B14B6}" srcOrd="16" destOrd="0" presId="urn:microsoft.com/office/officeart/2005/8/layout/hProcess7"/>
    <dgm:cxn modelId="{FAA53FD2-9691-48DC-8C59-BC868DAF419F}" type="presParOf" srcId="{44BCA6C3-2975-4970-92E1-880B5F9B14B6}" destId="{1A1113A7-D7D1-4B7A-BAF6-AC1F06BDFED3}" srcOrd="0" destOrd="0" presId="urn:microsoft.com/office/officeart/2005/8/layout/hProcess7"/>
    <dgm:cxn modelId="{3CF434B6-FE18-4982-A727-27E73ADCD067}" type="presParOf" srcId="{44BCA6C3-2975-4970-92E1-880B5F9B14B6}" destId="{514D5526-D3C4-4825-87E5-14B250460F58}" srcOrd="1" destOrd="0" presId="urn:microsoft.com/office/officeart/2005/8/layout/hProcess7"/>
    <dgm:cxn modelId="{60F689ED-FD3A-4858-A40B-418A81B9E65F}" type="presParOf" srcId="{44BCA6C3-2975-4970-92E1-880B5F9B14B6}" destId="{90E79269-B863-427B-8A48-A144D50FE562}" srcOrd="2" destOrd="0" presId="urn:microsoft.com/office/officeart/2005/8/layout/hProcess7"/>
    <dgm:cxn modelId="{4B736E1F-4015-472F-B658-2D247B83D412}" type="presParOf" srcId="{7F5F28BB-0C1C-4636-8D7E-7B717E1F05EC}" destId="{35D7B2AA-B1A6-4A86-ADB9-884F6576749E}" srcOrd="17" destOrd="0" presId="urn:microsoft.com/office/officeart/2005/8/layout/hProcess7"/>
    <dgm:cxn modelId="{6F94A45D-6A3A-4763-AD3C-B4419AE23F1A}" type="presParOf" srcId="{7F5F28BB-0C1C-4636-8D7E-7B717E1F05EC}" destId="{45F68C0A-9254-4837-803D-1E961E28159A}" srcOrd="18" destOrd="0" presId="urn:microsoft.com/office/officeart/2005/8/layout/hProcess7"/>
    <dgm:cxn modelId="{97F608E8-30C3-48F8-8012-529BEBDA03FE}" type="presParOf" srcId="{45F68C0A-9254-4837-803D-1E961E28159A}" destId="{2F69A985-A11A-44A8-8EF0-1CE127619399}" srcOrd="0" destOrd="0" presId="urn:microsoft.com/office/officeart/2005/8/layout/hProcess7"/>
    <dgm:cxn modelId="{67B248A8-48ED-48CB-A8C5-A3CE9604CE2C}" type="presParOf" srcId="{45F68C0A-9254-4837-803D-1E961E28159A}" destId="{4443668E-F860-44F5-82DC-A55082EB0918}" srcOrd="1" destOrd="0" presId="urn:microsoft.com/office/officeart/2005/8/layout/hProcess7"/>
    <dgm:cxn modelId="{C9A1FE15-7057-4195-B550-CB64274D1540}" type="presParOf" srcId="{45F68C0A-9254-4837-803D-1E961E28159A}" destId="{1F3F493A-8376-4BC6-89C5-EFD6BE89CC75}" srcOrd="2" destOrd="0" presId="urn:microsoft.com/office/officeart/2005/8/layout/hProcess7"/>
    <dgm:cxn modelId="{68B42738-FA45-4ED2-9363-1E9260233688}" type="presParOf" srcId="{7F5F28BB-0C1C-4636-8D7E-7B717E1F05EC}" destId="{669BA24C-B15A-413F-8A5A-7C12EEF2EE32}" srcOrd="19" destOrd="0" presId="urn:microsoft.com/office/officeart/2005/8/layout/hProcess7"/>
    <dgm:cxn modelId="{196C195C-3D57-4496-B446-9C1B88385E29}" type="presParOf" srcId="{7F5F28BB-0C1C-4636-8D7E-7B717E1F05EC}" destId="{7D273535-E328-4E5F-9F57-617C013F1748}" srcOrd="20" destOrd="0" presId="urn:microsoft.com/office/officeart/2005/8/layout/hProcess7"/>
    <dgm:cxn modelId="{26835BE4-FE50-4D41-A888-516F172C95F1}" type="presParOf" srcId="{7D273535-E328-4E5F-9F57-617C013F1748}" destId="{43214C8D-E9C2-441A-947B-1AE158014DB9}" srcOrd="0" destOrd="0" presId="urn:microsoft.com/office/officeart/2005/8/layout/hProcess7"/>
    <dgm:cxn modelId="{A0054A48-149B-4453-9D5C-DC0E0BE393C2}" type="presParOf" srcId="{7D273535-E328-4E5F-9F57-617C013F1748}" destId="{F29591FC-68E2-4D0C-A891-FCA096A6D6A4}" srcOrd="1" destOrd="0" presId="urn:microsoft.com/office/officeart/2005/8/layout/hProcess7"/>
    <dgm:cxn modelId="{C7855810-795A-45C3-A2DE-EFDBA5FEB1EB}" type="presParOf" srcId="{7D273535-E328-4E5F-9F57-617C013F1748}" destId="{8366FC0D-9611-4C0A-85BC-7CBDB5765211}" srcOrd="2" destOrd="0" presId="urn:microsoft.com/office/officeart/2005/8/layout/hProcess7"/>
    <dgm:cxn modelId="{60AC7F1A-DF79-4ADF-95CE-FDDEE7854FA5}" type="presParOf" srcId="{7F5F28BB-0C1C-4636-8D7E-7B717E1F05EC}" destId="{DE2BB96A-77C7-4A01-A3A2-607095B70A7E}" srcOrd="21" destOrd="0" presId="urn:microsoft.com/office/officeart/2005/8/layout/hProcess7"/>
    <dgm:cxn modelId="{7F8351C2-9264-4768-AC3F-6504D47831E0}" type="presParOf" srcId="{7F5F28BB-0C1C-4636-8D7E-7B717E1F05EC}" destId="{A4E108A6-F22D-4D82-97E1-A7C8A6E03F5D}" srcOrd="22" destOrd="0" presId="urn:microsoft.com/office/officeart/2005/8/layout/hProcess7"/>
    <dgm:cxn modelId="{DD08A2BF-B62D-4B7C-AFF9-EBDB082743B8}" type="presParOf" srcId="{A4E108A6-F22D-4D82-97E1-A7C8A6E03F5D}" destId="{B990C562-231E-497C-B6E8-0D0D4C704CCF}" srcOrd="0" destOrd="0" presId="urn:microsoft.com/office/officeart/2005/8/layout/hProcess7"/>
    <dgm:cxn modelId="{A2AC1550-487B-4FA4-A2B8-F3AA4CC8874A}" type="presParOf" srcId="{A4E108A6-F22D-4D82-97E1-A7C8A6E03F5D}" destId="{D8AF39E4-9A81-4D49-BE12-18C72783CD30}" srcOrd="1" destOrd="0" presId="urn:microsoft.com/office/officeart/2005/8/layout/hProcess7"/>
    <dgm:cxn modelId="{470488BE-B626-42E6-9499-2F1A7DF1D603}" type="presParOf" srcId="{A4E108A6-F22D-4D82-97E1-A7C8A6E03F5D}" destId="{800157EC-ED85-4E03-9573-0FBC81016C55}" srcOrd="2" destOrd="0" presId="urn:microsoft.com/office/officeart/2005/8/layout/hProcess7"/>
    <dgm:cxn modelId="{0E88B235-E369-4A97-BD5A-BBA625732101}" type="presParOf" srcId="{7F5F28BB-0C1C-4636-8D7E-7B717E1F05EC}" destId="{1ADC6BCD-1CB8-4322-A70B-0EE43A4A8551}" srcOrd="23" destOrd="0" presId="urn:microsoft.com/office/officeart/2005/8/layout/hProcess7"/>
    <dgm:cxn modelId="{C4DF003A-3D0C-4C4E-9E52-411A51A8E297}" type="presParOf" srcId="{7F5F28BB-0C1C-4636-8D7E-7B717E1F05EC}" destId="{E636AC0D-0E08-4CD3-A985-175412B6373B}" srcOrd="24" destOrd="0" presId="urn:microsoft.com/office/officeart/2005/8/layout/hProcess7"/>
    <dgm:cxn modelId="{B4E83596-65C9-4B2C-8BAE-2F4A2F8AAFC7}" type="presParOf" srcId="{E636AC0D-0E08-4CD3-A985-175412B6373B}" destId="{325BBA04-1ABE-4814-B097-B106DEEB6107}" srcOrd="0" destOrd="0" presId="urn:microsoft.com/office/officeart/2005/8/layout/hProcess7"/>
    <dgm:cxn modelId="{5AE037C6-5CA3-477C-9D51-C2ED51435030}" type="presParOf" srcId="{E636AC0D-0E08-4CD3-A985-175412B6373B}" destId="{5E71677F-56EC-489F-BB88-4DC09C11129E}" srcOrd="1" destOrd="0" presId="urn:microsoft.com/office/officeart/2005/8/layout/hProcess7"/>
    <dgm:cxn modelId="{70D4B8A8-3303-47FD-A6E9-6E2760BA04BC}" type="presParOf" srcId="{E636AC0D-0E08-4CD3-A985-175412B6373B}" destId="{83652049-8E6B-4177-8C58-9D058CCDE42B}" srcOrd="2" destOrd="0" presId="urn:microsoft.com/office/officeart/2005/8/layout/hProcess7"/>
    <dgm:cxn modelId="{679998B7-757B-441E-BFF2-68BEB2D864C2}" type="presParOf" srcId="{7F5F28BB-0C1C-4636-8D7E-7B717E1F05EC}" destId="{CFF51D66-AD93-4EC1-93B6-34DB5D38ABFB}" srcOrd="25" destOrd="0" presId="urn:microsoft.com/office/officeart/2005/8/layout/hProcess7"/>
    <dgm:cxn modelId="{D4F76C62-8BD2-4A7F-87F4-74F754DB2257}" type="presParOf" srcId="{7F5F28BB-0C1C-4636-8D7E-7B717E1F05EC}" destId="{B0B4D2F0-2D62-4A0B-A1DD-472E66921802}" srcOrd="26" destOrd="0" presId="urn:microsoft.com/office/officeart/2005/8/layout/hProcess7"/>
    <dgm:cxn modelId="{A6D5F280-D10B-4BF9-95A3-C217AC4262A6}" type="presParOf" srcId="{B0B4D2F0-2D62-4A0B-A1DD-472E66921802}" destId="{D364AEF0-FABE-4EBD-8165-02CBEC03C15F}" srcOrd="0" destOrd="0" presId="urn:microsoft.com/office/officeart/2005/8/layout/hProcess7"/>
    <dgm:cxn modelId="{51719A46-88CC-428D-AB5B-D727D194ECD6}" type="presParOf" srcId="{B0B4D2F0-2D62-4A0B-A1DD-472E66921802}" destId="{3DFB6413-765F-43C7-A5EF-ECAF2EEBDF36}" srcOrd="1" destOrd="0" presId="urn:microsoft.com/office/officeart/2005/8/layout/hProcess7"/>
    <dgm:cxn modelId="{8C9501E6-A1D5-4B80-BBC9-14C29F4A1D9F}" type="presParOf" srcId="{B0B4D2F0-2D62-4A0B-A1DD-472E66921802}" destId="{F05CFEBE-6239-4280-BC29-17508D5A375F}" srcOrd="2" destOrd="0" presId="urn:microsoft.com/office/officeart/2005/8/layout/hProcess7"/>
    <dgm:cxn modelId="{C3617C29-DB2F-4F7C-92A5-B0C436E72E54}" type="presParOf" srcId="{7F5F28BB-0C1C-4636-8D7E-7B717E1F05EC}" destId="{AFA05B72-090A-451A-8272-E570EFA0ADC2}" srcOrd="27" destOrd="0" presId="urn:microsoft.com/office/officeart/2005/8/layout/hProcess7"/>
    <dgm:cxn modelId="{3D9E896C-999E-4822-A5D4-AA240947B975}" type="presParOf" srcId="{7F5F28BB-0C1C-4636-8D7E-7B717E1F05EC}" destId="{595AAFA6-A3AA-4AF2-B1C4-8CE40834BC40}" srcOrd="28" destOrd="0" presId="urn:microsoft.com/office/officeart/2005/8/layout/hProcess7"/>
    <dgm:cxn modelId="{81FE7950-F67D-4174-AC92-ECCA899D14A1}" type="presParOf" srcId="{595AAFA6-A3AA-4AF2-B1C4-8CE40834BC40}" destId="{E92E8614-55C5-4602-B868-A4B2613D644C}" srcOrd="0" destOrd="0" presId="urn:microsoft.com/office/officeart/2005/8/layout/hProcess7"/>
    <dgm:cxn modelId="{6297339D-5752-4A41-9442-F3F6E7BE9289}" type="presParOf" srcId="{595AAFA6-A3AA-4AF2-B1C4-8CE40834BC40}" destId="{EF2216FF-3A84-48B3-8F32-8AD35F85AF3E}" srcOrd="1" destOrd="0" presId="urn:microsoft.com/office/officeart/2005/8/layout/hProcess7"/>
    <dgm:cxn modelId="{F026F785-042F-4AD8-AF79-7E679E4D433E}" type="presParOf" srcId="{595AAFA6-A3AA-4AF2-B1C4-8CE40834BC40}" destId="{424742EE-5320-40D7-BCE7-155FE9F61634}" srcOrd="2" destOrd="0" presId="urn:microsoft.com/office/officeart/2005/8/layout/hProcess7"/>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F0BB428A-CA58-4448-93E5-9599EEF7949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fr-FR"/>
        </a:p>
      </dgm:t>
    </dgm:pt>
    <dgm:pt modelId="{1E75D14D-A5DF-4D76-8E7A-A4467F053675}">
      <dgm:prSet phldrT="[Texte]"/>
      <dgm:spPr>
        <a:solidFill>
          <a:srgbClr val="C1344B"/>
        </a:solidFill>
      </dgm:spPr>
      <dgm:t>
        <a:bodyPr/>
        <a:lstStyle/>
        <a:p>
          <a:r>
            <a:rPr lang="fr-FR" dirty="0">
              <a:latin typeface="Arial" panose="020B0604020202020204" pitchFamily="34" charset="0"/>
              <a:cs typeface="Arial" panose="020B0604020202020204" pitchFamily="34" charset="0"/>
            </a:rPr>
            <a:t>Automatique</a:t>
          </a:r>
        </a:p>
      </dgm:t>
    </dgm:pt>
    <dgm:pt modelId="{EF12D960-8277-4B79-980B-6171640292A4}" type="parTrans" cxnId="{010B5191-4D64-47D3-A648-6BA4917C3AC1}">
      <dgm:prSet/>
      <dgm:spPr/>
      <dgm:t>
        <a:bodyPr/>
        <a:lstStyle/>
        <a:p>
          <a:endParaRPr lang="fr-FR">
            <a:latin typeface="Arial" panose="020B0604020202020204" pitchFamily="34" charset="0"/>
            <a:cs typeface="Arial" panose="020B0604020202020204" pitchFamily="34" charset="0"/>
          </a:endParaRPr>
        </a:p>
      </dgm:t>
    </dgm:pt>
    <dgm:pt modelId="{872F89C8-F86F-43DE-8494-455588A5AC57}" type="sibTrans" cxnId="{010B5191-4D64-47D3-A648-6BA4917C3AC1}">
      <dgm:prSet/>
      <dgm:spPr/>
      <dgm:t>
        <a:bodyPr/>
        <a:lstStyle/>
        <a:p>
          <a:endParaRPr lang="fr-FR">
            <a:latin typeface="Arial" panose="020B0604020202020204" pitchFamily="34" charset="0"/>
            <a:cs typeface="Arial" panose="020B0604020202020204" pitchFamily="34" charset="0"/>
          </a:endParaRPr>
        </a:p>
      </dgm:t>
    </dgm:pt>
    <dgm:pt modelId="{E43A7C89-768B-4AE2-B231-E53B52142AEF}">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Création de variables statistiques : quantitatives : min, max, </a:t>
          </a:r>
          <a:r>
            <a:rPr lang="fr-FR" sz="1800" dirty="0" err="1">
              <a:latin typeface="Arial" panose="020B0604020202020204" pitchFamily="34" charset="0"/>
              <a:cs typeface="Arial" panose="020B0604020202020204" pitchFamily="34" charset="0"/>
            </a:rPr>
            <a:t>sum</a:t>
          </a:r>
          <a:r>
            <a:rPr lang="fr-FR" sz="1800" dirty="0">
              <a:latin typeface="Arial" panose="020B0604020202020204" pitchFamily="34" charset="0"/>
              <a:cs typeface="Arial" panose="020B0604020202020204" pitchFamily="34" charset="0"/>
            </a:rPr>
            <a:t>, </a:t>
          </a:r>
          <a:r>
            <a:rPr lang="fr-FR" sz="1800" dirty="0" err="1">
              <a:latin typeface="Arial" panose="020B0604020202020204" pitchFamily="34" charset="0"/>
              <a:cs typeface="Arial" panose="020B0604020202020204" pitchFamily="34" charset="0"/>
            </a:rPr>
            <a:t>mean</a:t>
          </a:r>
          <a:r>
            <a:rPr lang="fr-FR" sz="1800" dirty="0">
              <a:latin typeface="Arial" panose="020B0604020202020204" pitchFamily="34" charset="0"/>
              <a:cs typeface="Arial" panose="020B0604020202020204" pitchFamily="34" charset="0"/>
            </a:rPr>
            <a:t>, var</a:t>
          </a:r>
        </a:p>
      </dgm:t>
    </dgm:pt>
    <dgm:pt modelId="{42D15A23-9C72-47F6-B388-5D58531F0797}" type="parTrans" cxnId="{34E048F8-2E8A-4EE3-B20B-33E0ADD6B17F}">
      <dgm:prSet/>
      <dgm:spPr/>
      <dgm:t>
        <a:bodyPr/>
        <a:lstStyle/>
        <a:p>
          <a:endParaRPr lang="fr-FR">
            <a:latin typeface="Arial" panose="020B0604020202020204" pitchFamily="34" charset="0"/>
            <a:cs typeface="Arial" panose="020B0604020202020204" pitchFamily="34" charset="0"/>
          </a:endParaRPr>
        </a:p>
      </dgm:t>
    </dgm:pt>
    <dgm:pt modelId="{3A1618FA-51CF-43FF-8A38-1394C9096B11}" type="sibTrans" cxnId="{34E048F8-2E8A-4EE3-B20B-33E0ADD6B17F}">
      <dgm:prSet/>
      <dgm:spPr/>
      <dgm:t>
        <a:bodyPr/>
        <a:lstStyle/>
        <a:p>
          <a:endParaRPr lang="fr-FR">
            <a:latin typeface="Arial" panose="020B0604020202020204" pitchFamily="34" charset="0"/>
            <a:cs typeface="Arial" panose="020B0604020202020204" pitchFamily="34" charset="0"/>
          </a:endParaRPr>
        </a:p>
      </dgm:t>
    </dgm:pt>
    <dgm:pt modelId="{C2B2B693-E208-4DE1-9A68-A10BBB7A0A91}">
      <dgm:prSet phldrT="[Texte]"/>
      <dgm:spPr>
        <a:solidFill>
          <a:srgbClr val="C1344B"/>
        </a:solidFill>
      </dgm:spPr>
      <dgm:t>
        <a:bodyPr/>
        <a:lstStyle/>
        <a:p>
          <a:r>
            <a:rPr lang="fr-FR" dirty="0">
              <a:latin typeface="Arial" panose="020B0604020202020204" pitchFamily="34" charset="0"/>
              <a:cs typeface="Arial" panose="020B0604020202020204" pitchFamily="34" charset="0"/>
            </a:rPr>
            <a:t>Manuel</a:t>
          </a:r>
        </a:p>
      </dgm:t>
    </dgm:pt>
    <dgm:pt modelId="{8ACBC30A-8008-4CF8-BA2F-DFB03211A81B}" type="parTrans" cxnId="{7F76EFF7-B614-4B9E-A451-92D9C32A45C2}">
      <dgm:prSet/>
      <dgm:spPr/>
      <dgm:t>
        <a:bodyPr/>
        <a:lstStyle/>
        <a:p>
          <a:endParaRPr lang="fr-FR">
            <a:latin typeface="Arial" panose="020B0604020202020204" pitchFamily="34" charset="0"/>
            <a:cs typeface="Arial" panose="020B0604020202020204" pitchFamily="34" charset="0"/>
          </a:endParaRPr>
        </a:p>
      </dgm:t>
    </dgm:pt>
    <dgm:pt modelId="{4931B673-7D2F-4A84-B01D-F45FB872E1C2}" type="sibTrans" cxnId="{7F76EFF7-B614-4B9E-A451-92D9C32A45C2}">
      <dgm:prSet/>
      <dgm:spPr/>
      <dgm:t>
        <a:bodyPr/>
        <a:lstStyle/>
        <a:p>
          <a:endParaRPr lang="fr-FR">
            <a:latin typeface="Arial" panose="020B0604020202020204" pitchFamily="34" charset="0"/>
            <a:cs typeface="Arial" panose="020B0604020202020204" pitchFamily="34" charset="0"/>
          </a:endParaRPr>
        </a:p>
      </dgm:t>
    </dgm:pt>
    <dgm:pt modelId="{0900E70F-84EC-49B3-9881-30210A96449C}">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Jours en années, changement de jours : ratio</a:t>
          </a:r>
        </a:p>
      </dgm:t>
    </dgm:pt>
    <dgm:pt modelId="{1ADBF4A5-6293-47DB-A2B5-877C92976BD7}" type="parTrans" cxnId="{38B718D8-95E7-4FBA-A99A-30E4255AA7E1}">
      <dgm:prSet/>
      <dgm:spPr/>
      <dgm:t>
        <a:bodyPr/>
        <a:lstStyle/>
        <a:p>
          <a:endParaRPr lang="fr-FR">
            <a:latin typeface="Arial" panose="020B0604020202020204" pitchFamily="34" charset="0"/>
            <a:cs typeface="Arial" panose="020B0604020202020204" pitchFamily="34" charset="0"/>
          </a:endParaRPr>
        </a:p>
      </dgm:t>
    </dgm:pt>
    <dgm:pt modelId="{0F14D248-8B06-413E-BC80-06FD1EAA4973}" type="sibTrans" cxnId="{38B718D8-95E7-4FBA-A99A-30E4255AA7E1}">
      <dgm:prSet/>
      <dgm:spPr/>
      <dgm:t>
        <a:bodyPr/>
        <a:lstStyle/>
        <a:p>
          <a:endParaRPr lang="fr-FR">
            <a:latin typeface="Arial" panose="020B0604020202020204" pitchFamily="34" charset="0"/>
            <a:cs typeface="Arial" panose="020B0604020202020204" pitchFamily="34" charset="0"/>
          </a:endParaRPr>
        </a:p>
      </dgm:t>
    </dgm:pt>
    <dgm:pt modelId="{CF2AFFBA-3880-41AB-9FE8-8307C857356E}">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Âge de la voiture, ancienneté d’emploi : ratio/différence</a:t>
          </a:r>
        </a:p>
      </dgm:t>
    </dgm:pt>
    <dgm:pt modelId="{D42C2A9A-74CC-4460-854D-AF86F4472DE9}" type="parTrans" cxnId="{8743879F-0E7B-4E63-8AE7-5D2A616A0270}">
      <dgm:prSet/>
      <dgm:spPr/>
      <dgm:t>
        <a:bodyPr/>
        <a:lstStyle/>
        <a:p>
          <a:endParaRPr lang="fr-FR">
            <a:latin typeface="Arial" panose="020B0604020202020204" pitchFamily="34" charset="0"/>
            <a:cs typeface="Arial" panose="020B0604020202020204" pitchFamily="34" charset="0"/>
          </a:endParaRPr>
        </a:p>
      </dgm:t>
    </dgm:pt>
    <dgm:pt modelId="{1E67AF32-BD54-4E4F-9792-555E1E5F6A86}" type="sibTrans" cxnId="{8743879F-0E7B-4E63-8AE7-5D2A616A0270}">
      <dgm:prSet/>
      <dgm:spPr/>
      <dgm:t>
        <a:bodyPr/>
        <a:lstStyle/>
        <a:p>
          <a:endParaRPr lang="fr-FR">
            <a:latin typeface="Arial" panose="020B0604020202020204" pitchFamily="34" charset="0"/>
            <a:cs typeface="Arial" panose="020B0604020202020204" pitchFamily="34" charset="0"/>
          </a:endParaRPr>
        </a:p>
      </dgm:t>
    </dgm:pt>
    <dgm:pt modelId="{B48B1BA4-6C99-4D63-B220-82167573070A}">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Flag sur les téléphones : ratio/différence</a:t>
          </a:r>
        </a:p>
      </dgm:t>
    </dgm:pt>
    <dgm:pt modelId="{2495C726-907D-408C-B65F-3CA0B100FDBD}" type="parTrans" cxnId="{5D0F71B6-CBCD-4D06-8084-2DE3AD53587C}">
      <dgm:prSet/>
      <dgm:spPr/>
      <dgm:t>
        <a:bodyPr/>
        <a:lstStyle/>
        <a:p>
          <a:endParaRPr lang="fr-FR">
            <a:latin typeface="Arial" panose="020B0604020202020204" pitchFamily="34" charset="0"/>
            <a:cs typeface="Arial" panose="020B0604020202020204" pitchFamily="34" charset="0"/>
          </a:endParaRPr>
        </a:p>
      </dgm:t>
    </dgm:pt>
    <dgm:pt modelId="{2B2987C2-AE9D-45F1-A9EC-B741DD31482A}" type="sibTrans" cxnId="{5D0F71B6-CBCD-4D06-8084-2DE3AD53587C}">
      <dgm:prSet/>
      <dgm:spPr/>
      <dgm:t>
        <a:bodyPr/>
        <a:lstStyle/>
        <a:p>
          <a:endParaRPr lang="fr-FR">
            <a:latin typeface="Arial" panose="020B0604020202020204" pitchFamily="34" charset="0"/>
            <a:cs typeface="Arial" panose="020B0604020202020204" pitchFamily="34" charset="0"/>
          </a:endParaRPr>
        </a:p>
      </dgm:t>
    </dgm:pt>
    <dgm:pt modelId="{18DCB5B8-29F1-47AA-9D2B-4F3BD131548C}">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Membres de la famille : ratio/différence</a:t>
          </a:r>
        </a:p>
      </dgm:t>
    </dgm:pt>
    <dgm:pt modelId="{D843B944-C8A1-4B41-A74F-414EFED3D5C3}" type="parTrans" cxnId="{C2AC5A73-771A-431D-BCCE-DE16F7079125}">
      <dgm:prSet/>
      <dgm:spPr/>
      <dgm:t>
        <a:bodyPr/>
        <a:lstStyle/>
        <a:p>
          <a:endParaRPr lang="fr-FR">
            <a:latin typeface="Arial" panose="020B0604020202020204" pitchFamily="34" charset="0"/>
            <a:cs typeface="Arial" panose="020B0604020202020204" pitchFamily="34" charset="0"/>
          </a:endParaRPr>
        </a:p>
      </dgm:t>
    </dgm:pt>
    <dgm:pt modelId="{A72872F5-AD51-4C8E-9258-79ED2ACDE8A6}" type="sibTrans" cxnId="{C2AC5A73-771A-431D-BCCE-DE16F7079125}">
      <dgm:prSet/>
      <dgm:spPr/>
      <dgm:t>
        <a:bodyPr/>
        <a:lstStyle/>
        <a:p>
          <a:endParaRPr lang="fr-FR">
            <a:latin typeface="Arial" panose="020B0604020202020204" pitchFamily="34" charset="0"/>
            <a:cs typeface="Arial" panose="020B0604020202020204" pitchFamily="34" charset="0"/>
          </a:endParaRPr>
        </a:p>
      </dgm:t>
    </dgm:pt>
    <dgm:pt modelId="{1924F55B-A34E-4414-B0E5-1826BCBF0D50}">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revenu, de rente et de crédit : ratio/différence</a:t>
          </a:r>
        </a:p>
      </dgm:t>
    </dgm:pt>
    <dgm:pt modelId="{C8A7D55A-1EA9-408A-8DB5-208252194E20}" type="parTrans" cxnId="{95DB92EE-C799-4116-B24F-0FDB3C38D587}">
      <dgm:prSet/>
      <dgm:spPr/>
      <dgm:t>
        <a:bodyPr/>
        <a:lstStyle/>
        <a:p>
          <a:endParaRPr lang="fr-FR">
            <a:latin typeface="Arial" panose="020B0604020202020204" pitchFamily="34" charset="0"/>
            <a:cs typeface="Arial" panose="020B0604020202020204" pitchFamily="34" charset="0"/>
          </a:endParaRPr>
        </a:p>
      </dgm:t>
    </dgm:pt>
    <dgm:pt modelId="{5DC2D658-2711-4D20-89CF-0A1CDA151F27}" type="sibTrans" cxnId="{95DB92EE-C799-4116-B24F-0FDB3C38D587}">
      <dgm:prSet/>
      <dgm:spPr/>
      <dgm:t>
        <a:bodyPr/>
        <a:lstStyle/>
        <a:p>
          <a:endParaRPr lang="fr-FR">
            <a:latin typeface="Arial" panose="020B0604020202020204" pitchFamily="34" charset="0"/>
            <a:cs typeface="Arial" panose="020B0604020202020204" pitchFamily="34" charset="0"/>
          </a:endParaRPr>
        </a:p>
      </dgm:t>
    </dgm:pt>
    <dgm:pt modelId="{6944A693-40DE-4A69-AB24-95088DFB5B47}">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Note de la région où vit le client : ratio/différence</a:t>
          </a:r>
        </a:p>
      </dgm:t>
    </dgm:pt>
    <dgm:pt modelId="{809999B1-3974-4E5C-ABCC-142B7BE858E1}" type="parTrans" cxnId="{949C396D-4C2F-450A-B1D1-D97F33358526}">
      <dgm:prSet/>
      <dgm:spPr/>
      <dgm:t>
        <a:bodyPr/>
        <a:lstStyle/>
        <a:p>
          <a:endParaRPr lang="fr-FR">
            <a:latin typeface="Arial" panose="020B0604020202020204" pitchFamily="34" charset="0"/>
            <a:cs typeface="Arial" panose="020B0604020202020204" pitchFamily="34" charset="0"/>
          </a:endParaRPr>
        </a:p>
      </dgm:t>
    </dgm:pt>
    <dgm:pt modelId="{8F8C66C2-0FA0-4F76-B6B6-3E3B1AA696F7}" type="sibTrans" cxnId="{949C396D-4C2F-450A-B1D1-D97F33358526}">
      <dgm:prSet/>
      <dgm:spPr/>
      <dgm:t>
        <a:bodyPr/>
        <a:lstStyle/>
        <a:p>
          <a:endParaRPr lang="fr-FR">
            <a:latin typeface="Arial" panose="020B0604020202020204" pitchFamily="34" charset="0"/>
            <a:cs typeface="Arial" panose="020B0604020202020204" pitchFamily="34" charset="0"/>
          </a:endParaRPr>
        </a:p>
      </dgm:t>
    </dgm:pt>
    <dgm:pt modelId="{4F29F7E1-CCE4-4AE2-A07F-45AFCFE8972F}">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Données externes : ratio, moyenne, max, min</a:t>
          </a:r>
        </a:p>
      </dgm:t>
    </dgm:pt>
    <dgm:pt modelId="{FC1C22C0-54E3-4ADE-ACBE-51996AD3647D}" type="parTrans" cxnId="{76967CB6-F124-4E08-8750-D09A603E4BF0}">
      <dgm:prSet/>
      <dgm:spPr/>
      <dgm:t>
        <a:bodyPr/>
        <a:lstStyle/>
        <a:p>
          <a:endParaRPr lang="fr-FR">
            <a:latin typeface="Arial" panose="020B0604020202020204" pitchFamily="34" charset="0"/>
            <a:cs typeface="Arial" panose="020B0604020202020204" pitchFamily="34" charset="0"/>
          </a:endParaRPr>
        </a:p>
      </dgm:t>
    </dgm:pt>
    <dgm:pt modelId="{328FFD01-4373-4568-B384-169D70ACF91F}" type="sibTrans" cxnId="{76967CB6-F124-4E08-8750-D09A603E4BF0}">
      <dgm:prSet/>
      <dgm:spPr/>
      <dgm:t>
        <a:bodyPr/>
        <a:lstStyle/>
        <a:p>
          <a:endParaRPr lang="fr-FR">
            <a:latin typeface="Arial" panose="020B0604020202020204" pitchFamily="34" charset="0"/>
            <a:cs typeface="Arial" panose="020B0604020202020204" pitchFamily="34" charset="0"/>
          </a:endParaRPr>
        </a:p>
      </dgm:t>
    </dgm:pt>
    <dgm:pt modelId="{9443B4D0-3195-4E12-B2DC-F11705F716AA}">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Informations sur le bâtiment : somme, multiplication</a:t>
          </a:r>
        </a:p>
      </dgm:t>
    </dgm:pt>
    <dgm:pt modelId="{F79614E7-5B45-405E-A393-5CB1498C7D3E}" type="parTrans" cxnId="{B3071502-867E-4DE4-8FA7-DC61970632FA}">
      <dgm:prSet/>
      <dgm:spPr/>
      <dgm:t>
        <a:bodyPr/>
        <a:lstStyle/>
        <a:p>
          <a:endParaRPr lang="fr-FR">
            <a:latin typeface="Arial" panose="020B0604020202020204" pitchFamily="34" charset="0"/>
            <a:cs typeface="Arial" panose="020B0604020202020204" pitchFamily="34" charset="0"/>
          </a:endParaRPr>
        </a:p>
      </dgm:t>
    </dgm:pt>
    <dgm:pt modelId="{BA9F0193-A949-44F7-A982-1F4D6118A899}" type="sibTrans" cxnId="{B3071502-867E-4DE4-8FA7-DC61970632FA}">
      <dgm:prSet/>
      <dgm:spPr/>
      <dgm:t>
        <a:bodyPr/>
        <a:lstStyle/>
        <a:p>
          <a:endParaRPr lang="fr-FR">
            <a:latin typeface="Arial" panose="020B0604020202020204" pitchFamily="34" charset="0"/>
            <a:cs typeface="Arial" panose="020B0604020202020204" pitchFamily="34" charset="0"/>
          </a:endParaRPr>
        </a:p>
      </dgm:t>
    </dgm:pt>
    <dgm:pt modelId="{59250D56-22F7-469D-B959-E8E00AC95542}">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Défauts de paiements et les défauts observables : somme/ratio</a:t>
          </a:r>
        </a:p>
      </dgm:t>
    </dgm:pt>
    <dgm:pt modelId="{0845DC8B-534C-443D-83CC-53738C7D418A}" type="parTrans" cxnId="{4498FE01-508D-4E80-9B6B-75573AE9004D}">
      <dgm:prSet/>
      <dgm:spPr/>
      <dgm:t>
        <a:bodyPr/>
        <a:lstStyle/>
        <a:p>
          <a:endParaRPr lang="fr-FR">
            <a:latin typeface="Arial" panose="020B0604020202020204" pitchFamily="34" charset="0"/>
            <a:cs typeface="Arial" panose="020B0604020202020204" pitchFamily="34" charset="0"/>
          </a:endParaRPr>
        </a:p>
      </dgm:t>
    </dgm:pt>
    <dgm:pt modelId="{CD66C155-4E23-4F6B-B827-676752A66E77}" type="sibTrans" cxnId="{4498FE01-508D-4E80-9B6B-75573AE9004D}">
      <dgm:prSet/>
      <dgm:spPr/>
      <dgm:t>
        <a:bodyPr/>
        <a:lstStyle/>
        <a:p>
          <a:endParaRPr lang="fr-FR">
            <a:latin typeface="Arial" panose="020B0604020202020204" pitchFamily="34" charset="0"/>
            <a:cs typeface="Arial" panose="020B0604020202020204" pitchFamily="34" charset="0"/>
          </a:endParaRPr>
        </a:p>
      </dgm:t>
    </dgm:pt>
    <dgm:pt modelId="{28D49A78-8FF1-4D68-816D-F12DF9E6983E}">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Flag sur les documents : somme, moyenne, variance, écart-type</a:t>
          </a:r>
        </a:p>
      </dgm:t>
    </dgm:pt>
    <dgm:pt modelId="{2110629E-BD99-4395-A219-7C882B73E0D4}" type="parTrans" cxnId="{EF063357-AEAD-4F1A-AA6E-AA851E5DDA27}">
      <dgm:prSet/>
      <dgm:spPr/>
      <dgm:t>
        <a:bodyPr/>
        <a:lstStyle/>
        <a:p>
          <a:endParaRPr lang="fr-FR">
            <a:latin typeface="Arial" panose="020B0604020202020204" pitchFamily="34" charset="0"/>
            <a:cs typeface="Arial" panose="020B0604020202020204" pitchFamily="34" charset="0"/>
          </a:endParaRPr>
        </a:p>
      </dgm:t>
    </dgm:pt>
    <dgm:pt modelId="{778CF634-0BD3-4B32-869E-B3D352F51BD5}" type="sibTrans" cxnId="{EF063357-AEAD-4F1A-AA6E-AA851E5DDA27}">
      <dgm:prSet/>
      <dgm:spPr/>
      <dgm:t>
        <a:bodyPr/>
        <a:lstStyle/>
        <a:p>
          <a:endParaRPr lang="fr-FR">
            <a:latin typeface="Arial" panose="020B0604020202020204" pitchFamily="34" charset="0"/>
            <a:cs typeface="Arial" panose="020B0604020202020204" pitchFamily="34" charset="0"/>
          </a:endParaRPr>
        </a:p>
      </dgm:t>
    </dgm:pt>
    <dgm:pt modelId="{5F48FA97-696F-4D08-A989-D76B84221164}">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Modification du demandeur : somme/ratio</a:t>
          </a:r>
        </a:p>
      </dgm:t>
    </dgm:pt>
    <dgm:pt modelId="{CA368003-4E45-40FB-8A2F-824D12EED423}" type="parTrans" cxnId="{F9C44BBE-4683-4E44-B4BA-03B727730B6B}">
      <dgm:prSet/>
      <dgm:spPr/>
      <dgm:t>
        <a:bodyPr/>
        <a:lstStyle/>
        <a:p>
          <a:endParaRPr lang="fr-FR">
            <a:latin typeface="Arial" panose="020B0604020202020204" pitchFamily="34" charset="0"/>
            <a:cs typeface="Arial" panose="020B0604020202020204" pitchFamily="34" charset="0"/>
          </a:endParaRPr>
        </a:p>
      </dgm:t>
    </dgm:pt>
    <dgm:pt modelId="{BB0FC4D5-02D1-4CBB-BAE3-902E9517FDF2}" type="sibTrans" cxnId="{F9C44BBE-4683-4E44-B4BA-03B727730B6B}">
      <dgm:prSet/>
      <dgm:spPr/>
      <dgm:t>
        <a:bodyPr/>
        <a:lstStyle/>
        <a:p>
          <a:endParaRPr lang="fr-FR">
            <a:latin typeface="Arial" panose="020B0604020202020204" pitchFamily="34" charset="0"/>
            <a:cs typeface="Arial" panose="020B0604020202020204" pitchFamily="34" charset="0"/>
          </a:endParaRPr>
        </a:p>
      </dgm:t>
    </dgm:pt>
    <dgm:pt modelId="{4A535FB4-69D0-4E1B-B5D1-2186017E3B9B}">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Création de variables statistiques : quantitatives : </a:t>
          </a:r>
          <a:r>
            <a:rPr lang="fr-FR" sz="1800" dirty="0" err="1">
              <a:latin typeface="Arial" panose="020B0604020202020204" pitchFamily="34" charset="0"/>
              <a:cs typeface="Arial" panose="020B0604020202020204" pitchFamily="34" charset="0"/>
            </a:rPr>
            <a:t>sum</a:t>
          </a:r>
          <a:r>
            <a:rPr lang="fr-FR" sz="1800" dirty="0">
              <a:latin typeface="Arial" panose="020B0604020202020204" pitchFamily="34" charset="0"/>
              <a:cs typeface="Arial" panose="020B0604020202020204" pitchFamily="34" charset="0"/>
            </a:rPr>
            <a:t>, count, </a:t>
          </a:r>
          <a:r>
            <a:rPr lang="fr-FR" sz="1800" dirty="0" err="1">
              <a:latin typeface="Arial" panose="020B0604020202020204" pitchFamily="34" charset="0"/>
              <a:cs typeface="Arial" panose="020B0604020202020204" pitchFamily="34" charset="0"/>
            </a:rPr>
            <a:t>mean</a:t>
          </a:r>
          <a:endParaRPr lang="fr-FR" sz="1800" dirty="0">
            <a:latin typeface="Arial" panose="020B0604020202020204" pitchFamily="34" charset="0"/>
            <a:cs typeface="Arial" panose="020B0604020202020204" pitchFamily="34" charset="0"/>
          </a:endParaRPr>
        </a:p>
      </dgm:t>
    </dgm:pt>
    <dgm:pt modelId="{D28F3AC6-766E-4E19-A0CE-D3538E65421A}" type="parTrans" cxnId="{FD2E8887-26D6-4BFA-B15E-16ACD9879ABC}">
      <dgm:prSet/>
      <dgm:spPr/>
      <dgm:t>
        <a:bodyPr/>
        <a:lstStyle/>
        <a:p>
          <a:endParaRPr lang="fr-FR">
            <a:latin typeface="Arial" panose="020B0604020202020204" pitchFamily="34" charset="0"/>
            <a:cs typeface="Arial" panose="020B0604020202020204" pitchFamily="34" charset="0"/>
          </a:endParaRPr>
        </a:p>
      </dgm:t>
    </dgm:pt>
    <dgm:pt modelId="{7202DACC-2103-453F-9D1C-3DEDE3D2509B}" type="sibTrans" cxnId="{FD2E8887-26D6-4BFA-B15E-16ACD9879ABC}">
      <dgm:prSet/>
      <dgm:spPr/>
      <dgm:t>
        <a:bodyPr/>
        <a:lstStyle/>
        <a:p>
          <a:endParaRPr lang="fr-FR">
            <a:latin typeface="Arial" panose="020B0604020202020204" pitchFamily="34" charset="0"/>
            <a:cs typeface="Arial" panose="020B0604020202020204" pitchFamily="34" charset="0"/>
          </a:endParaRPr>
        </a:p>
      </dgm:t>
    </dgm:pt>
    <dgm:pt modelId="{0D41D968-C99D-42C8-B005-010AC394E3C8}" type="pres">
      <dgm:prSet presAssocID="{F0BB428A-CA58-4448-93E5-9599EEF79496}" presName="Name0" presStyleCnt="0">
        <dgm:presLayoutVars>
          <dgm:dir/>
          <dgm:animLvl val="lvl"/>
          <dgm:resizeHandles val="exact"/>
        </dgm:presLayoutVars>
      </dgm:prSet>
      <dgm:spPr/>
    </dgm:pt>
    <dgm:pt modelId="{E423CD61-8617-4A94-998B-D38F774A2408}" type="pres">
      <dgm:prSet presAssocID="{1E75D14D-A5DF-4D76-8E7A-A4467F053675}" presName="linNode" presStyleCnt="0"/>
      <dgm:spPr/>
    </dgm:pt>
    <dgm:pt modelId="{D1CCBE0C-FEB0-4694-AF35-EBF6D8A2C139}" type="pres">
      <dgm:prSet presAssocID="{1E75D14D-A5DF-4D76-8E7A-A4467F053675}" presName="parentText" presStyleLbl="node1" presStyleIdx="0" presStyleCnt="2" custScaleY="19985" custLinFactNeighborX="-166">
        <dgm:presLayoutVars>
          <dgm:chMax val="1"/>
          <dgm:bulletEnabled val="1"/>
        </dgm:presLayoutVars>
      </dgm:prSet>
      <dgm:spPr/>
    </dgm:pt>
    <dgm:pt modelId="{CDDAFB5B-98D9-4CF5-BE78-AFEC40C912C7}" type="pres">
      <dgm:prSet presAssocID="{1E75D14D-A5DF-4D76-8E7A-A4467F053675}" presName="descendantText" presStyleLbl="alignAccFollowNode1" presStyleIdx="0" presStyleCnt="2" custScaleY="23914" custLinFactNeighborX="-1597" custLinFactNeighborY="534">
        <dgm:presLayoutVars>
          <dgm:bulletEnabled val="1"/>
        </dgm:presLayoutVars>
      </dgm:prSet>
      <dgm:spPr/>
    </dgm:pt>
    <dgm:pt modelId="{807D3A50-2700-4C1E-AC97-9202322F9801}" type="pres">
      <dgm:prSet presAssocID="{872F89C8-F86F-43DE-8494-455588A5AC57}" presName="sp" presStyleCnt="0"/>
      <dgm:spPr/>
    </dgm:pt>
    <dgm:pt modelId="{A53AD77F-38CC-4393-8F43-820E2BE0CB36}" type="pres">
      <dgm:prSet presAssocID="{C2B2B693-E208-4DE1-9A68-A10BBB7A0A91}" presName="linNode" presStyleCnt="0"/>
      <dgm:spPr/>
    </dgm:pt>
    <dgm:pt modelId="{520F35D4-EBFB-442D-8AE3-BC18266008A1}" type="pres">
      <dgm:prSet presAssocID="{C2B2B693-E208-4DE1-9A68-A10BBB7A0A91}" presName="parentText" presStyleLbl="node1" presStyleIdx="1" presStyleCnt="2" custScaleY="68274" custLinFactNeighborY="-365">
        <dgm:presLayoutVars>
          <dgm:chMax val="1"/>
          <dgm:bulletEnabled val="1"/>
        </dgm:presLayoutVars>
      </dgm:prSet>
      <dgm:spPr/>
    </dgm:pt>
    <dgm:pt modelId="{B544038C-AE3B-4B30-891D-3568344EA2CB}" type="pres">
      <dgm:prSet presAssocID="{C2B2B693-E208-4DE1-9A68-A10BBB7A0A91}" presName="descendantText" presStyleLbl="alignAccFollowNode1" presStyleIdx="1" presStyleCnt="2" custScaleY="82929">
        <dgm:presLayoutVars>
          <dgm:bulletEnabled val="1"/>
        </dgm:presLayoutVars>
      </dgm:prSet>
      <dgm:spPr/>
    </dgm:pt>
  </dgm:ptLst>
  <dgm:cxnLst>
    <dgm:cxn modelId="{4498FE01-508D-4E80-9B6B-75573AE9004D}" srcId="{C2B2B693-E208-4DE1-9A68-A10BBB7A0A91}" destId="{59250D56-22F7-469D-B959-E8E00AC95542}" srcOrd="8" destOrd="0" parTransId="{0845DC8B-534C-443D-83CC-53738C7D418A}" sibTransId="{CD66C155-4E23-4F6B-B827-676752A66E77}"/>
    <dgm:cxn modelId="{B3071502-867E-4DE4-8FA7-DC61970632FA}" srcId="{C2B2B693-E208-4DE1-9A68-A10BBB7A0A91}" destId="{9443B4D0-3195-4E12-B2DC-F11705F716AA}" srcOrd="7" destOrd="0" parTransId="{F79614E7-5B45-405E-A393-5CB1498C7D3E}" sibTransId="{BA9F0193-A949-44F7-A982-1F4D6118A899}"/>
    <dgm:cxn modelId="{F3CCBA15-E421-4132-805C-4A60E3012694}" type="presOf" srcId="{4A535FB4-69D0-4E1B-B5D1-2186017E3B9B}" destId="{CDDAFB5B-98D9-4CF5-BE78-AFEC40C912C7}" srcOrd="0" destOrd="1" presId="urn:microsoft.com/office/officeart/2005/8/layout/vList5"/>
    <dgm:cxn modelId="{4A9E551B-7229-4355-891A-A62D3D8D5439}" type="presOf" srcId="{4F29F7E1-CCE4-4AE2-A07F-45AFCFE8972F}" destId="{B544038C-AE3B-4B30-891D-3568344EA2CB}" srcOrd="0" destOrd="6" presId="urn:microsoft.com/office/officeart/2005/8/layout/vList5"/>
    <dgm:cxn modelId="{AE099933-C687-4524-81F0-213C3902D822}" type="presOf" srcId="{59250D56-22F7-469D-B959-E8E00AC95542}" destId="{B544038C-AE3B-4B30-891D-3568344EA2CB}" srcOrd="0" destOrd="8" presId="urn:microsoft.com/office/officeart/2005/8/layout/vList5"/>
    <dgm:cxn modelId="{2EB9C134-37D8-4F96-88EF-C4AE42390D81}" type="presOf" srcId="{F0BB428A-CA58-4448-93E5-9599EEF79496}" destId="{0D41D968-C99D-42C8-B005-010AC394E3C8}" srcOrd="0" destOrd="0" presId="urn:microsoft.com/office/officeart/2005/8/layout/vList5"/>
    <dgm:cxn modelId="{9C22D936-836B-417B-AB56-EE046FB4ACC2}" type="presOf" srcId="{0900E70F-84EC-49B3-9881-30210A96449C}" destId="{B544038C-AE3B-4B30-891D-3568344EA2CB}" srcOrd="0" destOrd="1" presId="urn:microsoft.com/office/officeart/2005/8/layout/vList5"/>
    <dgm:cxn modelId="{D21B3361-58E4-426A-8F96-4B097E530340}" type="presOf" srcId="{1924F55B-A34E-4414-B0E5-1826BCBF0D50}" destId="{B544038C-AE3B-4B30-891D-3568344EA2CB}" srcOrd="0" destOrd="0" presId="urn:microsoft.com/office/officeart/2005/8/layout/vList5"/>
    <dgm:cxn modelId="{949C396D-4C2F-450A-B1D1-D97F33358526}" srcId="{C2B2B693-E208-4DE1-9A68-A10BBB7A0A91}" destId="{6944A693-40DE-4A69-AB24-95088DFB5B47}" srcOrd="5" destOrd="0" parTransId="{809999B1-3974-4E5C-ABCC-142B7BE858E1}" sibTransId="{8F8C66C2-0FA0-4F76-B6B6-3E3B1AA696F7}"/>
    <dgm:cxn modelId="{3FB7C96E-4184-4F3D-B9F7-F4021849AB7C}" type="presOf" srcId="{1E75D14D-A5DF-4D76-8E7A-A4467F053675}" destId="{D1CCBE0C-FEB0-4694-AF35-EBF6D8A2C139}" srcOrd="0" destOrd="0" presId="urn:microsoft.com/office/officeart/2005/8/layout/vList5"/>
    <dgm:cxn modelId="{C2AC5A73-771A-431D-BCCE-DE16F7079125}" srcId="{C2B2B693-E208-4DE1-9A68-A10BBB7A0A91}" destId="{18DCB5B8-29F1-47AA-9D2B-4F3BD131548C}" srcOrd="4" destOrd="0" parTransId="{D843B944-C8A1-4B41-A74F-414EFED3D5C3}" sibTransId="{A72872F5-AD51-4C8E-9258-79ED2ACDE8A6}"/>
    <dgm:cxn modelId="{EF063357-AEAD-4F1A-AA6E-AA851E5DDA27}" srcId="{C2B2B693-E208-4DE1-9A68-A10BBB7A0A91}" destId="{28D49A78-8FF1-4D68-816D-F12DF9E6983E}" srcOrd="9" destOrd="0" parTransId="{2110629E-BD99-4395-A219-7C882B73E0D4}" sibTransId="{778CF634-0BD3-4B32-869E-B3D352F51BD5}"/>
    <dgm:cxn modelId="{630C5383-CBFB-4CE8-AA97-966AE1B8DDB4}" type="presOf" srcId="{5F48FA97-696F-4D08-A989-D76B84221164}" destId="{B544038C-AE3B-4B30-891D-3568344EA2CB}" srcOrd="0" destOrd="10" presId="urn:microsoft.com/office/officeart/2005/8/layout/vList5"/>
    <dgm:cxn modelId="{FD2E8887-26D6-4BFA-B15E-16ACD9879ABC}" srcId="{1E75D14D-A5DF-4D76-8E7A-A4467F053675}" destId="{4A535FB4-69D0-4E1B-B5D1-2186017E3B9B}" srcOrd="1" destOrd="0" parTransId="{D28F3AC6-766E-4E19-A0CE-D3538E65421A}" sibTransId="{7202DACC-2103-453F-9D1C-3DEDE3D2509B}"/>
    <dgm:cxn modelId="{A4092F8A-234B-491D-BD1E-CE55A5BC9444}" type="presOf" srcId="{C2B2B693-E208-4DE1-9A68-A10BBB7A0A91}" destId="{520F35D4-EBFB-442D-8AE3-BC18266008A1}" srcOrd="0" destOrd="0" presId="urn:microsoft.com/office/officeart/2005/8/layout/vList5"/>
    <dgm:cxn modelId="{535AC68D-668B-4C25-BD8A-A5125E274FE7}" type="presOf" srcId="{6944A693-40DE-4A69-AB24-95088DFB5B47}" destId="{B544038C-AE3B-4B30-891D-3568344EA2CB}" srcOrd="0" destOrd="5" presId="urn:microsoft.com/office/officeart/2005/8/layout/vList5"/>
    <dgm:cxn modelId="{010B5191-4D64-47D3-A648-6BA4917C3AC1}" srcId="{F0BB428A-CA58-4448-93E5-9599EEF79496}" destId="{1E75D14D-A5DF-4D76-8E7A-A4467F053675}" srcOrd="0" destOrd="0" parTransId="{EF12D960-8277-4B79-980B-6171640292A4}" sibTransId="{872F89C8-F86F-43DE-8494-455588A5AC57}"/>
    <dgm:cxn modelId="{8743879F-0E7B-4E63-8AE7-5D2A616A0270}" srcId="{C2B2B693-E208-4DE1-9A68-A10BBB7A0A91}" destId="{CF2AFFBA-3880-41AB-9FE8-8307C857356E}" srcOrd="2" destOrd="0" parTransId="{D42C2A9A-74CC-4460-854D-AF86F4472DE9}" sibTransId="{1E67AF32-BD54-4E4F-9792-555E1E5F6A86}"/>
    <dgm:cxn modelId="{5D0F71B6-CBCD-4D06-8084-2DE3AD53587C}" srcId="{C2B2B693-E208-4DE1-9A68-A10BBB7A0A91}" destId="{B48B1BA4-6C99-4D63-B220-82167573070A}" srcOrd="3" destOrd="0" parTransId="{2495C726-907D-408C-B65F-3CA0B100FDBD}" sibTransId="{2B2987C2-AE9D-45F1-A9EC-B741DD31482A}"/>
    <dgm:cxn modelId="{76967CB6-F124-4E08-8750-D09A603E4BF0}" srcId="{C2B2B693-E208-4DE1-9A68-A10BBB7A0A91}" destId="{4F29F7E1-CCE4-4AE2-A07F-45AFCFE8972F}" srcOrd="6" destOrd="0" parTransId="{FC1C22C0-54E3-4ADE-ACBE-51996AD3647D}" sibTransId="{328FFD01-4373-4568-B384-169D70ACF91F}"/>
    <dgm:cxn modelId="{657ADBBA-5A68-46A4-BB8D-B10DBB084A6E}" type="presOf" srcId="{E43A7C89-768B-4AE2-B231-E53B52142AEF}" destId="{CDDAFB5B-98D9-4CF5-BE78-AFEC40C912C7}" srcOrd="0" destOrd="0" presId="urn:microsoft.com/office/officeart/2005/8/layout/vList5"/>
    <dgm:cxn modelId="{F6D37ABB-7069-4F64-87FF-4129852AC381}" type="presOf" srcId="{28D49A78-8FF1-4D68-816D-F12DF9E6983E}" destId="{B544038C-AE3B-4B30-891D-3568344EA2CB}" srcOrd="0" destOrd="9" presId="urn:microsoft.com/office/officeart/2005/8/layout/vList5"/>
    <dgm:cxn modelId="{F9C44BBE-4683-4E44-B4BA-03B727730B6B}" srcId="{C2B2B693-E208-4DE1-9A68-A10BBB7A0A91}" destId="{5F48FA97-696F-4D08-A989-D76B84221164}" srcOrd="10" destOrd="0" parTransId="{CA368003-4E45-40FB-8A2F-824D12EED423}" sibTransId="{BB0FC4D5-02D1-4CBB-BAE3-902E9517FDF2}"/>
    <dgm:cxn modelId="{0C6F65CC-EDCE-4A90-B248-0C5752051F42}" type="presOf" srcId="{18DCB5B8-29F1-47AA-9D2B-4F3BD131548C}" destId="{B544038C-AE3B-4B30-891D-3568344EA2CB}" srcOrd="0" destOrd="4" presId="urn:microsoft.com/office/officeart/2005/8/layout/vList5"/>
    <dgm:cxn modelId="{38B718D8-95E7-4FBA-A99A-30E4255AA7E1}" srcId="{C2B2B693-E208-4DE1-9A68-A10BBB7A0A91}" destId="{0900E70F-84EC-49B3-9881-30210A96449C}" srcOrd="1" destOrd="0" parTransId="{1ADBF4A5-6293-47DB-A2B5-877C92976BD7}" sibTransId="{0F14D248-8B06-413E-BC80-06FD1EAA4973}"/>
    <dgm:cxn modelId="{F696E8E6-48A8-4388-A303-5976A3003C8C}" type="presOf" srcId="{9443B4D0-3195-4E12-B2DC-F11705F716AA}" destId="{B544038C-AE3B-4B30-891D-3568344EA2CB}" srcOrd="0" destOrd="7" presId="urn:microsoft.com/office/officeart/2005/8/layout/vList5"/>
    <dgm:cxn modelId="{2FEB9BE9-2303-4347-8805-2EAB3F13103B}" type="presOf" srcId="{CF2AFFBA-3880-41AB-9FE8-8307C857356E}" destId="{B544038C-AE3B-4B30-891D-3568344EA2CB}" srcOrd="0" destOrd="2" presId="urn:microsoft.com/office/officeart/2005/8/layout/vList5"/>
    <dgm:cxn modelId="{95DB92EE-C799-4116-B24F-0FDB3C38D587}" srcId="{C2B2B693-E208-4DE1-9A68-A10BBB7A0A91}" destId="{1924F55B-A34E-4414-B0E5-1826BCBF0D50}" srcOrd="0" destOrd="0" parTransId="{C8A7D55A-1EA9-408A-8DB5-208252194E20}" sibTransId="{5DC2D658-2711-4D20-89CF-0A1CDA151F27}"/>
    <dgm:cxn modelId="{7F76EFF7-B614-4B9E-A451-92D9C32A45C2}" srcId="{F0BB428A-CA58-4448-93E5-9599EEF79496}" destId="{C2B2B693-E208-4DE1-9A68-A10BBB7A0A91}" srcOrd="1" destOrd="0" parTransId="{8ACBC30A-8008-4CF8-BA2F-DFB03211A81B}" sibTransId="{4931B673-7D2F-4A84-B01D-F45FB872E1C2}"/>
    <dgm:cxn modelId="{34E048F8-2E8A-4EE3-B20B-33E0ADD6B17F}" srcId="{1E75D14D-A5DF-4D76-8E7A-A4467F053675}" destId="{E43A7C89-768B-4AE2-B231-E53B52142AEF}" srcOrd="0" destOrd="0" parTransId="{42D15A23-9C72-47F6-B388-5D58531F0797}" sibTransId="{3A1618FA-51CF-43FF-8A38-1394C9096B11}"/>
    <dgm:cxn modelId="{D0019AFE-4D8C-44CD-B6FB-8549A23F0B96}" type="presOf" srcId="{B48B1BA4-6C99-4D63-B220-82167573070A}" destId="{B544038C-AE3B-4B30-891D-3568344EA2CB}" srcOrd="0" destOrd="3" presId="urn:microsoft.com/office/officeart/2005/8/layout/vList5"/>
    <dgm:cxn modelId="{635F91C5-9D62-4B4C-9690-45204E1961B1}" type="presParOf" srcId="{0D41D968-C99D-42C8-B005-010AC394E3C8}" destId="{E423CD61-8617-4A94-998B-D38F774A2408}" srcOrd="0" destOrd="0" presId="urn:microsoft.com/office/officeart/2005/8/layout/vList5"/>
    <dgm:cxn modelId="{AD348CB0-D538-49FC-A324-3B8EFB8AB89E}" type="presParOf" srcId="{E423CD61-8617-4A94-998B-D38F774A2408}" destId="{D1CCBE0C-FEB0-4694-AF35-EBF6D8A2C139}" srcOrd="0" destOrd="0" presId="urn:microsoft.com/office/officeart/2005/8/layout/vList5"/>
    <dgm:cxn modelId="{59973DBA-FB6D-4132-8B19-51438D9295B2}" type="presParOf" srcId="{E423CD61-8617-4A94-998B-D38F774A2408}" destId="{CDDAFB5B-98D9-4CF5-BE78-AFEC40C912C7}" srcOrd="1" destOrd="0" presId="urn:microsoft.com/office/officeart/2005/8/layout/vList5"/>
    <dgm:cxn modelId="{3D5187FB-FF6D-45D7-9606-B2844E64C3ED}" type="presParOf" srcId="{0D41D968-C99D-42C8-B005-010AC394E3C8}" destId="{807D3A50-2700-4C1E-AC97-9202322F9801}" srcOrd="1" destOrd="0" presId="urn:microsoft.com/office/officeart/2005/8/layout/vList5"/>
    <dgm:cxn modelId="{88C4E3E1-ACAC-4733-B18B-23BDEABBAD95}" type="presParOf" srcId="{0D41D968-C99D-42C8-B005-010AC394E3C8}" destId="{A53AD77F-38CC-4393-8F43-820E2BE0CB36}" srcOrd="2" destOrd="0" presId="urn:microsoft.com/office/officeart/2005/8/layout/vList5"/>
    <dgm:cxn modelId="{0746033D-2356-409D-8450-2B6188714EE9}" type="presParOf" srcId="{A53AD77F-38CC-4393-8F43-820E2BE0CB36}" destId="{520F35D4-EBFB-442D-8AE3-BC18266008A1}" srcOrd="0" destOrd="0" presId="urn:microsoft.com/office/officeart/2005/8/layout/vList5"/>
    <dgm:cxn modelId="{A572715A-B0DF-4921-957F-0BA6495E4EAD}" type="presParOf" srcId="{A53AD77F-38CC-4393-8F43-820E2BE0CB36}" destId="{B544038C-AE3B-4B30-891D-3568344EA2CB}"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7B0C72-93E0-4D10-885E-05E6CD3C7548}" type="doc">
      <dgm:prSet loTypeId="urn:microsoft.com/office/officeart/2005/8/layout/gear1" loCatId="relationship" qsTypeId="urn:microsoft.com/office/officeart/2005/8/quickstyle/3d2" qsCatId="3D" csTypeId="urn:microsoft.com/office/officeart/2005/8/colors/accent1_2" csCatId="accent1" phldr="1"/>
      <dgm:spPr/>
    </dgm:pt>
    <dgm:pt modelId="{97F98403-E1C5-4828-8D64-853FDD314E6E}">
      <dgm:prSet phldrT="[Texte]"/>
      <dgm:spPr/>
      <dgm:t>
        <a:bodyPr/>
        <a:lstStyle/>
        <a:p>
          <a:r>
            <a:rPr lang="fr-FR" dirty="0"/>
            <a:t> </a:t>
          </a:r>
        </a:p>
      </dgm:t>
    </dgm:pt>
    <dgm:pt modelId="{9B2E102F-2E80-4868-9115-074B47A853C9}" type="parTrans" cxnId="{F43F421C-1862-45FF-B327-7D779BA4CA38}">
      <dgm:prSet/>
      <dgm:spPr/>
      <dgm:t>
        <a:bodyPr/>
        <a:lstStyle/>
        <a:p>
          <a:endParaRPr lang="fr-FR"/>
        </a:p>
      </dgm:t>
    </dgm:pt>
    <dgm:pt modelId="{CDCE0E0C-F4D4-4C27-B09C-CB97D085C90E}" type="sibTrans" cxnId="{F43F421C-1862-45FF-B327-7D779BA4CA38}">
      <dgm:prSet/>
      <dgm:spPr/>
      <dgm:t>
        <a:bodyPr/>
        <a:lstStyle/>
        <a:p>
          <a:endParaRPr lang="fr-FR"/>
        </a:p>
      </dgm:t>
    </dgm:pt>
    <dgm:pt modelId="{6A36B746-6DD7-4045-A665-EA47BB79B184}">
      <dgm:prSet phldrT="[Texte]"/>
      <dgm:spPr/>
      <dgm:t>
        <a:bodyPr/>
        <a:lstStyle/>
        <a:p>
          <a:r>
            <a:rPr lang="fr-FR" dirty="0"/>
            <a:t> </a:t>
          </a:r>
        </a:p>
      </dgm:t>
    </dgm:pt>
    <dgm:pt modelId="{D551BA5A-3E70-4BE4-84C5-C1E83B13D382}" type="parTrans" cxnId="{92006AFE-AF4E-4214-AE97-064B271A2EA9}">
      <dgm:prSet/>
      <dgm:spPr/>
      <dgm:t>
        <a:bodyPr/>
        <a:lstStyle/>
        <a:p>
          <a:endParaRPr lang="fr-FR"/>
        </a:p>
      </dgm:t>
    </dgm:pt>
    <dgm:pt modelId="{F5D284CC-09F5-494C-860F-EFAE1BA67C31}" type="sibTrans" cxnId="{92006AFE-AF4E-4214-AE97-064B271A2EA9}">
      <dgm:prSet/>
      <dgm:spPr/>
      <dgm:t>
        <a:bodyPr/>
        <a:lstStyle/>
        <a:p>
          <a:endParaRPr lang="fr-FR"/>
        </a:p>
      </dgm:t>
    </dgm:pt>
    <dgm:pt modelId="{43827032-6195-4DC6-B0D7-4A4CDD51BB53}">
      <dgm:prSet phldrT="[Texte]"/>
      <dgm:spPr/>
      <dgm:t>
        <a:bodyPr/>
        <a:lstStyle/>
        <a:p>
          <a:r>
            <a:rPr lang="fr-FR" dirty="0"/>
            <a:t> </a:t>
          </a:r>
        </a:p>
      </dgm:t>
    </dgm:pt>
    <dgm:pt modelId="{221C60E9-F5D1-4A75-9DF9-A6F2F1266199}" type="parTrans" cxnId="{331EB35F-A44C-4C99-ACD6-DB07E3DF0AD7}">
      <dgm:prSet/>
      <dgm:spPr/>
      <dgm:t>
        <a:bodyPr/>
        <a:lstStyle/>
        <a:p>
          <a:endParaRPr lang="fr-FR"/>
        </a:p>
      </dgm:t>
    </dgm:pt>
    <dgm:pt modelId="{27050169-E92C-4090-A0C3-7F28D31A3A13}" type="sibTrans" cxnId="{331EB35F-A44C-4C99-ACD6-DB07E3DF0AD7}">
      <dgm:prSet/>
      <dgm:spPr/>
      <dgm:t>
        <a:bodyPr/>
        <a:lstStyle/>
        <a:p>
          <a:endParaRPr lang="fr-FR"/>
        </a:p>
      </dgm:t>
    </dgm:pt>
    <dgm:pt modelId="{7953C6CE-207E-4CC2-8F07-CC90C2EB4C61}" type="pres">
      <dgm:prSet presAssocID="{277B0C72-93E0-4D10-885E-05E6CD3C7548}" presName="composite" presStyleCnt="0">
        <dgm:presLayoutVars>
          <dgm:chMax val="3"/>
          <dgm:animLvl val="lvl"/>
          <dgm:resizeHandles val="exact"/>
        </dgm:presLayoutVars>
      </dgm:prSet>
      <dgm:spPr/>
    </dgm:pt>
    <dgm:pt modelId="{4F7F6F91-6877-4888-AF36-1DC58AF283AF}" type="pres">
      <dgm:prSet presAssocID="{97F98403-E1C5-4828-8D64-853FDD314E6E}" presName="gear1" presStyleLbl="node1" presStyleIdx="0" presStyleCnt="3">
        <dgm:presLayoutVars>
          <dgm:chMax val="1"/>
          <dgm:bulletEnabled val="1"/>
        </dgm:presLayoutVars>
      </dgm:prSet>
      <dgm:spPr/>
    </dgm:pt>
    <dgm:pt modelId="{EB54F44B-D7D4-4807-928D-6E1733A92ED4}" type="pres">
      <dgm:prSet presAssocID="{97F98403-E1C5-4828-8D64-853FDD314E6E}" presName="gear1srcNode" presStyleLbl="node1" presStyleIdx="0" presStyleCnt="3"/>
      <dgm:spPr/>
    </dgm:pt>
    <dgm:pt modelId="{F17C6F62-33F0-4A93-BE46-AFD7093B4A2C}" type="pres">
      <dgm:prSet presAssocID="{97F98403-E1C5-4828-8D64-853FDD314E6E}" presName="gear1dstNode" presStyleLbl="node1" presStyleIdx="0" presStyleCnt="3"/>
      <dgm:spPr/>
    </dgm:pt>
    <dgm:pt modelId="{AD575716-D710-4393-AE66-1A407053A2D2}" type="pres">
      <dgm:prSet presAssocID="{6A36B746-6DD7-4045-A665-EA47BB79B184}" presName="gear2" presStyleLbl="node1" presStyleIdx="1" presStyleCnt="3">
        <dgm:presLayoutVars>
          <dgm:chMax val="1"/>
          <dgm:bulletEnabled val="1"/>
        </dgm:presLayoutVars>
      </dgm:prSet>
      <dgm:spPr/>
    </dgm:pt>
    <dgm:pt modelId="{06552D9E-66E1-4FC2-B70F-417D936465F7}" type="pres">
      <dgm:prSet presAssocID="{6A36B746-6DD7-4045-A665-EA47BB79B184}" presName="gear2srcNode" presStyleLbl="node1" presStyleIdx="1" presStyleCnt="3"/>
      <dgm:spPr/>
    </dgm:pt>
    <dgm:pt modelId="{140DF790-899E-436C-95C1-53DF25ECAB26}" type="pres">
      <dgm:prSet presAssocID="{6A36B746-6DD7-4045-A665-EA47BB79B184}" presName="gear2dstNode" presStyleLbl="node1" presStyleIdx="1" presStyleCnt="3"/>
      <dgm:spPr/>
    </dgm:pt>
    <dgm:pt modelId="{DC78C4A7-40C1-428C-8676-41BBBC7B1E3F}" type="pres">
      <dgm:prSet presAssocID="{43827032-6195-4DC6-B0D7-4A4CDD51BB53}" presName="gear3" presStyleLbl="node1" presStyleIdx="2" presStyleCnt="3"/>
      <dgm:spPr/>
    </dgm:pt>
    <dgm:pt modelId="{1F3070AB-C2A8-4EE5-9F90-34BB7408768E}" type="pres">
      <dgm:prSet presAssocID="{43827032-6195-4DC6-B0D7-4A4CDD51BB53}" presName="gear3tx" presStyleLbl="node1" presStyleIdx="2" presStyleCnt="3">
        <dgm:presLayoutVars>
          <dgm:chMax val="1"/>
          <dgm:bulletEnabled val="1"/>
        </dgm:presLayoutVars>
      </dgm:prSet>
      <dgm:spPr/>
    </dgm:pt>
    <dgm:pt modelId="{EC9E4D7C-D524-414F-A68E-C388C965C04A}" type="pres">
      <dgm:prSet presAssocID="{43827032-6195-4DC6-B0D7-4A4CDD51BB53}" presName="gear3srcNode" presStyleLbl="node1" presStyleIdx="2" presStyleCnt="3"/>
      <dgm:spPr/>
    </dgm:pt>
    <dgm:pt modelId="{C04BC02F-0E4D-40E5-B369-2D21E5DE5377}" type="pres">
      <dgm:prSet presAssocID="{43827032-6195-4DC6-B0D7-4A4CDD51BB53}" presName="gear3dstNode" presStyleLbl="node1" presStyleIdx="2" presStyleCnt="3"/>
      <dgm:spPr/>
    </dgm:pt>
    <dgm:pt modelId="{7CBF6E25-8400-423D-94C1-C053861974D1}" type="pres">
      <dgm:prSet presAssocID="{CDCE0E0C-F4D4-4C27-B09C-CB97D085C90E}" presName="connector1" presStyleLbl="sibTrans2D1" presStyleIdx="0" presStyleCnt="3"/>
      <dgm:spPr/>
    </dgm:pt>
    <dgm:pt modelId="{27990703-7955-416E-B6BE-24E25B1A835A}" type="pres">
      <dgm:prSet presAssocID="{F5D284CC-09F5-494C-860F-EFAE1BA67C31}" presName="connector2" presStyleLbl="sibTrans2D1" presStyleIdx="1" presStyleCnt="3"/>
      <dgm:spPr/>
    </dgm:pt>
    <dgm:pt modelId="{0377E3A8-5237-467C-9052-993CE42CB5A7}" type="pres">
      <dgm:prSet presAssocID="{27050169-E92C-4090-A0C3-7F28D31A3A13}" presName="connector3" presStyleLbl="sibTrans2D1" presStyleIdx="2" presStyleCnt="3"/>
      <dgm:spPr/>
    </dgm:pt>
  </dgm:ptLst>
  <dgm:cxnLst>
    <dgm:cxn modelId="{58F6D719-9962-4895-B092-3A91AE6AE018}" type="presOf" srcId="{6A36B746-6DD7-4045-A665-EA47BB79B184}" destId="{AD575716-D710-4393-AE66-1A407053A2D2}" srcOrd="0" destOrd="0" presId="urn:microsoft.com/office/officeart/2005/8/layout/gear1"/>
    <dgm:cxn modelId="{F43F421C-1862-45FF-B327-7D779BA4CA38}" srcId="{277B0C72-93E0-4D10-885E-05E6CD3C7548}" destId="{97F98403-E1C5-4828-8D64-853FDD314E6E}" srcOrd="0" destOrd="0" parTransId="{9B2E102F-2E80-4868-9115-074B47A853C9}" sibTransId="{CDCE0E0C-F4D4-4C27-B09C-CB97D085C90E}"/>
    <dgm:cxn modelId="{57BF2A1E-20C0-4E88-8BD0-FAC17B68829B}" type="presOf" srcId="{277B0C72-93E0-4D10-885E-05E6CD3C7548}" destId="{7953C6CE-207E-4CC2-8F07-CC90C2EB4C61}" srcOrd="0" destOrd="0" presId="urn:microsoft.com/office/officeart/2005/8/layout/gear1"/>
    <dgm:cxn modelId="{1C088120-E5D6-4EE6-A8C9-1C4474D1A120}" type="presOf" srcId="{43827032-6195-4DC6-B0D7-4A4CDD51BB53}" destId="{C04BC02F-0E4D-40E5-B369-2D21E5DE5377}" srcOrd="3" destOrd="0" presId="urn:microsoft.com/office/officeart/2005/8/layout/gear1"/>
    <dgm:cxn modelId="{331EB35F-A44C-4C99-ACD6-DB07E3DF0AD7}" srcId="{277B0C72-93E0-4D10-885E-05E6CD3C7548}" destId="{43827032-6195-4DC6-B0D7-4A4CDD51BB53}" srcOrd="2" destOrd="0" parTransId="{221C60E9-F5D1-4A75-9DF9-A6F2F1266199}" sibTransId="{27050169-E92C-4090-A0C3-7F28D31A3A13}"/>
    <dgm:cxn modelId="{55CBED70-BD8A-48B4-8757-BB683C1BBC96}" type="presOf" srcId="{43827032-6195-4DC6-B0D7-4A4CDD51BB53}" destId="{1F3070AB-C2A8-4EE5-9F90-34BB7408768E}" srcOrd="1" destOrd="0" presId="urn:microsoft.com/office/officeart/2005/8/layout/gear1"/>
    <dgm:cxn modelId="{C97AB359-1D29-4ABB-A238-34F6520E76DE}" type="presOf" srcId="{97F98403-E1C5-4828-8D64-853FDD314E6E}" destId="{EB54F44B-D7D4-4807-928D-6E1733A92ED4}" srcOrd="1" destOrd="0" presId="urn:microsoft.com/office/officeart/2005/8/layout/gear1"/>
    <dgm:cxn modelId="{2CCE567B-9487-4608-A5C1-B67271C4BD8C}" type="presOf" srcId="{6A36B746-6DD7-4045-A665-EA47BB79B184}" destId="{140DF790-899E-436C-95C1-53DF25ECAB26}" srcOrd="2" destOrd="0" presId="urn:microsoft.com/office/officeart/2005/8/layout/gear1"/>
    <dgm:cxn modelId="{91187194-D549-4293-BA3A-9CAA3AE8184B}" type="presOf" srcId="{CDCE0E0C-F4D4-4C27-B09C-CB97D085C90E}" destId="{7CBF6E25-8400-423D-94C1-C053861974D1}" srcOrd="0" destOrd="0" presId="urn:microsoft.com/office/officeart/2005/8/layout/gear1"/>
    <dgm:cxn modelId="{554DAA94-881B-4340-9B75-1834981B4BA5}" type="presOf" srcId="{97F98403-E1C5-4828-8D64-853FDD314E6E}" destId="{4F7F6F91-6877-4888-AF36-1DC58AF283AF}" srcOrd="0" destOrd="0" presId="urn:microsoft.com/office/officeart/2005/8/layout/gear1"/>
    <dgm:cxn modelId="{41B3489A-D417-431B-A4CA-F31F78B184EA}" type="presOf" srcId="{27050169-E92C-4090-A0C3-7F28D31A3A13}" destId="{0377E3A8-5237-467C-9052-993CE42CB5A7}" srcOrd="0" destOrd="0" presId="urn:microsoft.com/office/officeart/2005/8/layout/gear1"/>
    <dgm:cxn modelId="{2C3C0FA3-E118-4330-9137-07E25AED82DC}" type="presOf" srcId="{97F98403-E1C5-4828-8D64-853FDD314E6E}" destId="{F17C6F62-33F0-4A93-BE46-AFD7093B4A2C}" srcOrd="2" destOrd="0" presId="urn:microsoft.com/office/officeart/2005/8/layout/gear1"/>
    <dgm:cxn modelId="{62C682D1-BF82-43AF-AC05-741F278FFC24}" type="presOf" srcId="{43827032-6195-4DC6-B0D7-4A4CDD51BB53}" destId="{EC9E4D7C-D524-414F-A68E-C388C965C04A}" srcOrd="2" destOrd="0" presId="urn:microsoft.com/office/officeart/2005/8/layout/gear1"/>
    <dgm:cxn modelId="{68115BD4-8909-49F1-BDC2-87BA5064D798}" type="presOf" srcId="{6A36B746-6DD7-4045-A665-EA47BB79B184}" destId="{06552D9E-66E1-4FC2-B70F-417D936465F7}" srcOrd="1" destOrd="0" presId="urn:microsoft.com/office/officeart/2005/8/layout/gear1"/>
    <dgm:cxn modelId="{E9EF64DB-642E-4ED7-AE38-00996BFC65EA}" type="presOf" srcId="{F5D284CC-09F5-494C-860F-EFAE1BA67C31}" destId="{27990703-7955-416E-B6BE-24E25B1A835A}" srcOrd="0" destOrd="0" presId="urn:microsoft.com/office/officeart/2005/8/layout/gear1"/>
    <dgm:cxn modelId="{CDE1CEDD-8F6E-4B99-8394-9A4AE341A30F}" type="presOf" srcId="{43827032-6195-4DC6-B0D7-4A4CDD51BB53}" destId="{DC78C4A7-40C1-428C-8676-41BBBC7B1E3F}" srcOrd="0" destOrd="0" presId="urn:microsoft.com/office/officeart/2005/8/layout/gear1"/>
    <dgm:cxn modelId="{92006AFE-AF4E-4214-AE97-064B271A2EA9}" srcId="{277B0C72-93E0-4D10-885E-05E6CD3C7548}" destId="{6A36B746-6DD7-4045-A665-EA47BB79B184}" srcOrd="1" destOrd="0" parTransId="{D551BA5A-3E70-4BE4-84C5-C1E83B13D382}" sibTransId="{F5D284CC-09F5-494C-860F-EFAE1BA67C31}"/>
    <dgm:cxn modelId="{68FF4E50-2E5B-45F8-9DB6-C268D34F28AB}" type="presParOf" srcId="{7953C6CE-207E-4CC2-8F07-CC90C2EB4C61}" destId="{4F7F6F91-6877-4888-AF36-1DC58AF283AF}" srcOrd="0" destOrd="0" presId="urn:microsoft.com/office/officeart/2005/8/layout/gear1"/>
    <dgm:cxn modelId="{ADB9CBF5-E63A-489F-B0C8-6C6A1724AA74}" type="presParOf" srcId="{7953C6CE-207E-4CC2-8F07-CC90C2EB4C61}" destId="{EB54F44B-D7D4-4807-928D-6E1733A92ED4}" srcOrd="1" destOrd="0" presId="urn:microsoft.com/office/officeart/2005/8/layout/gear1"/>
    <dgm:cxn modelId="{A665DF39-BB8D-4D19-969C-92BE3125DAEE}" type="presParOf" srcId="{7953C6CE-207E-4CC2-8F07-CC90C2EB4C61}" destId="{F17C6F62-33F0-4A93-BE46-AFD7093B4A2C}" srcOrd="2" destOrd="0" presId="urn:microsoft.com/office/officeart/2005/8/layout/gear1"/>
    <dgm:cxn modelId="{AB65A278-937E-48D6-BB4C-F307E57FFC9B}" type="presParOf" srcId="{7953C6CE-207E-4CC2-8F07-CC90C2EB4C61}" destId="{AD575716-D710-4393-AE66-1A407053A2D2}" srcOrd="3" destOrd="0" presId="urn:microsoft.com/office/officeart/2005/8/layout/gear1"/>
    <dgm:cxn modelId="{E1D91E2A-F1A0-49E9-928E-5CCD208EADFB}" type="presParOf" srcId="{7953C6CE-207E-4CC2-8F07-CC90C2EB4C61}" destId="{06552D9E-66E1-4FC2-B70F-417D936465F7}" srcOrd="4" destOrd="0" presId="urn:microsoft.com/office/officeart/2005/8/layout/gear1"/>
    <dgm:cxn modelId="{E5CF7DA3-376E-454C-9AED-A7ED149DED27}" type="presParOf" srcId="{7953C6CE-207E-4CC2-8F07-CC90C2EB4C61}" destId="{140DF790-899E-436C-95C1-53DF25ECAB26}" srcOrd="5" destOrd="0" presId="urn:microsoft.com/office/officeart/2005/8/layout/gear1"/>
    <dgm:cxn modelId="{2F92726C-0254-4C5A-B8E3-80F0BB47B182}" type="presParOf" srcId="{7953C6CE-207E-4CC2-8F07-CC90C2EB4C61}" destId="{DC78C4A7-40C1-428C-8676-41BBBC7B1E3F}" srcOrd="6" destOrd="0" presId="urn:microsoft.com/office/officeart/2005/8/layout/gear1"/>
    <dgm:cxn modelId="{5CF05892-7CFA-4C4D-BC2D-DE701EBD345B}" type="presParOf" srcId="{7953C6CE-207E-4CC2-8F07-CC90C2EB4C61}" destId="{1F3070AB-C2A8-4EE5-9F90-34BB7408768E}" srcOrd="7" destOrd="0" presId="urn:microsoft.com/office/officeart/2005/8/layout/gear1"/>
    <dgm:cxn modelId="{22DD1907-E761-4848-8FAF-979F2156333E}" type="presParOf" srcId="{7953C6CE-207E-4CC2-8F07-CC90C2EB4C61}" destId="{EC9E4D7C-D524-414F-A68E-C388C965C04A}" srcOrd="8" destOrd="0" presId="urn:microsoft.com/office/officeart/2005/8/layout/gear1"/>
    <dgm:cxn modelId="{1442E482-6396-4808-8AB4-83B521CE7A19}" type="presParOf" srcId="{7953C6CE-207E-4CC2-8F07-CC90C2EB4C61}" destId="{C04BC02F-0E4D-40E5-B369-2D21E5DE5377}" srcOrd="9" destOrd="0" presId="urn:microsoft.com/office/officeart/2005/8/layout/gear1"/>
    <dgm:cxn modelId="{49BA7600-A376-4A81-8A13-6E00D028D585}" type="presParOf" srcId="{7953C6CE-207E-4CC2-8F07-CC90C2EB4C61}" destId="{7CBF6E25-8400-423D-94C1-C053861974D1}" srcOrd="10" destOrd="0" presId="urn:microsoft.com/office/officeart/2005/8/layout/gear1"/>
    <dgm:cxn modelId="{2A1A1DAF-F5D3-42BA-8D9A-26DE57B9A98E}" type="presParOf" srcId="{7953C6CE-207E-4CC2-8F07-CC90C2EB4C61}" destId="{27990703-7955-416E-B6BE-24E25B1A835A}" srcOrd="11" destOrd="0" presId="urn:microsoft.com/office/officeart/2005/8/layout/gear1"/>
    <dgm:cxn modelId="{16A8D1AB-AD7D-493D-9608-8BB7FCFC8B61}" type="presParOf" srcId="{7953C6CE-207E-4CC2-8F07-CC90C2EB4C61}" destId="{0377E3A8-5237-467C-9052-993CE42CB5A7}" srcOrd="12" destOrd="0" presId="urn:microsoft.com/office/officeart/2005/8/layout/gear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77B0C72-93E0-4D10-885E-05E6CD3C7548}" type="doc">
      <dgm:prSet loTypeId="urn:microsoft.com/office/officeart/2005/8/layout/gear1" loCatId="relationship" qsTypeId="urn:microsoft.com/office/officeart/2005/8/quickstyle/3d2" qsCatId="3D" csTypeId="urn:microsoft.com/office/officeart/2005/8/colors/accent1_2" csCatId="accent1" phldr="1"/>
      <dgm:spPr/>
    </dgm:pt>
    <dgm:pt modelId="{97F98403-E1C5-4828-8D64-853FDD314E6E}">
      <dgm:prSet phldrT="[Texte]"/>
      <dgm:spPr/>
      <dgm:t>
        <a:bodyPr/>
        <a:lstStyle/>
        <a:p>
          <a:r>
            <a:rPr lang="fr-FR" dirty="0"/>
            <a:t> </a:t>
          </a:r>
        </a:p>
      </dgm:t>
    </dgm:pt>
    <dgm:pt modelId="{9B2E102F-2E80-4868-9115-074B47A853C9}" type="parTrans" cxnId="{F43F421C-1862-45FF-B327-7D779BA4CA38}">
      <dgm:prSet/>
      <dgm:spPr/>
      <dgm:t>
        <a:bodyPr/>
        <a:lstStyle/>
        <a:p>
          <a:endParaRPr lang="fr-FR"/>
        </a:p>
      </dgm:t>
    </dgm:pt>
    <dgm:pt modelId="{CDCE0E0C-F4D4-4C27-B09C-CB97D085C90E}" type="sibTrans" cxnId="{F43F421C-1862-45FF-B327-7D779BA4CA38}">
      <dgm:prSet/>
      <dgm:spPr/>
      <dgm:t>
        <a:bodyPr/>
        <a:lstStyle/>
        <a:p>
          <a:endParaRPr lang="fr-FR"/>
        </a:p>
      </dgm:t>
    </dgm:pt>
    <dgm:pt modelId="{6A36B746-6DD7-4045-A665-EA47BB79B184}">
      <dgm:prSet phldrT="[Texte]"/>
      <dgm:spPr/>
      <dgm:t>
        <a:bodyPr/>
        <a:lstStyle/>
        <a:p>
          <a:r>
            <a:rPr lang="fr-FR" dirty="0"/>
            <a:t> </a:t>
          </a:r>
        </a:p>
      </dgm:t>
    </dgm:pt>
    <dgm:pt modelId="{D551BA5A-3E70-4BE4-84C5-C1E83B13D382}" type="parTrans" cxnId="{92006AFE-AF4E-4214-AE97-064B271A2EA9}">
      <dgm:prSet/>
      <dgm:spPr/>
      <dgm:t>
        <a:bodyPr/>
        <a:lstStyle/>
        <a:p>
          <a:endParaRPr lang="fr-FR"/>
        </a:p>
      </dgm:t>
    </dgm:pt>
    <dgm:pt modelId="{F5D284CC-09F5-494C-860F-EFAE1BA67C31}" type="sibTrans" cxnId="{92006AFE-AF4E-4214-AE97-064B271A2EA9}">
      <dgm:prSet/>
      <dgm:spPr/>
      <dgm:t>
        <a:bodyPr/>
        <a:lstStyle/>
        <a:p>
          <a:endParaRPr lang="fr-FR"/>
        </a:p>
      </dgm:t>
    </dgm:pt>
    <dgm:pt modelId="{43827032-6195-4DC6-B0D7-4A4CDD51BB53}">
      <dgm:prSet phldrT="[Texte]"/>
      <dgm:spPr/>
      <dgm:t>
        <a:bodyPr/>
        <a:lstStyle/>
        <a:p>
          <a:r>
            <a:rPr lang="fr-FR" dirty="0"/>
            <a:t> </a:t>
          </a:r>
        </a:p>
      </dgm:t>
    </dgm:pt>
    <dgm:pt modelId="{221C60E9-F5D1-4A75-9DF9-A6F2F1266199}" type="parTrans" cxnId="{331EB35F-A44C-4C99-ACD6-DB07E3DF0AD7}">
      <dgm:prSet/>
      <dgm:spPr/>
      <dgm:t>
        <a:bodyPr/>
        <a:lstStyle/>
        <a:p>
          <a:endParaRPr lang="fr-FR"/>
        </a:p>
      </dgm:t>
    </dgm:pt>
    <dgm:pt modelId="{27050169-E92C-4090-A0C3-7F28D31A3A13}" type="sibTrans" cxnId="{331EB35F-A44C-4C99-ACD6-DB07E3DF0AD7}">
      <dgm:prSet/>
      <dgm:spPr/>
      <dgm:t>
        <a:bodyPr/>
        <a:lstStyle/>
        <a:p>
          <a:endParaRPr lang="fr-FR"/>
        </a:p>
      </dgm:t>
    </dgm:pt>
    <dgm:pt modelId="{7953C6CE-207E-4CC2-8F07-CC90C2EB4C61}" type="pres">
      <dgm:prSet presAssocID="{277B0C72-93E0-4D10-885E-05E6CD3C7548}" presName="composite" presStyleCnt="0">
        <dgm:presLayoutVars>
          <dgm:chMax val="3"/>
          <dgm:animLvl val="lvl"/>
          <dgm:resizeHandles val="exact"/>
        </dgm:presLayoutVars>
      </dgm:prSet>
      <dgm:spPr/>
    </dgm:pt>
    <dgm:pt modelId="{4F7F6F91-6877-4888-AF36-1DC58AF283AF}" type="pres">
      <dgm:prSet presAssocID="{97F98403-E1C5-4828-8D64-853FDD314E6E}" presName="gear1" presStyleLbl="node1" presStyleIdx="0" presStyleCnt="3">
        <dgm:presLayoutVars>
          <dgm:chMax val="1"/>
          <dgm:bulletEnabled val="1"/>
        </dgm:presLayoutVars>
      </dgm:prSet>
      <dgm:spPr/>
    </dgm:pt>
    <dgm:pt modelId="{EB54F44B-D7D4-4807-928D-6E1733A92ED4}" type="pres">
      <dgm:prSet presAssocID="{97F98403-E1C5-4828-8D64-853FDD314E6E}" presName="gear1srcNode" presStyleLbl="node1" presStyleIdx="0" presStyleCnt="3"/>
      <dgm:spPr/>
    </dgm:pt>
    <dgm:pt modelId="{F17C6F62-33F0-4A93-BE46-AFD7093B4A2C}" type="pres">
      <dgm:prSet presAssocID="{97F98403-E1C5-4828-8D64-853FDD314E6E}" presName="gear1dstNode" presStyleLbl="node1" presStyleIdx="0" presStyleCnt="3"/>
      <dgm:spPr/>
    </dgm:pt>
    <dgm:pt modelId="{AD575716-D710-4393-AE66-1A407053A2D2}" type="pres">
      <dgm:prSet presAssocID="{6A36B746-6DD7-4045-A665-EA47BB79B184}" presName="gear2" presStyleLbl="node1" presStyleIdx="1" presStyleCnt="3">
        <dgm:presLayoutVars>
          <dgm:chMax val="1"/>
          <dgm:bulletEnabled val="1"/>
        </dgm:presLayoutVars>
      </dgm:prSet>
      <dgm:spPr/>
    </dgm:pt>
    <dgm:pt modelId="{06552D9E-66E1-4FC2-B70F-417D936465F7}" type="pres">
      <dgm:prSet presAssocID="{6A36B746-6DD7-4045-A665-EA47BB79B184}" presName="gear2srcNode" presStyleLbl="node1" presStyleIdx="1" presStyleCnt="3"/>
      <dgm:spPr/>
    </dgm:pt>
    <dgm:pt modelId="{140DF790-899E-436C-95C1-53DF25ECAB26}" type="pres">
      <dgm:prSet presAssocID="{6A36B746-6DD7-4045-A665-EA47BB79B184}" presName="gear2dstNode" presStyleLbl="node1" presStyleIdx="1" presStyleCnt="3"/>
      <dgm:spPr/>
    </dgm:pt>
    <dgm:pt modelId="{DC78C4A7-40C1-428C-8676-41BBBC7B1E3F}" type="pres">
      <dgm:prSet presAssocID="{43827032-6195-4DC6-B0D7-4A4CDD51BB53}" presName="gear3" presStyleLbl="node1" presStyleIdx="2" presStyleCnt="3"/>
      <dgm:spPr/>
    </dgm:pt>
    <dgm:pt modelId="{1F3070AB-C2A8-4EE5-9F90-34BB7408768E}" type="pres">
      <dgm:prSet presAssocID="{43827032-6195-4DC6-B0D7-4A4CDD51BB53}" presName="gear3tx" presStyleLbl="node1" presStyleIdx="2" presStyleCnt="3">
        <dgm:presLayoutVars>
          <dgm:chMax val="1"/>
          <dgm:bulletEnabled val="1"/>
        </dgm:presLayoutVars>
      </dgm:prSet>
      <dgm:spPr/>
    </dgm:pt>
    <dgm:pt modelId="{EC9E4D7C-D524-414F-A68E-C388C965C04A}" type="pres">
      <dgm:prSet presAssocID="{43827032-6195-4DC6-B0D7-4A4CDD51BB53}" presName="gear3srcNode" presStyleLbl="node1" presStyleIdx="2" presStyleCnt="3"/>
      <dgm:spPr/>
    </dgm:pt>
    <dgm:pt modelId="{C04BC02F-0E4D-40E5-B369-2D21E5DE5377}" type="pres">
      <dgm:prSet presAssocID="{43827032-6195-4DC6-B0D7-4A4CDD51BB53}" presName="gear3dstNode" presStyleLbl="node1" presStyleIdx="2" presStyleCnt="3"/>
      <dgm:spPr/>
    </dgm:pt>
    <dgm:pt modelId="{7CBF6E25-8400-423D-94C1-C053861974D1}" type="pres">
      <dgm:prSet presAssocID="{CDCE0E0C-F4D4-4C27-B09C-CB97D085C90E}" presName="connector1" presStyleLbl="sibTrans2D1" presStyleIdx="0" presStyleCnt="3"/>
      <dgm:spPr/>
    </dgm:pt>
    <dgm:pt modelId="{27990703-7955-416E-B6BE-24E25B1A835A}" type="pres">
      <dgm:prSet presAssocID="{F5D284CC-09F5-494C-860F-EFAE1BA67C31}" presName="connector2" presStyleLbl="sibTrans2D1" presStyleIdx="1" presStyleCnt="3"/>
      <dgm:spPr/>
    </dgm:pt>
    <dgm:pt modelId="{0377E3A8-5237-467C-9052-993CE42CB5A7}" type="pres">
      <dgm:prSet presAssocID="{27050169-E92C-4090-A0C3-7F28D31A3A13}" presName="connector3" presStyleLbl="sibTrans2D1" presStyleIdx="2" presStyleCnt="3"/>
      <dgm:spPr/>
    </dgm:pt>
  </dgm:ptLst>
  <dgm:cxnLst>
    <dgm:cxn modelId="{58F6D719-9962-4895-B092-3A91AE6AE018}" type="presOf" srcId="{6A36B746-6DD7-4045-A665-EA47BB79B184}" destId="{AD575716-D710-4393-AE66-1A407053A2D2}" srcOrd="0" destOrd="0" presId="urn:microsoft.com/office/officeart/2005/8/layout/gear1"/>
    <dgm:cxn modelId="{F43F421C-1862-45FF-B327-7D779BA4CA38}" srcId="{277B0C72-93E0-4D10-885E-05E6CD3C7548}" destId="{97F98403-E1C5-4828-8D64-853FDD314E6E}" srcOrd="0" destOrd="0" parTransId="{9B2E102F-2E80-4868-9115-074B47A853C9}" sibTransId="{CDCE0E0C-F4D4-4C27-B09C-CB97D085C90E}"/>
    <dgm:cxn modelId="{57BF2A1E-20C0-4E88-8BD0-FAC17B68829B}" type="presOf" srcId="{277B0C72-93E0-4D10-885E-05E6CD3C7548}" destId="{7953C6CE-207E-4CC2-8F07-CC90C2EB4C61}" srcOrd="0" destOrd="0" presId="urn:microsoft.com/office/officeart/2005/8/layout/gear1"/>
    <dgm:cxn modelId="{1C088120-E5D6-4EE6-A8C9-1C4474D1A120}" type="presOf" srcId="{43827032-6195-4DC6-B0D7-4A4CDD51BB53}" destId="{C04BC02F-0E4D-40E5-B369-2D21E5DE5377}" srcOrd="3" destOrd="0" presId="urn:microsoft.com/office/officeart/2005/8/layout/gear1"/>
    <dgm:cxn modelId="{331EB35F-A44C-4C99-ACD6-DB07E3DF0AD7}" srcId="{277B0C72-93E0-4D10-885E-05E6CD3C7548}" destId="{43827032-6195-4DC6-B0D7-4A4CDD51BB53}" srcOrd="2" destOrd="0" parTransId="{221C60E9-F5D1-4A75-9DF9-A6F2F1266199}" sibTransId="{27050169-E92C-4090-A0C3-7F28D31A3A13}"/>
    <dgm:cxn modelId="{55CBED70-BD8A-48B4-8757-BB683C1BBC96}" type="presOf" srcId="{43827032-6195-4DC6-B0D7-4A4CDD51BB53}" destId="{1F3070AB-C2A8-4EE5-9F90-34BB7408768E}" srcOrd="1" destOrd="0" presId="urn:microsoft.com/office/officeart/2005/8/layout/gear1"/>
    <dgm:cxn modelId="{C97AB359-1D29-4ABB-A238-34F6520E76DE}" type="presOf" srcId="{97F98403-E1C5-4828-8D64-853FDD314E6E}" destId="{EB54F44B-D7D4-4807-928D-6E1733A92ED4}" srcOrd="1" destOrd="0" presId="urn:microsoft.com/office/officeart/2005/8/layout/gear1"/>
    <dgm:cxn modelId="{2CCE567B-9487-4608-A5C1-B67271C4BD8C}" type="presOf" srcId="{6A36B746-6DD7-4045-A665-EA47BB79B184}" destId="{140DF790-899E-436C-95C1-53DF25ECAB26}" srcOrd="2" destOrd="0" presId="urn:microsoft.com/office/officeart/2005/8/layout/gear1"/>
    <dgm:cxn modelId="{91187194-D549-4293-BA3A-9CAA3AE8184B}" type="presOf" srcId="{CDCE0E0C-F4D4-4C27-B09C-CB97D085C90E}" destId="{7CBF6E25-8400-423D-94C1-C053861974D1}" srcOrd="0" destOrd="0" presId="urn:microsoft.com/office/officeart/2005/8/layout/gear1"/>
    <dgm:cxn modelId="{554DAA94-881B-4340-9B75-1834981B4BA5}" type="presOf" srcId="{97F98403-E1C5-4828-8D64-853FDD314E6E}" destId="{4F7F6F91-6877-4888-AF36-1DC58AF283AF}" srcOrd="0" destOrd="0" presId="urn:microsoft.com/office/officeart/2005/8/layout/gear1"/>
    <dgm:cxn modelId="{41B3489A-D417-431B-A4CA-F31F78B184EA}" type="presOf" srcId="{27050169-E92C-4090-A0C3-7F28D31A3A13}" destId="{0377E3A8-5237-467C-9052-993CE42CB5A7}" srcOrd="0" destOrd="0" presId="urn:microsoft.com/office/officeart/2005/8/layout/gear1"/>
    <dgm:cxn modelId="{2C3C0FA3-E118-4330-9137-07E25AED82DC}" type="presOf" srcId="{97F98403-E1C5-4828-8D64-853FDD314E6E}" destId="{F17C6F62-33F0-4A93-BE46-AFD7093B4A2C}" srcOrd="2" destOrd="0" presId="urn:microsoft.com/office/officeart/2005/8/layout/gear1"/>
    <dgm:cxn modelId="{62C682D1-BF82-43AF-AC05-741F278FFC24}" type="presOf" srcId="{43827032-6195-4DC6-B0D7-4A4CDD51BB53}" destId="{EC9E4D7C-D524-414F-A68E-C388C965C04A}" srcOrd="2" destOrd="0" presId="urn:microsoft.com/office/officeart/2005/8/layout/gear1"/>
    <dgm:cxn modelId="{68115BD4-8909-49F1-BDC2-87BA5064D798}" type="presOf" srcId="{6A36B746-6DD7-4045-A665-EA47BB79B184}" destId="{06552D9E-66E1-4FC2-B70F-417D936465F7}" srcOrd="1" destOrd="0" presId="urn:microsoft.com/office/officeart/2005/8/layout/gear1"/>
    <dgm:cxn modelId="{E9EF64DB-642E-4ED7-AE38-00996BFC65EA}" type="presOf" srcId="{F5D284CC-09F5-494C-860F-EFAE1BA67C31}" destId="{27990703-7955-416E-B6BE-24E25B1A835A}" srcOrd="0" destOrd="0" presId="urn:microsoft.com/office/officeart/2005/8/layout/gear1"/>
    <dgm:cxn modelId="{CDE1CEDD-8F6E-4B99-8394-9A4AE341A30F}" type="presOf" srcId="{43827032-6195-4DC6-B0D7-4A4CDD51BB53}" destId="{DC78C4A7-40C1-428C-8676-41BBBC7B1E3F}" srcOrd="0" destOrd="0" presId="urn:microsoft.com/office/officeart/2005/8/layout/gear1"/>
    <dgm:cxn modelId="{92006AFE-AF4E-4214-AE97-064B271A2EA9}" srcId="{277B0C72-93E0-4D10-885E-05E6CD3C7548}" destId="{6A36B746-6DD7-4045-A665-EA47BB79B184}" srcOrd="1" destOrd="0" parTransId="{D551BA5A-3E70-4BE4-84C5-C1E83B13D382}" sibTransId="{F5D284CC-09F5-494C-860F-EFAE1BA67C31}"/>
    <dgm:cxn modelId="{68FF4E50-2E5B-45F8-9DB6-C268D34F28AB}" type="presParOf" srcId="{7953C6CE-207E-4CC2-8F07-CC90C2EB4C61}" destId="{4F7F6F91-6877-4888-AF36-1DC58AF283AF}" srcOrd="0" destOrd="0" presId="urn:microsoft.com/office/officeart/2005/8/layout/gear1"/>
    <dgm:cxn modelId="{ADB9CBF5-E63A-489F-B0C8-6C6A1724AA74}" type="presParOf" srcId="{7953C6CE-207E-4CC2-8F07-CC90C2EB4C61}" destId="{EB54F44B-D7D4-4807-928D-6E1733A92ED4}" srcOrd="1" destOrd="0" presId="urn:microsoft.com/office/officeart/2005/8/layout/gear1"/>
    <dgm:cxn modelId="{A665DF39-BB8D-4D19-969C-92BE3125DAEE}" type="presParOf" srcId="{7953C6CE-207E-4CC2-8F07-CC90C2EB4C61}" destId="{F17C6F62-33F0-4A93-BE46-AFD7093B4A2C}" srcOrd="2" destOrd="0" presId="urn:microsoft.com/office/officeart/2005/8/layout/gear1"/>
    <dgm:cxn modelId="{AB65A278-937E-48D6-BB4C-F307E57FFC9B}" type="presParOf" srcId="{7953C6CE-207E-4CC2-8F07-CC90C2EB4C61}" destId="{AD575716-D710-4393-AE66-1A407053A2D2}" srcOrd="3" destOrd="0" presId="urn:microsoft.com/office/officeart/2005/8/layout/gear1"/>
    <dgm:cxn modelId="{E1D91E2A-F1A0-49E9-928E-5CCD208EADFB}" type="presParOf" srcId="{7953C6CE-207E-4CC2-8F07-CC90C2EB4C61}" destId="{06552D9E-66E1-4FC2-B70F-417D936465F7}" srcOrd="4" destOrd="0" presId="urn:microsoft.com/office/officeart/2005/8/layout/gear1"/>
    <dgm:cxn modelId="{E5CF7DA3-376E-454C-9AED-A7ED149DED27}" type="presParOf" srcId="{7953C6CE-207E-4CC2-8F07-CC90C2EB4C61}" destId="{140DF790-899E-436C-95C1-53DF25ECAB26}" srcOrd="5" destOrd="0" presId="urn:microsoft.com/office/officeart/2005/8/layout/gear1"/>
    <dgm:cxn modelId="{2F92726C-0254-4C5A-B8E3-80F0BB47B182}" type="presParOf" srcId="{7953C6CE-207E-4CC2-8F07-CC90C2EB4C61}" destId="{DC78C4A7-40C1-428C-8676-41BBBC7B1E3F}" srcOrd="6" destOrd="0" presId="urn:microsoft.com/office/officeart/2005/8/layout/gear1"/>
    <dgm:cxn modelId="{5CF05892-7CFA-4C4D-BC2D-DE701EBD345B}" type="presParOf" srcId="{7953C6CE-207E-4CC2-8F07-CC90C2EB4C61}" destId="{1F3070AB-C2A8-4EE5-9F90-34BB7408768E}" srcOrd="7" destOrd="0" presId="urn:microsoft.com/office/officeart/2005/8/layout/gear1"/>
    <dgm:cxn modelId="{22DD1907-E761-4848-8FAF-979F2156333E}" type="presParOf" srcId="{7953C6CE-207E-4CC2-8F07-CC90C2EB4C61}" destId="{EC9E4D7C-D524-414F-A68E-C388C965C04A}" srcOrd="8" destOrd="0" presId="urn:microsoft.com/office/officeart/2005/8/layout/gear1"/>
    <dgm:cxn modelId="{1442E482-6396-4808-8AB4-83B521CE7A19}" type="presParOf" srcId="{7953C6CE-207E-4CC2-8F07-CC90C2EB4C61}" destId="{C04BC02F-0E4D-40E5-B369-2D21E5DE5377}" srcOrd="9" destOrd="0" presId="urn:microsoft.com/office/officeart/2005/8/layout/gear1"/>
    <dgm:cxn modelId="{49BA7600-A376-4A81-8A13-6E00D028D585}" type="presParOf" srcId="{7953C6CE-207E-4CC2-8F07-CC90C2EB4C61}" destId="{7CBF6E25-8400-423D-94C1-C053861974D1}" srcOrd="10" destOrd="0" presId="urn:microsoft.com/office/officeart/2005/8/layout/gear1"/>
    <dgm:cxn modelId="{2A1A1DAF-F5D3-42BA-8D9A-26DE57B9A98E}" type="presParOf" srcId="{7953C6CE-207E-4CC2-8F07-CC90C2EB4C61}" destId="{27990703-7955-416E-B6BE-24E25B1A835A}" srcOrd="11" destOrd="0" presId="urn:microsoft.com/office/officeart/2005/8/layout/gear1"/>
    <dgm:cxn modelId="{16A8D1AB-AD7D-493D-9608-8BB7FCFC8B61}" type="presParOf" srcId="{7953C6CE-207E-4CC2-8F07-CC90C2EB4C61}" destId="{0377E3A8-5237-467C-9052-993CE42CB5A7}" srcOrd="12" destOrd="0" presId="urn:microsoft.com/office/officeart/2005/8/layout/gear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7EDDF65-2C74-4173-ABD2-37DC298058DE}"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fr-FR"/>
        </a:p>
      </dgm:t>
    </dgm:pt>
    <dgm:pt modelId="{9C06D5C9-73A1-4DE7-B5E5-A0D465E9923E}">
      <dgm:prSet phldrT="[Texte]"/>
      <dgm:spPr>
        <a:solidFill>
          <a:srgbClr val="C1344B"/>
        </a:solidFill>
        <a:ln>
          <a:solidFill>
            <a:srgbClr val="C1344B"/>
          </a:solidFill>
        </a:ln>
      </dgm:spPr>
      <dgm:t>
        <a:bodyPr/>
        <a:lstStyle/>
        <a:p>
          <a:r>
            <a:rPr lang="fr-FR" dirty="0"/>
            <a:t>ESSAI n°1</a:t>
          </a:r>
        </a:p>
      </dgm:t>
    </dgm:pt>
    <dgm:pt modelId="{EFE6B23D-07A1-4BB3-A93D-8A17545BBEEC}" type="parTrans" cxnId="{1EF648E9-FF1B-4871-B74D-7730B1E7FD42}">
      <dgm:prSet/>
      <dgm:spPr/>
      <dgm:t>
        <a:bodyPr/>
        <a:lstStyle/>
        <a:p>
          <a:endParaRPr lang="fr-FR"/>
        </a:p>
      </dgm:t>
    </dgm:pt>
    <dgm:pt modelId="{2FB8F723-1EF2-4945-A44F-14F974D0AA04}" type="sibTrans" cxnId="{1EF648E9-FF1B-4871-B74D-7730B1E7FD42}">
      <dgm:prSet/>
      <dgm:spPr/>
      <dgm:t>
        <a:bodyPr/>
        <a:lstStyle/>
        <a:p>
          <a:endParaRPr lang="fr-FR"/>
        </a:p>
      </dgm:t>
    </dgm:pt>
    <dgm:pt modelId="{18B4E7DC-5854-4DB2-BC05-91A6B07B2E25}">
      <dgm:prSet phldrT="[Texte]"/>
      <dgm:spPr>
        <a:solidFill>
          <a:srgbClr val="C1344B">
            <a:alpha val="20000"/>
          </a:srgbClr>
        </a:solidFill>
      </dgm:spPr>
      <dgm:t>
        <a:bodyPr/>
        <a:lstStyle/>
        <a:p>
          <a:r>
            <a:rPr lang="fr-FR" dirty="0"/>
            <a:t>Quantitatives   Médiane</a:t>
          </a:r>
        </a:p>
      </dgm:t>
    </dgm:pt>
    <dgm:pt modelId="{2ECEBF59-F46E-4800-9958-20B3AD045D87}" type="parTrans" cxnId="{666FCF6B-DB30-4B7A-8947-21CC68ED6FC9}">
      <dgm:prSet/>
      <dgm:spPr/>
      <dgm:t>
        <a:bodyPr/>
        <a:lstStyle/>
        <a:p>
          <a:endParaRPr lang="fr-FR"/>
        </a:p>
      </dgm:t>
    </dgm:pt>
    <dgm:pt modelId="{4F72FAF0-B468-46D4-BEC2-4A31CD4FEA4E}" type="sibTrans" cxnId="{666FCF6B-DB30-4B7A-8947-21CC68ED6FC9}">
      <dgm:prSet/>
      <dgm:spPr/>
      <dgm:t>
        <a:bodyPr/>
        <a:lstStyle/>
        <a:p>
          <a:endParaRPr lang="fr-FR"/>
        </a:p>
      </dgm:t>
    </dgm:pt>
    <dgm:pt modelId="{0758E0FD-AD19-44BF-B967-D04933C52E4D}">
      <dgm:prSet phldrT="[Texte]"/>
      <dgm:spPr>
        <a:solidFill>
          <a:srgbClr val="C1344B">
            <a:alpha val="20000"/>
          </a:srgbClr>
        </a:solidFill>
      </dgm:spPr>
      <dgm:t>
        <a:bodyPr/>
        <a:lstStyle/>
        <a:p>
          <a:r>
            <a:rPr lang="fr-FR" dirty="0"/>
            <a:t>Qualitatives Mode</a:t>
          </a:r>
        </a:p>
      </dgm:t>
    </dgm:pt>
    <dgm:pt modelId="{35A2599F-3492-44C6-9CDD-12B76D823497}" type="parTrans" cxnId="{542087AC-5BFF-4B50-998F-81C5A397FB81}">
      <dgm:prSet/>
      <dgm:spPr/>
      <dgm:t>
        <a:bodyPr/>
        <a:lstStyle/>
        <a:p>
          <a:endParaRPr lang="fr-FR"/>
        </a:p>
      </dgm:t>
    </dgm:pt>
    <dgm:pt modelId="{CD1516AF-5DC5-44C5-8366-A05BA1B03131}" type="sibTrans" cxnId="{542087AC-5BFF-4B50-998F-81C5A397FB81}">
      <dgm:prSet/>
      <dgm:spPr/>
      <dgm:t>
        <a:bodyPr/>
        <a:lstStyle/>
        <a:p>
          <a:endParaRPr lang="fr-FR"/>
        </a:p>
      </dgm:t>
    </dgm:pt>
    <dgm:pt modelId="{9F7EA16B-321B-44DF-A0E6-4C90B80FDC65}">
      <dgm:prSet phldrT="[Texte]"/>
      <dgm:spPr>
        <a:solidFill>
          <a:srgbClr val="C1344B"/>
        </a:solidFill>
        <a:ln>
          <a:solidFill>
            <a:srgbClr val="C1344B"/>
          </a:solidFill>
        </a:ln>
      </dgm:spPr>
      <dgm:t>
        <a:bodyPr/>
        <a:lstStyle/>
        <a:p>
          <a:r>
            <a:rPr lang="fr-FR" dirty="0"/>
            <a:t>ESSAI n°2</a:t>
          </a:r>
        </a:p>
      </dgm:t>
    </dgm:pt>
    <dgm:pt modelId="{46A17723-C433-4B6C-9D50-D45258646EB3}" type="parTrans" cxnId="{472F4937-14AE-4373-8769-50CF162FA57C}">
      <dgm:prSet/>
      <dgm:spPr/>
      <dgm:t>
        <a:bodyPr/>
        <a:lstStyle/>
        <a:p>
          <a:endParaRPr lang="fr-FR"/>
        </a:p>
      </dgm:t>
    </dgm:pt>
    <dgm:pt modelId="{60B8D04B-5B4E-46BD-B69A-B0E2BEDEEAAF}" type="sibTrans" cxnId="{472F4937-14AE-4373-8769-50CF162FA57C}">
      <dgm:prSet/>
      <dgm:spPr/>
      <dgm:t>
        <a:bodyPr/>
        <a:lstStyle/>
        <a:p>
          <a:endParaRPr lang="fr-FR"/>
        </a:p>
      </dgm:t>
    </dgm:pt>
    <dgm:pt modelId="{B41BF051-239B-4A5B-B058-215782CBA1E4}">
      <dgm:prSet phldrT="[Texte]"/>
      <dgm:spPr>
        <a:solidFill>
          <a:srgbClr val="C1344B">
            <a:alpha val="20000"/>
          </a:srgbClr>
        </a:solidFill>
      </dgm:spPr>
      <dgm:t>
        <a:bodyPr/>
        <a:lstStyle/>
        <a:p>
          <a:r>
            <a:rPr lang="fr-FR" dirty="0"/>
            <a:t>Quantitatives   Constante 0</a:t>
          </a:r>
        </a:p>
      </dgm:t>
    </dgm:pt>
    <dgm:pt modelId="{45C80D8E-BF5E-4997-8C8C-59644CEC22D5}" type="parTrans" cxnId="{9945B3CC-D5E8-4C79-A860-21CC03522D61}">
      <dgm:prSet/>
      <dgm:spPr/>
      <dgm:t>
        <a:bodyPr/>
        <a:lstStyle/>
        <a:p>
          <a:endParaRPr lang="fr-FR"/>
        </a:p>
      </dgm:t>
    </dgm:pt>
    <dgm:pt modelId="{56B8F4ED-1D9C-42A6-9559-2AE99174FE7C}" type="sibTrans" cxnId="{9945B3CC-D5E8-4C79-A860-21CC03522D61}">
      <dgm:prSet/>
      <dgm:spPr/>
      <dgm:t>
        <a:bodyPr/>
        <a:lstStyle/>
        <a:p>
          <a:endParaRPr lang="fr-FR"/>
        </a:p>
      </dgm:t>
    </dgm:pt>
    <dgm:pt modelId="{40EBA099-21A1-434C-9D15-9C5FD124459C}">
      <dgm:prSet phldrT="[Texte]"/>
      <dgm:spPr>
        <a:solidFill>
          <a:srgbClr val="C1344B"/>
        </a:solidFill>
        <a:ln>
          <a:solidFill>
            <a:srgbClr val="C1344B"/>
          </a:solidFill>
        </a:ln>
      </dgm:spPr>
      <dgm:t>
        <a:bodyPr/>
        <a:lstStyle/>
        <a:p>
          <a:r>
            <a:rPr lang="fr-FR" dirty="0"/>
            <a:t>ESSAI n°3</a:t>
          </a:r>
        </a:p>
      </dgm:t>
    </dgm:pt>
    <dgm:pt modelId="{F7487574-993D-4801-9D22-0CE101B96DB0}" type="parTrans" cxnId="{765C070B-FB6C-4A36-B1AF-F0C05C094046}">
      <dgm:prSet/>
      <dgm:spPr/>
      <dgm:t>
        <a:bodyPr/>
        <a:lstStyle/>
        <a:p>
          <a:endParaRPr lang="fr-FR"/>
        </a:p>
      </dgm:t>
    </dgm:pt>
    <dgm:pt modelId="{979DCA98-C54C-471B-A822-A85A46928377}" type="sibTrans" cxnId="{765C070B-FB6C-4A36-B1AF-F0C05C094046}">
      <dgm:prSet/>
      <dgm:spPr/>
      <dgm:t>
        <a:bodyPr/>
        <a:lstStyle/>
        <a:p>
          <a:endParaRPr lang="fr-FR"/>
        </a:p>
      </dgm:t>
    </dgm:pt>
    <dgm:pt modelId="{99E66A7E-D3FC-49ED-B8CB-3E4F58BDCACB}">
      <dgm:prSet phldrT="[Texte]"/>
      <dgm:spPr>
        <a:solidFill>
          <a:srgbClr val="C1344B">
            <a:alpha val="20000"/>
          </a:srgbClr>
        </a:solidFill>
      </dgm:spPr>
      <dgm:t>
        <a:bodyPr/>
        <a:lstStyle/>
        <a:p>
          <a:r>
            <a:rPr lang="fr-FR" dirty="0"/>
            <a:t>Quantitatives   </a:t>
          </a:r>
          <a:r>
            <a:rPr lang="fr-FR" dirty="0" err="1"/>
            <a:t>NaNImputer</a:t>
          </a:r>
          <a:r>
            <a:rPr lang="fr-FR" dirty="0"/>
            <a:t> (</a:t>
          </a:r>
          <a:r>
            <a:rPr lang="fr-FR" dirty="0" err="1"/>
            <a:t>verstack</a:t>
          </a:r>
          <a:r>
            <a:rPr lang="fr-FR" dirty="0"/>
            <a:t>)</a:t>
          </a:r>
        </a:p>
      </dgm:t>
    </dgm:pt>
    <dgm:pt modelId="{497AAFDE-F084-4BBC-B566-0B1964AC3FED}" type="parTrans" cxnId="{F497F294-BBF8-4006-9951-C2887EA04097}">
      <dgm:prSet/>
      <dgm:spPr/>
      <dgm:t>
        <a:bodyPr/>
        <a:lstStyle/>
        <a:p>
          <a:endParaRPr lang="fr-FR"/>
        </a:p>
      </dgm:t>
    </dgm:pt>
    <dgm:pt modelId="{4C212301-2574-4117-ABF3-03AC010D451A}" type="sibTrans" cxnId="{F497F294-BBF8-4006-9951-C2887EA04097}">
      <dgm:prSet/>
      <dgm:spPr/>
      <dgm:t>
        <a:bodyPr/>
        <a:lstStyle/>
        <a:p>
          <a:endParaRPr lang="fr-FR"/>
        </a:p>
      </dgm:t>
    </dgm:pt>
    <dgm:pt modelId="{95E036B2-60AC-42E4-9C2E-811E0A212CA6}">
      <dgm:prSet/>
      <dgm:spPr/>
      <dgm:t>
        <a:bodyPr/>
        <a:lstStyle/>
        <a:p>
          <a:r>
            <a:rPr lang="fr-FR" dirty="0"/>
            <a:t>Qualitatives Constante XNA</a:t>
          </a:r>
        </a:p>
      </dgm:t>
    </dgm:pt>
    <dgm:pt modelId="{D9D270BC-372B-4095-8F6A-BDB623528FC2}" type="parTrans" cxnId="{1D52E4DA-491C-4DAD-901A-94D21C710399}">
      <dgm:prSet/>
      <dgm:spPr/>
      <dgm:t>
        <a:bodyPr/>
        <a:lstStyle/>
        <a:p>
          <a:endParaRPr lang="fr-FR"/>
        </a:p>
      </dgm:t>
    </dgm:pt>
    <dgm:pt modelId="{F4BBA941-95A2-42EA-B3C5-A268AE8C75E4}" type="sibTrans" cxnId="{1D52E4DA-491C-4DAD-901A-94D21C710399}">
      <dgm:prSet/>
      <dgm:spPr/>
      <dgm:t>
        <a:bodyPr/>
        <a:lstStyle/>
        <a:p>
          <a:endParaRPr lang="fr-FR"/>
        </a:p>
      </dgm:t>
    </dgm:pt>
    <dgm:pt modelId="{B0E5CF50-C019-4505-94F4-544B541D94F3}">
      <dgm:prSet/>
      <dgm:spPr/>
      <dgm:t>
        <a:bodyPr/>
        <a:lstStyle/>
        <a:p>
          <a:r>
            <a:rPr lang="fr-FR" dirty="0"/>
            <a:t>Qualitatives Constante XNA</a:t>
          </a:r>
        </a:p>
      </dgm:t>
    </dgm:pt>
    <dgm:pt modelId="{AD742F48-CACB-4B67-8A9D-1FD08675E86D}" type="parTrans" cxnId="{47FE6A30-079A-46E6-A4B4-EF6C506F2E60}">
      <dgm:prSet/>
      <dgm:spPr/>
      <dgm:t>
        <a:bodyPr/>
        <a:lstStyle/>
        <a:p>
          <a:endParaRPr lang="fr-FR"/>
        </a:p>
      </dgm:t>
    </dgm:pt>
    <dgm:pt modelId="{DC845A99-E749-4FC9-8092-38F94A49F068}" type="sibTrans" cxnId="{47FE6A30-079A-46E6-A4B4-EF6C506F2E60}">
      <dgm:prSet/>
      <dgm:spPr/>
      <dgm:t>
        <a:bodyPr/>
        <a:lstStyle/>
        <a:p>
          <a:endParaRPr lang="fr-FR"/>
        </a:p>
      </dgm:t>
    </dgm:pt>
    <dgm:pt modelId="{9FE73614-03FB-4353-917B-2B04E3FC81C1}" type="pres">
      <dgm:prSet presAssocID="{07EDDF65-2C74-4173-ABD2-37DC298058DE}" presName="Name0" presStyleCnt="0">
        <dgm:presLayoutVars>
          <dgm:dir/>
          <dgm:animLvl val="lvl"/>
          <dgm:resizeHandles val="exact"/>
        </dgm:presLayoutVars>
      </dgm:prSet>
      <dgm:spPr/>
    </dgm:pt>
    <dgm:pt modelId="{17A0E404-198D-45AE-A5E4-17DBA77A0A07}" type="pres">
      <dgm:prSet presAssocID="{9C06D5C9-73A1-4DE7-B5E5-A0D465E9923E}" presName="composite" presStyleCnt="0"/>
      <dgm:spPr/>
    </dgm:pt>
    <dgm:pt modelId="{403A8534-A3F9-4EE0-B21A-213E07B072A3}" type="pres">
      <dgm:prSet presAssocID="{9C06D5C9-73A1-4DE7-B5E5-A0D465E9923E}" presName="parTx" presStyleLbl="alignNode1" presStyleIdx="0" presStyleCnt="3">
        <dgm:presLayoutVars>
          <dgm:chMax val="0"/>
          <dgm:chPref val="0"/>
          <dgm:bulletEnabled val="1"/>
        </dgm:presLayoutVars>
      </dgm:prSet>
      <dgm:spPr/>
    </dgm:pt>
    <dgm:pt modelId="{859D47A4-5A18-4DD7-A6BC-29E31769734E}" type="pres">
      <dgm:prSet presAssocID="{9C06D5C9-73A1-4DE7-B5E5-A0D465E9923E}" presName="desTx" presStyleLbl="alignAccFollowNode1" presStyleIdx="0" presStyleCnt="3">
        <dgm:presLayoutVars>
          <dgm:bulletEnabled val="1"/>
        </dgm:presLayoutVars>
      </dgm:prSet>
      <dgm:spPr/>
    </dgm:pt>
    <dgm:pt modelId="{5A9BC542-31FC-48F0-A49B-A8C6CE38720B}" type="pres">
      <dgm:prSet presAssocID="{2FB8F723-1EF2-4945-A44F-14F974D0AA04}" presName="space" presStyleCnt="0"/>
      <dgm:spPr/>
    </dgm:pt>
    <dgm:pt modelId="{861D0C50-C768-46C8-A8BE-8E910EB69D3A}" type="pres">
      <dgm:prSet presAssocID="{9F7EA16B-321B-44DF-A0E6-4C90B80FDC65}" presName="composite" presStyleCnt="0"/>
      <dgm:spPr/>
    </dgm:pt>
    <dgm:pt modelId="{4868E28E-9C0C-4FA8-832C-3083DC2B22C3}" type="pres">
      <dgm:prSet presAssocID="{9F7EA16B-321B-44DF-A0E6-4C90B80FDC65}" presName="parTx" presStyleLbl="alignNode1" presStyleIdx="1" presStyleCnt="3">
        <dgm:presLayoutVars>
          <dgm:chMax val="0"/>
          <dgm:chPref val="0"/>
          <dgm:bulletEnabled val="1"/>
        </dgm:presLayoutVars>
      </dgm:prSet>
      <dgm:spPr/>
    </dgm:pt>
    <dgm:pt modelId="{77A02A2C-6AA0-4D44-BD40-B6CB375CBF79}" type="pres">
      <dgm:prSet presAssocID="{9F7EA16B-321B-44DF-A0E6-4C90B80FDC65}" presName="desTx" presStyleLbl="alignAccFollowNode1" presStyleIdx="1" presStyleCnt="3">
        <dgm:presLayoutVars>
          <dgm:bulletEnabled val="1"/>
        </dgm:presLayoutVars>
      </dgm:prSet>
      <dgm:spPr/>
    </dgm:pt>
    <dgm:pt modelId="{8D8052CA-B0FF-4B94-BFA9-D79015D445AE}" type="pres">
      <dgm:prSet presAssocID="{60B8D04B-5B4E-46BD-B69A-B0E2BEDEEAAF}" presName="space" presStyleCnt="0"/>
      <dgm:spPr/>
    </dgm:pt>
    <dgm:pt modelId="{445735F4-81E2-4BE1-B2E8-E6E2CFC9727B}" type="pres">
      <dgm:prSet presAssocID="{40EBA099-21A1-434C-9D15-9C5FD124459C}" presName="composite" presStyleCnt="0"/>
      <dgm:spPr/>
    </dgm:pt>
    <dgm:pt modelId="{F4E39B3D-6941-4B50-A699-C3E8B8AEC49A}" type="pres">
      <dgm:prSet presAssocID="{40EBA099-21A1-434C-9D15-9C5FD124459C}" presName="parTx" presStyleLbl="alignNode1" presStyleIdx="2" presStyleCnt="3">
        <dgm:presLayoutVars>
          <dgm:chMax val="0"/>
          <dgm:chPref val="0"/>
          <dgm:bulletEnabled val="1"/>
        </dgm:presLayoutVars>
      </dgm:prSet>
      <dgm:spPr/>
    </dgm:pt>
    <dgm:pt modelId="{9E70572D-29AC-4D08-B098-0472900B22A8}" type="pres">
      <dgm:prSet presAssocID="{40EBA099-21A1-434C-9D15-9C5FD124459C}" presName="desTx" presStyleLbl="alignAccFollowNode1" presStyleIdx="2" presStyleCnt="3">
        <dgm:presLayoutVars>
          <dgm:bulletEnabled val="1"/>
        </dgm:presLayoutVars>
      </dgm:prSet>
      <dgm:spPr/>
    </dgm:pt>
  </dgm:ptLst>
  <dgm:cxnLst>
    <dgm:cxn modelId="{51189F09-AB89-4223-925E-A60C5850F950}" type="presOf" srcId="{0758E0FD-AD19-44BF-B967-D04933C52E4D}" destId="{859D47A4-5A18-4DD7-A6BC-29E31769734E}" srcOrd="0" destOrd="1" presId="urn:microsoft.com/office/officeart/2005/8/layout/hList1"/>
    <dgm:cxn modelId="{765C070B-FB6C-4A36-B1AF-F0C05C094046}" srcId="{07EDDF65-2C74-4173-ABD2-37DC298058DE}" destId="{40EBA099-21A1-434C-9D15-9C5FD124459C}" srcOrd="2" destOrd="0" parTransId="{F7487574-993D-4801-9D22-0CE101B96DB0}" sibTransId="{979DCA98-C54C-471B-A822-A85A46928377}"/>
    <dgm:cxn modelId="{47FE6A30-079A-46E6-A4B4-EF6C506F2E60}" srcId="{40EBA099-21A1-434C-9D15-9C5FD124459C}" destId="{B0E5CF50-C019-4505-94F4-544B541D94F3}" srcOrd="1" destOrd="0" parTransId="{AD742F48-CACB-4B67-8A9D-1FD08675E86D}" sibTransId="{DC845A99-E749-4FC9-8092-38F94A49F068}"/>
    <dgm:cxn modelId="{472F4937-14AE-4373-8769-50CF162FA57C}" srcId="{07EDDF65-2C74-4173-ABD2-37DC298058DE}" destId="{9F7EA16B-321B-44DF-A0E6-4C90B80FDC65}" srcOrd="1" destOrd="0" parTransId="{46A17723-C433-4B6C-9D50-D45258646EB3}" sibTransId="{60B8D04B-5B4E-46BD-B69A-B0E2BEDEEAAF}"/>
    <dgm:cxn modelId="{FF09945E-931D-4DE7-9FC2-06E277347596}" type="presOf" srcId="{B41BF051-239B-4A5B-B058-215782CBA1E4}" destId="{77A02A2C-6AA0-4D44-BD40-B6CB375CBF79}" srcOrd="0" destOrd="0" presId="urn:microsoft.com/office/officeart/2005/8/layout/hList1"/>
    <dgm:cxn modelId="{5E373E63-57EB-4A27-93DD-0645F0C9DF10}" type="presOf" srcId="{9C06D5C9-73A1-4DE7-B5E5-A0D465E9923E}" destId="{403A8534-A3F9-4EE0-B21A-213E07B072A3}" srcOrd="0" destOrd="0" presId="urn:microsoft.com/office/officeart/2005/8/layout/hList1"/>
    <dgm:cxn modelId="{666FCF6B-DB30-4B7A-8947-21CC68ED6FC9}" srcId="{9C06D5C9-73A1-4DE7-B5E5-A0D465E9923E}" destId="{18B4E7DC-5854-4DB2-BC05-91A6B07B2E25}" srcOrd="0" destOrd="0" parTransId="{2ECEBF59-F46E-4800-9958-20B3AD045D87}" sibTransId="{4F72FAF0-B468-46D4-BEC2-4A31CD4FEA4E}"/>
    <dgm:cxn modelId="{406F1058-CF2A-4BE7-B4D1-F3AC17A7D70B}" type="presOf" srcId="{B0E5CF50-C019-4505-94F4-544B541D94F3}" destId="{9E70572D-29AC-4D08-B098-0472900B22A8}" srcOrd="0" destOrd="1" presId="urn:microsoft.com/office/officeart/2005/8/layout/hList1"/>
    <dgm:cxn modelId="{C4DB617A-1D48-4071-897E-04EF4992C842}" type="presOf" srcId="{99E66A7E-D3FC-49ED-B8CB-3E4F58BDCACB}" destId="{9E70572D-29AC-4D08-B098-0472900B22A8}" srcOrd="0" destOrd="0" presId="urn:microsoft.com/office/officeart/2005/8/layout/hList1"/>
    <dgm:cxn modelId="{8BA5938E-D05E-45E8-BD4F-75B096B8E6A4}" type="presOf" srcId="{9F7EA16B-321B-44DF-A0E6-4C90B80FDC65}" destId="{4868E28E-9C0C-4FA8-832C-3083DC2B22C3}" srcOrd="0" destOrd="0" presId="urn:microsoft.com/office/officeart/2005/8/layout/hList1"/>
    <dgm:cxn modelId="{F497F294-BBF8-4006-9951-C2887EA04097}" srcId="{40EBA099-21A1-434C-9D15-9C5FD124459C}" destId="{99E66A7E-D3FC-49ED-B8CB-3E4F58BDCACB}" srcOrd="0" destOrd="0" parTransId="{497AAFDE-F084-4BBC-B566-0B1964AC3FED}" sibTransId="{4C212301-2574-4117-ABF3-03AC010D451A}"/>
    <dgm:cxn modelId="{6E6933A1-EA11-404E-998E-43E0F7C9E030}" type="presOf" srcId="{07EDDF65-2C74-4173-ABD2-37DC298058DE}" destId="{9FE73614-03FB-4353-917B-2B04E3FC81C1}" srcOrd="0" destOrd="0" presId="urn:microsoft.com/office/officeart/2005/8/layout/hList1"/>
    <dgm:cxn modelId="{542087AC-5BFF-4B50-998F-81C5A397FB81}" srcId="{9C06D5C9-73A1-4DE7-B5E5-A0D465E9923E}" destId="{0758E0FD-AD19-44BF-B967-D04933C52E4D}" srcOrd="1" destOrd="0" parTransId="{35A2599F-3492-44C6-9CDD-12B76D823497}" sibTransId="{CD1516AF-5DC5-44C5-8366-A05BA1B03131}"/>
    <dgm:cxn modelId="{9945B3CC-D5E8-4C79-A860-21CC03522D61}" srcId="{9F7EA16B-321B-44DF-A0E6-4C90B80FDC65}" destId="{B41BF051-239B-4A5B-B058-215782CBA1E4}" srcOrd="0" destOrd="0" parTransId="{45C80D8E-BF5E-4997-8C8C-59644CEC22D5}" sibTransId="{56B8F4ED-1D9C-42A6-9559-2AE99174FE7C}"/>
    <dgm:cxn modelId="{37D6D7D3-CDEE-4AFE-8A7D-825BABA7A8E1}" type="presOf" srcId="{18B4E7DC-5854-4DB2-BC05-91A6B07B2E25}" destId="{859D47A4-5A18-4DD7-A6BC-29E31769734E}" srcOrd="0" destOrd="0" presId="urn:microsoft.com/office/officeart/2005/8/layout/hList1"/>
    <dgm:cxn modelId="{1D52E4DA-491C-4DAD-901A-94D21C710399}" srcId="{9F7EA16B-321B-44DF-A0E6-4C90B80FDC65}" destId="{95E036B2-60AC-42E4-9C2E-811E0A212CA6}" srcOrd="1" destOrd="0" parTransId="{D9D270BC-372B-4095-8F6A-BDB623528FC2}" sibTransId="{F4BBA941-95A2-42EA-B3C5-A268AE8C75E4}"/>
    <dgm:cxn modelId="{B51381E2-6826-4DEC-9A34-2DE95F41E84A}" type="presOf" srcId="{95E036B2-60AC-42E4-9C2E-811E0A212CA6}" destId="{77A02A2C-6AA0-4D44-BD40-B6CB375CBF79}" srcOrd="0" destOrd="1" presId="urn:microsoft.com/office/officeart/2005/8/layout/hList1"/>
    <dgm:cxn modelId="{1EF648E9-FF1B-4871-B74D-7730B1E7FD42}" srcId="{07EDDF65-2C74-4173-ABD2-37DC298058DE}" destId="{9C06D5C9-73A1-4DE7-B5E5-A0D465E9923E}" srcOrd="0" destOrd="0" parTransId="{EFE6B23D-07A1-4BB3-A93D-8A17545BBEEC}" sibTransId="{2FB8F723-1EF2-4945-A44F-14F974D0AA04}"/>
    <dgm:cxn modelId="{D6EA08F1-5023-42BF-A1FC-A735CC679088}" type="presOf" srcId="{40EBA099-21A1-434C-9D15-9C5FD124459C}" destId="{F4E39B3D-6941-4B50-A699-C3E8B8AEC49A}" srcOrd="0" destOrd="0" presId="urn:microsoft.com/office/officeart/2005/8/layout/hList1"/>
    <dgm:cxn modelId="{E2294B49-57F6-4DBA-84C0-B20AC2D16F08}" type="presParOf" srcId="{9FE73614-03FB-4353-917B-2B04E3FC81C1}" destId="{17A0E404-198D-45AE-A5E4-17DBA77A0A07}" srcOrd="0" destOrd="0" presId="urn:microsoft.com/office/officeart/2005/8/layout/hList1"/>
    <dgm:cxn modelId="{4BA5C101-1122-41B4-97E3-43CE3988A989}" type="presParOf" srcId="{17A0E404-198D-45AE-A5E4-17DBA77A0A07}" destId="{403A8534-A3F9-4EE0-B21A-213E07B072A3}" srcOrd="0" destOrd="0" presId="urn:microsoft.com/office/officeart/2005/8/layout/hList1"/>
    <dgm:cxn modelId="{80D801C0-F419-41B3-8B60-792DD7BDEF91}" type="presParOf" srcId="{17A0E404-198D-45AE-A5E4-17DBA77A0A07}" destId="{859D47A4-5A18-4DD7-A6BC-29E31769734E}" srcOrd="1" destOrd="0" presId="urn:microsoft.com/office/officeart/2005/8/layout/hList1"/>
    <dgm:cxn modelId="{B336ED7C-5CF6-4587-987B-8CF1D430B398}" type="presParOf" srcId="{9FE73614-03FB-4353-917B-2B04E3FC81C1}" destId="{5A9BC542-31FC-48F0-A49B-A8C6CE38720B}" srcOrd="1" destOrd="0" presId="urn:microsoft.com/office/officeart/2005/8/layout/hList1"/>
    <dgm:cxn modelId="{3F8E5EFD-D380-4260-B09C-3905732AB83D}" type="presParOf" srcId="{9FE73614-03FB-4353-917B-2B04E3FC81C1}" destId="{861D0C50-C768-46C8-A8BE-8E910EB69D3A}" srcOrd="2" destOrd="0" presId="urn:microsoft.com/office/officeart/2005/8/layout/hList1"/>
    <dgm:cxn modelId="{F3E3C729-58C0-4F4E-86BC-8D537A516F9D}" type="presParOf" srcId="{861D0C50-C768-46C8-A8BE-8E910EB69D3A}" destId="{4868E28E-9C0C-4FA8-832C-3083DC2B22C3}" srcOrd="0" destOrd="0" presId="urn:microsoft.com/office/officeart/2005/8/layout/hList1"/>
    <dgm:cxn modelId="{7ABD79CE-8F97-4064-A374-6D63573A358F}" type="presParOf" srcId="{861D0C50-C768-46C8-A8BE-8E910EB69D3A}" destId="{77A02A2C-6AA0-4D44-BD40-B6CB375CBF79}" srcOrd="1" destOrd="0" presId="urn:microsoft.com/office/officeart/2005/8/layout/hList1"/>
    <dgm:cxn modelId="{B354F4CC-73BC-47A6-9FC3-C981EBF2D860}" type="presParOf" srcId="{9FE73614-03FB-4353-917B-2B04E3FC81C1}" destId="{8D8052CA-B0FF-4B94-BFA9-D79015D445AE}" srcOrd="3" destOrd="0" presId="urn:microsoft.com/office/officeart/2005/8/layout/hList1"/>
    <dgm:cxn modelId="{E057C92F-337C-4615-82E8-20D40B2400E2}" type="presParOf" srcId="{9FE73614-03FB-4353-917B-2B04E3FC81C1}" destId="{445735F4-81E2-4BE1-B2E8-E6E2CFC9727B}" srcOrd="4" destOrd="0" presId="urn:microsoft.com/office/officeart/2005/8/layout/hList1"/>
    <dgm:cxn modelId="{777C647A-8A50-4ED0-B3D7-29ED35E13DA0}" type="presParOf" srcId="{445735F4-81E2-4BE1-B2E8-E6E2CFC9727B}" destId="{F4E39B3D-6941-4B50-A699-C3E8B8AEC49A}" srcOrd="0" destOrd="0" presId="urn:microsoft.com/office/officeart/2005/8/layout/hList1"/>
    <dgm:cxn modelId="{87F41B84-8757-457A-AECA-9077C84299E8}" type="presParOf" srcId="{445735F4-81E2-4BE1-B2E8-E6E2CFC9727B}" destId="{9E70572D-29AC-4D08-B098-0472900B22A8}"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0BB428A-CA58-4448-93E5-9599EEF79496}"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fr-FR"/>
        </a:p>
      </dgm:t>
    </dgm:pt>
    <dgm:pt modelId="{1E75D14D-A5DF-4D76-8E7A-A4467F053675}">
      <dgm:prSet phldrT="[Texte]"/>
      <dgm:spPr>
        <a:solidFill>
          <a:srgbClr val="C1344B"/>
        </a:solidFill>
      </dgm:spPr>
      <dgm:t>
        <a:bodyPr/>
        <a:lstStyle/>
        <a:p>
          <a:r>
            <a:rPr lang="fr-FR" dirty="0">
              <a:latin typeface="Arial" panose="020B0604020202020204" pitchFamily="34" charset="0"/>
              <a:cs typeface="Arial" panose="020B0604020202020204" pitchFamily="34" charset="0"/>
            </a:rPr>
            <a:t>Automatique</a:t>
          </a:r>
        </a:p>
      </dgm:t>
    </dgm:pt>
    <dgm:pt modelId="{EF12D960-8277-4B79-980B-6171640292A4}" type="parTrans" cxnId="{010B5191-4D64-47D3-A648-6BA4917C3AC1}">
      <dgm:prSet/>
      <dgm:spPr/>
      <dgm:t>
        <a:bodyPr/>
        <a:lstStyle/>
        <a:p>
          <a:endParaRPr lang="fr-FR">
            <a:latin typeface="Arial" panose="020B0604020202020204" pitchFamily="34" charset="0"/>
            <a:cs typeface="Arial" panose="020B0604020202020204" pitchFamily="34" charset="0"/>
          </a:endParaRPr>
        </a:p>
      </dgm:t>
    </dgm:pt>
    <dgm:pt modelId="{872F89C8-F86F-43DE-8494-455588A5AC57}" type="sibTrans" cxnId="{010B5191-4D64-47D3-A648-6BA4917C3AC1}">
      <dgm:prSet/>
      <dgm:spPr/>
      <dgm:t>
        <a:bodyPr/>
        <a:lstStyle/>
        <a:p>
          <a:endParaRPr lang="fr-FR">
            <a:latin typeface="Arial" panose="020B0604020202020204" pitchFamily="34" charset="0"/>
            <a:cs typeface="Arial" panose="020B0604020202020204" pitchFamily="34" charset="0"/>
          </a:endParaRPr>
        </a:p>
      </dgm:t>
    </dgm:pt>
    <dgm:pt modelId="{E43A7C89-768B-4AE2-B231-E53B52142AEF}">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Création de variables statistiques : quantitatives : min, max, </a:t>
          </a:r>
          <a:r>
            <a:rPr lang="fr-FR" sz="1800" dirty="0" err="1">
              <a:latin typeface="Arial" panose="020B0604020202020204" pitchFamily="34" charset="0"/>
              <a:cs typeface="Arial" panose="020B0604020202020204" pitchFamily="34" charset="0"/>
            </a:rPr>
            <a:t>sum</a:t>
          </a:r>
          <a:r>
            <a:rPr lang="fr-FR" sz="1800" dirty="0">
              <a:latin typeface="Arial" panose="020B0604020202020204" pitchFamily="34" charset="0"/>
              <a:cs typeface="Arial" panose="020B0604020202020204" pitchFamily="34" charset="0"/>
            </a:rPr>
            <a:t>, </a:t>
          </a:r>
          <a:r>
            <a:rPr lang="fr-FR" sz="1800" dirty="0" err="1">
              <a:latin typeface="Arial" panose="020B0604020202020204" pitchFamily="34" charset="0"/>
              <a:cs typeface="Arial" panose="020B0604020202020204" pitchFamily="34" charset="0"/>
            </a:rPr>
            <a:t>mean</a:t>
          </a:r>
          <a:r>
            <a:rPr lang="fr-FR" sz="1800" dirty="0">
              <a:latin typeface="Arial" panose="020B0604020202020204" pitchFamily="34" charset="0"/>
              <a:cs typeface="Arial" panose="020B0604020202020204" pitchFamily="34" charset="0"/>
            </a:rPr>
            <a:t>, var</a:t>
          </a:r>
        </a:p>
      </dgm:t>
    </dgm:pt>
    <dgm:pt modelId="{42D15A23-9C72-47F6-B388-5D58531F0797}" type="parTrans" cxnId="{34E048F8-2E8A-4EE3-B20B-33E0ADD6B17F}">
      <dgm:prSet/>
      <dgm:spPr/>
      <dgm:t>
        <a:bodyPr/>
        <a:lstStyle/>
        <a:p>
          <a:endParaRPr lang="fr-FR">
            <a:latin typeface="Arial" panose="020B0604020202020204" pitchFamily="34" charset="0"/>
            <a:cs typeface="Arial" panose="020B0604020202020204" pitchFamily="34" charset="0"/>
          </a:endParaRPr>
        </a:p>
      </dgm:t>
    </dgm:pt>
    <dgm:pt modelId="{3A1618FA-51CF-43FF-8A38-1394C9096B11}" type="sibTrans" cxnId="{34E048F8-2E8A-4EE3-B20B-33E0ADD6B17F}">
      <dgm:prSet/>
      <dgm:spPr/>
      <dgm:t>
        <a:bodyPr/>
        <a:lstStyle/>
        <a:p>
          <a:endParaRPr lang="fr-FR">
            <a:latin typeface="Arial" panose="020B0604020202020204" pitchFamily="34" charset="0"/>
            <a:cs typeface="Arial" panose="020B0604020202020204" pitchFamily="34" charset="0"/>
          </a:endParaRPr>
        </a:p>
      </dgm:t>
    </dgm:pt>
    <dgm:pt modelId="{C2B2B693-E208-4DE1-9A68-A10BBB7A0A91}">
      <dgm:prSet phldrT="[Texte]"/>
      <dgm:spPr>
        <a:solidFill>
          <a:srgbClr val="C1344B"/>
        </a:solidFill>
      </dgm:spPr>
      <dgm:t>
        <a:bodyPr/>
        <a:lstStyle/>
        <a:p>
          <a:r>
            <a:rPr lang="fr-FR" dirty="0">
              <a:latin typeface="Arial" panose="020B0604020202020204" pitchFamily="34" charset="0"/>
              <a:cs typeface="Arial" panose="020B0604020202020204" pitchFamily="34" charset="0"/>
            </a:rPr>
            <a:t>Manuel</a:t>
          </a:r>
        </a:p>
      </dgm:t>
    </dgm:pt>
    <dgm:pt modelId="{8ACBC30A-8008-4CF8-BA2F-DFB03211A81B}" type="parTrans" cxnId="{7F76EFF7-B614-4B9E-A451-92D9C32A45C2}">
      <dgm:prSet/>
      <dgm:spPr/>
      <dgm:t>
        <a:bodyPr/>
        <a:lstStyle/>
        <a:p>
          <a:endParaRPr lang="fr-FR">
            <a:latin typeface="Arial" panose="020B0604020202020204" pitchFamily="34" charset="0"/>
            <a:cs typeface="Arial" panose="020B0604020202020204" pitchFamily="34" charset="0"/>
          </a:endParaRPr>
        </a:p>
      </dgm:t>
    </dgm:pt>
    <dgm:pt modelId="{4931B673-7D2F-4A84-B01D-F45FB872E1C2}" type="sibTrans" cxnId="{7F76EFF7-B614-4B9E-A451-92D9C32A45C2}">
      <dgm:prSet/>
      <dgm:spPr/>
      <dgm:t>
        <a:bodyPr/>
        <a:lstStyle/>
        <a:p>
          <a:endParaRPr lang="fr-FR">
            <a:latin typeface="Arial" panose="020B0604020202020204" pitchFamily="34" charset="0"/>
            <a:cs typeface="Arial" panose="020B0604020202020204" pitchFamily="34" charset="0"/>
          </a:endParaRPr>
        </a:p>
      </dgm:t>
    </dgm:pt>
    <dgm:pt modelId="{0900E70F-84EC-49B3-9881-30210A96449C}">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Jours en années, changement de jours : ratio</a:t>
          </a:r>
        </a:p>
      </dgm:t>
    </dgm:pt>
    <dgm:pt modelId="{1ADBF4A5-6293-47DB-A2B5-877C92976BD7}" type="parTrans" cxnId="{38B718D8-95E7-4FBA-A99A-30E4255AA7E1}">
      <dgm:prSet/>
      <dgm:spPr/>
      <dgm:t>
        <a:bodyPr/>
        <a:lstStyle/>
        <a:p>
          <a:endParaRPr lang="fr-FR">
            <a:latin typeface="Arial" panose="020B0604020202020204" pitchFamily="34" charset="0"/>
            <a:cs typeface="Arial" panose="020B0604020202020204" pitchFamily="34" charset="0"/>
          </a:endParaRPr>
        </a:p>
      </dgm:t>
    </dgm:pt>
    <dgm:pt modelId="{0F14D248-8B06-413E-BC80-06FD1EAA4973}" type="sibTrans" cxnId="{38B718D8-95E7-4FBA-A99A-30E4255AA7E1}">
      <dgm:prSet/>
      <dgm:spPr/>
      <dgm:t>
        <a:bodyPr/>
        <a:lstStyle/>
        <a:p>
          <a:endParaRPr lang="fr-FR">
            <a:latin typeface="Arial" panose="020B0604020202020204" pitchFamily="34" charset="0"/>
            <a:cs typeface="Arial" panose="020B0604020202020204" pitchFamily="34" charset="0"/>
          </a:endParaRPr>
        </a:p>
      </dgm:t>
    </dgm:pt>
    <dgm:pt modelId="{CF2AFFBA-3880-41AB-9FE8-8307C857356E}">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Âge de la voiture, ancienneté d’emploi : ratio/différence</a:t>
          </a:r>
        </a:p>
      </dgm:t>
    </dgm:pt>
    <dgm:pt modelId="{D42C2A9A-74CC-4460-854D-AF86F4472DE9}" type="parTrans" cxnId="{8743879F-0E7B-4E63-8AE7-5D2A616A0270}">
      <dgm:prSet/>
      <dgm:spPr/>
      <dgm:t>
        <a:bodyPr/>
        <a:lstStyle/>
        <a:p>
          <a:endParaRPr lang="fr-FR">
            <a:latin typeface="Arial" panose="020B0604020202020204" pitchFamily="34" charset="0"/>
            <a:cs typeface="Arial" panose="020B0604020202020204" pitchFamily="34" charset="0"/>
          </a:endParaRPr>
        </a:p>
      </dgm:t>
    </dgm:pt>
    <dgm:pt modelId="{1E67AF32-BD54-4E4F-9792-555E1E5F6A86}" type="sibTrans" cxnId="{8743879F-0E7B-4E63-8AE7-5D2A616A0270}">
      <dgm:prSet/>
      <dgm:spPr/>
      <dgm:t>
        <a:bodyPr/>
        <a:lstStyle/>
        <a:p>
          <a:endParaRPr lang="fr-FR">
            <a:latin typeface="Arial" panose="020B0604020202020204" pitchFamily="34" charset="0"/>
            <a:cs typeface="Arial" panose="020B0604020202020204" pitchFamily="34" charset="0"/>
          </a:endParaRPr>
        </a:p>
      </dgm:t>
    </dgm:pt>
    <dgm:pt modelId="{B48B1BA4-6C99-4D63-B220-82167573070A}">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Flag sur les téléphones : ratio/différence</a:t>
          </a:r>
        </a:p>
      </dgm:t>
    </dgm:pt>
    <dgm:pt modelId="{2495C726-907D-408C-B65F-3CA0B100FDBD}" type="parTrans" cxnId="{5D0F71B6-CBCD-4D06-8084-2DE3AD53587C}">
      <dgm:prSet/>
      <dgm:spPr/>
      <dgm:t>
        <a:bodyPr/>
        <a:lstStyle/>
        <a:p>
          <a:endParaRPr lang="fr-FR">
            <a:latin typeface="Arial" panose="020B0604020202020204" pitchFamily="34" charset="0"/>
            <a:cs typeface="Arial" panose="020B0604020202020204" pitchFamily="34" charset="0"/>
          </a:endParaRPr>
        </a:p>
      </dgm:t>
    </dgm:pt>
    <dgm:pt modelId="{2B2987C2-AE9D-45F1-A9EC-B741DD31482A}" type="sibTrans" cxnId="{5D0F71B6-CBCD-4D06-8084-2DE3AD53587C}">
      <dgm:prSet/>
      <dgm:spPr/>
      <dgm:t>
        <a:bodyPr/>
        <a:lstStyle/>
        <a:p>
          <a:endParaRPr lang="fr-FR">
            <a:latin typeface="Arial" panose="020B0604020202020204" pitchFamily="34" charset="0"/>
            <a:cs typeface="Arial" panose="020B0604020202020204" pitchFamily="34" charset="0"/>
          </a:endParaRPr>
        </a:p>
      </dgm:t>
    </dgm:pt>
    <dgm:pt modelId="{18DCB5B8-29F1-47AA-9D2B-4F3BD131548C}">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Membres de la famille : ratio/différence</a:t>
          </a:r>
        </a:p>
      </dgm:t>
    </dgm:pt>
    <dgm:pt modelId="{D843B944-C8A1-4B41-A74F-414EFED3D5C3}" type="parTrans" cxnId="{C2AC5A73-771A-431D-BCCE-DE16F7079125}">
      <dgm:prSet/>
      <dgm:spPr/>
      <dgm:t>
        <a:bodyPr/>
        <a:lstStyle/>
        <a:p>
          <a:endParaRPr lang="fr-FR">
            <a:latin typeface="Arial" panose="020B0604020202020204" pitchFamily="34" charset="0"/>
            <a:cs typeface="Arial" panose="020B0604020202020204" pitchFamily="34" charset="0"/>
          </a:endParaRPr>
        </a:p>
      </dgm:t>
    </dgm:pt>
    <dgm:pt modelId="{A72872F5-AD51-4C8E-9258-79ED2ACDE8A6}" type="sibTrans" cxnId="{C2AC5A73-771A-431D-BCCE-DE16F7079125}">
      <dgm:prSet/>
      <dgm:spPr/>
      <dgm:t>
        <a:bodyPr/>
        <a:lstStyle/>
        <a:p>
          <a:endParaRPr lang="fr-FR">
            <a:latin typeface="Arial" panose="020B0604020202020204" pitchFamily="34" charset="0"/>
            <a:cs typeface="Arial" panose="020B0604020202020204" pitchFamily="34" charset="0"/>
          </a:endParaRPr>
        </a:p>
      </dgm:t>
    </dgm:pt>
    <dgm:pt modelId="{1924F55B-A34E-4414-B0E5-1826BCBF0D50}">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revenu, de rente et de crédit : ratio/différence</a:t>
          </a:r>
        </a:p>
      </dgm:t>
    </dgm:pt>
    <dgm:pt modelId="{C8A7D55A-1EA9-408A-8DB5-208252194E20}" type="parTrans" cxnId="{95DB92EE-C799-4116-B24F-0FDB3C38D587}">
      <dgm:prSet/>
      <dgm:spPr/>
      <dgm:t>
        <a:bodyPr/>
        <a:lstStyle/>
        <a:p>
          <a:endParaRPr lang="fr-FR">
            <a:latin typeface="Arial" panose="020B0604020202020204" pitchFamily="34" charset="0"/>
            <a:cs typeface="Arial" panose="020B0604020202020204" pitchFamily="34" charset="0"/>
          </a:endParaRPr>
        </a:p>
      </dgm:t>
    </dgm:pt>
    <dgm:pt modelId="{5DC2D658-2711-4D20-89CF-0A1CDA151F27}" type="sibTrans" cxnId="{95DB92EE-C799-4116-B24F-0FDB3C38D587}">
      <dgm:prSet/>
      <dgm:spPr/>
      <dgm:t>
        <a:bodyPr/>
        <a:lstStyle/>
        <a:p>
          <a:endParaRPr lang="fr-FR">
            <a:latin typeface="Arial" panose="020B0604020202020204" pitchFamily="34" charset="0"/>
            <a:cs typeface="Arial" panose="020B0604020202020204" pitchFamily="34" charset="0"/>
          </a:endParaRPr>
        </a:p>
      </dgm:t>
    </dgm:pt>
    <dgm:pt modelId="{6944A693-40DE-4A69-AB24-95088DFB5B47}">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Note de la région où vit le client : ratio/différence</a:t>
          </a:r>
        </a:p>
      </dgm:t>
    </dgm:pt>
    <dgm:pt modelId="{809999B1-3974-4E5C-ABCC-142B7BE858E1}" type="parTrans" cxnId="{949C396D-4C2F-450A-B1D1-D97F33358526}">
      <dgm:prSet/>
      <dgm:spPr/>
      <dgm:t>
        <a:bodyPr/>
        <a:lstStyle/>
        <a:p>
          <a:endParaRPr lang="fr-FR">
            <a:latin typeface="Arial" panose="020B0604020202020204" pitchFamily="34" charset="0"/>
            <a:cs typeface="Arial" panose="020B0604020202020204" pitchFamily="34" charset="0"/>
          </a:endParaRPr>
        </a:p>
      </dgm:t>
    </dgm:pt>
    <dgm:pt modelId="{8F8C66C2-0FA0-4F76-B6B6-3E3B1AA696F7}" type="sibTrans" cxnId="{949C396D-4C2F-450A-B1D1-D97F33358526}">
      <dgm:prSet/>
      <dgm:spPr/>
      <dgm:t>
        <a:bodyPr/>
        <a:lstStyle/>
        <a:p>
          <a:endParaRPr lang="fr-FR">
            <a:latin typeface="Arial" panose="020B0604020202020204" pitchFamily="34" charset="0"/>
            <a:cs typeface="Arial" panose="020B0604020202020204" pitchFamily="34" charset="0"/>
          </a:endParaRPr>
        </a:p>
      </dgm:t>
    </dgm:pt>
    <dgm:pt modelId="{4F29F7E1-CCE4-4AE2-A07F-45AFCFE8972F}">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Données externes : ratio, moyenne, max, min</a:t>
          </a:r>
        </a:p>
      </dgm:t>
    </dgm:pt>
    <dgm:pt modelId="{FC1C22C0-54E3-4ADE-ACBE-51996AD3647D}" type="parTrans" cxnId="{76967CB6-F124-4E08-8750-D09A603E4BF0}">
      <dgm:prSet/>
      <dgm:spPr/>
      <dgm:t>
        <a:bodyPr/>
        <a:lstStyle/>
        <a:p>
          <a:endParaRPr lang="fr-FR">
            <a:latin typeface="Arial" panose="020B0604020202020204" pitchFamily="34" charset="0"/>
            <a:cs typeface="Arial" panose="020B0604020202020204" pitchFamily="34" charset="0"/>
          </a:endParaRPr>
        </a:p>
      </dgm:t>
    </dgm:pt>
    <dgm:pt modelId="{328FFD01-4373-4568-B384-169D70ACF91F}" type="sibTrans" cxnId="{76967CB6-F124-4E08-8750-D09A603E4BF0}">
      <dgm:prSet/>
      <dgm:spPr/>
      <dgm:t>
        <a:bodyPr/>
        <a:lstStyle/>
        <a:p>
          <a:endParaRPr lang="fr-FR">
            <a:latin typeface="Arial" panose="020B0604020202020204" pitchFamily="34" charset="0"/>
            <a:cs typeface="Arial" panose="020B0604020202020204" pitchFamily="34" charset="0"/>
          </a:endParaRPr>
        </a:p>
      </dgm:t>
    </dgm:pt>
    <dgm:pt modelId="{9443B4D0-3195-4E12-B2DC-F11705F716AA}">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Informations sur le bâtiment : somme, multiplication</a:t>
          </a:r>
        </a:p>
      </dgm:t>
    </dgm:pt>
    <dgm:pt modelId="{F79614E7-5B45-405E-A393-5CB1498C7D3E}" type="parTrans" cxnId="{B3071502-867E-4DE4-8FA7-DC61970632FA}">
      <dgm:prSet/>
      <dgm:spPr/>
      <dgm:t>
        <a:bodyPr/>
        <a:lstStyle/>
        <a:p>
          <a:endParaRPr lang="fr-FR">
            <a:latin typeface="Arial" panose="020B0604020202020204" pitchFamily="34" charset="0"/>
            <a:cs typeface="Arial" panose="020B0604020202020204" pitchFamily="34" charset="0"/>
          </a:endParaRPr>
        </a:p>
      </dgm:t>
    </dgm:pt>
    <dgm:pt modelId="{BA9F0193-A949-44F7-A982-1F4D6118A899}" type="sibTrans" cxnId="{B3071502-867E-4DE4-8FA7-DC61970632FA}">
      <dgm:prSet/>
      <dgm:spPr/>
      <dgm:t>
        <a:bodyPr/>
        <a:lstStyle/>
        <a:p>
          <a:endParaRPr lang="fr-FR">
            <a:latin typeface="Arial" panose="020B0604020202020204" pitchFamily="34" charset="0"/>
            <a:cs typeface="Arial" panose="020B0604020202020204" pitchFamily="34" charset="0"/>
          </a:endParaRPr>
        </a:p>
      </dgm:t>
    </dgm:pt>
    <dgm:pt modelId="{59250D56-22F7-469D-B959-E8E00AC95542}">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Défauts de paiements et les défauts observables : somme/ratio</a:t>
          </a:r>
        </a:p>
      </dgm:t>
    </dgm:pt>
    <dgm:pt modelId="{0845DC8B-534C-443D-83CC-53738C7D418A}" type="parTrans" cxnId="{4498FE01-508D-4E80-9B6B-75573AE9004D}">
      <dgm:prSet/>
      <dgm:spPr/>
      <dgm:t>
        <a:bodyPr/>
        <a:lstStyle/>
        <a:p>
          <a:endParaRPr lang="fr-FR">
            <a:latin typeface="Arial" panose="020B0604020202020204" pitchFamily="34" charset="0"/>
            <a:cs typeface="Arial" panose="020B0604020202020204" pitchFamily="34" charset="0"/>
          </a:endParaRPr>
        </a:p>
      </dgm:t>
    </dgm:pt>
    <dgm:pt modelId="{CD66C155-4E23-4F6B-B827-676752A66E77}" type="sibTrans" cxnId="{4498FE01-508D-4E80-9B6B-75573AE9004D}">
      <dgm:prSet/>
      <dgm:spPr/>
      <dgm:t>
        <a:bodyPr/>
        <a:lstStyle/>
        <a:p>
          <a:endParaRPr lang="fr-FR">
            <a:latin typeface="Arial" panose="020B0604020202020204" pitchFamily="34" charset="0"/>
            <a:cs typeface="Arial" panose="020B0604020202020204" pitchFamily="34" charset="0"/>
          </a:endParaRPr>
        </a:p>
      </dgm:t>
    </dgm:pt>
    <dgm:pt modelId="{28D49A78-8FF1-4D68-816D-F12DF9E6983E}">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Flag sur les documents : somme, moyenne, variance, écart-type</a:t>
          </a:r>
        </a:p>
      </dgm:t>
    </dgm:pt>
    <dgm:pt modelId="{2110629E-BD99-4395-A219-7C882B73E0D4}" type="parTrans" cxnId="{EF063357-AEAD-4F1A-AA6E-AA851E5DDA27}">
      <dgm:prSet/>
      <dgm:spPr/>
      <dgm:t>
        <a:bodyPr/>
        <a:lstStyle/>
        <a:p>
          <a:endParaRPr lang="fr-FR">
            <a:latin typeface="Arial" panose="020B0604020202020204" pitchFamily="34" charset="0"/>
            <a:cs typeface="Arial" panose="020B0604020202020204" pitchFamily="34" charset="0"/>
          </a:endParaRPr>
        </a:p>
      </dgm:t>
    </dgm:pt>
    <dgm:pt modelId="{778CF634-0BD3-4B32-869E-B3D352F51BD5}" type="sibTrans" cxnId="{EF063357-AEAD-4F1A-AA6E-AA851E5DDA27}">
      <dgm:prSet/>
      <dgm:spPr/>
      <dgm:t>
        <a:bodyPr/>
        <a:lstStyle/>
        <a:p>
          <a:endParaRPr lang="fr-FR">
            <a:latin typeface="Arial" panose="020B0604020202020204" pitchFamily="34" charset="0"/>
            <a:cs typeface="Arial" panose="020B0604020202020204" pitchFamily="34" charset="0"/>
          </a:endParaRPr>
        </a:p>
      </dgm:t>
    </dgm:pt>
    <dgm:pt modelId="{5F48FA97-696F-4D08-A989-D76B84221164}">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Modification du demandeur : somme/ratio</a:t>
          </a:r>
        </a:p>
      </dgm:t>
    </dgm:pt>
    <dgm:pt modelId="{CA368003-4E45-40FB-8A2F-824D12EED423}" type="parTrans" cxnId="{F9C44BBE-4683-4E44-B4BA-03B727730B6B}">
      <dgm:prSet/>
      <dgm:spPr/>
      <dgm:t>
        <a:bodyPr/>
        <a:lstStyle/>
        <a:p>
          <a:endParaRPr lang="fr-FR">
            <a:latin typeface="Arial" panose="020B0604020202020204" pitchFamily="34" charset="0"/>
            <a:cs typeface="Arial" panose="020B0604020202020204" pitchFamily="34" charset="0"/>
          </a:endParaRPr>
        </a:p>
      </dgm:t>
    </dgm:pt>
    <dgm:pt modelId="{BB0FC4D5-02D1-4CBB-BAE3-902E9517FDF2}" type="sibTrans" cxnId="{F9C44BBE-4683-4E44-B4BA-03B727730B6B}">
      <dgm:prSet/>
      <dgm:spPr/>
      <dgm:t>
        <a:bodyPr/>
        <a:lstStyle/>
        <a:p>
          <a:endParaRPr lang="fr-FR">
            <a:latin typeface="Arial" panose="020B0604020202020204" pitchFamily="34" charset="0"/>
            <a:cs typeface="Arial" panose="020B0604020202020204" pitchFamily="34" charset="0"/>
          </a:endParaRPr>
        </a:p>
      </dgm:t>
    </dgm:pt>
    <dgm:pt modelId="{4A535FB4-69D0-4E1B-B5D1-2186017E3B9B}">
      <dgm:prSet phldrT="[Texte]" custT="1"/>
      <dgm:spPr>
        <a:solidFill>
          <a:srgbClr val="C1344B">
            <a:alpha val="20000"/>
          </a:srgbClr>
        </a:solidFill>
      </dgm:spPr>
      <dgm:t>
        <a:bodyPr/>
        <a:lstStyle/>
        <a:p>
          <a:r>
            <a:rPr lang="fr-FR" sz="1800" dirty="0">
              <a:latin typeface="Arial" panose="020B0604020202020204" pitchFamily="34" charset="0"/>
              <a:cs typeface="Arial" panose="020B0604020202020204" pitchFamily="34" charset="0"/>
            </a:rPr>
            <a:t>Création de variables statistiques : quantitatives : </a:t>
          </a:r>
          <a:r>
            <a:rPr lang="fr-FR" sz="1800" dirty="0" err="1">
              <a:latin typeface="Arial" panose="020B0604020202020204" pitchFamily="34" charset="0"/>
              <a:cs typeface="Arial" panose="020B0604020202020204" pitchFamily="34" charset="0"/>
            </a:rPr>
            <a:t>sum</a:t>
          </a:r>
          <a:r>
            <a:rPr lang="fr-FR" sz="1800" dirty="0">
              <a:latin typeface="Arial" panose="020B0604020202020204" pitchFamily="34" charset="0"/>
              <a:cs typeface="Arial" panose="020B0604020202020204" pitchFamily="34" charset="0"/>
            </a:rPr>
            <a:t>, count, </a:t>
          </a:r>
          <a:r>
            <a:rPr lang="fr-FR" sz="1800" dirty="0" err="1">
              <a:latin typeface="Arial" panose="020B0604020202020204" pitchFamily="34" charset="0"/>
              <a:cs typeface="Arial" panose="020B0604020202020204" pitchFamily="34" charset="0"/>
            </a:rPr>
            <a:t>mean</a:t>
          </a:r>
          <a:endParaRPr lang="fr-FR" sz="1800" dirty="0">
            <a:latin typeface="Arial" panose="020B0604020202020204" pitchFamily="34" charset="0"/>
            <a:cs typeface="Arial" panose="020B0604020202020204" pitchFamily="34" charset="0"/>
          </a:endParaRPr>
        </a:p>
      </dgm:t>
    </dgm:pt>
    <dgm:pt modelId="{D28F3AC6-766E-4E19-A0CE-D3538E65421A}" type="parTrans" cxnId="{FD2E8887-26D6-4BFA-B15E-16ACD9879ABC}">
      <dgm:prSet/>
      <dgm:spPr/>
      <dgm:t>
        <a:bodyPr/>
        <a:lstStyle/>
        <a:p>
          <a:endParaRPr lang="fr-FR">
            <a:latin typeface="Arial" panose="020B0604020202020204" pitchFamily="34" charset="0"/>
            <a:cs typeface="Arial" panose="020B0604020202020204" pitchFamily="34" charset="0"/>
          </a:endParaRPr>
        </a:p>
      </dgm:t>
    </dgm:pt>
    <dgm:pt modelId="{7202DACC-2103-453F-9D1C-3DEDE3D2509B}" type="sibTrans" cxnId="{FD2E8887-26D6-4BFA-B15E-16ACD9879ABC}">
      <dgm:prSet/>
      <dgm:spPr/>
      <dgm:t>
        <a:bodyPr/>
        <a:lstStyle/>
        <a:p>
          <a:endParaRPr lang="fr-FR">
            <a:latin typeface="Arial" panose="020B0604020202020204" pitchFamily="34" charset="0"/>
            <a:cs typeface="Arial" panose="020B0604020202020204" pitchFamily="34" charset="0"/>
          </a:endParaRPr>
        </a:p>
      </dgm:t>
    </dgm:pt>
    <dgm:pt modelId="{0D41D968-C99D-42C8-B005-010AC394E3C8}" type="pres">
      <dgm:prSet presAssocID="{F0BB428A-CA58-4448-93E5-9599EEF79496}" presName="Name0" presStyleCnt="0">
        <dgm:presLayoutVars>
          <dgm:dir/>
          <dgm:animLvl val="lvl"/>
          <dgm:resizeHandles val="exact"/>
        </dgm:presLayoutVars>
      </dgm:prSet>
      <dgm:spPr/>
    </dgm:pt>
    <dgm:pt modelId="{E423CD61-8617-4A94-998B-D38F774A2408}" type="pres">
      <dgm:prSet presAssocID="{1E75D14D-A5DF-4D76-8E7A-A4467F053675}" presName="linNode" presStyleCnt="0"/>
      <dgm:spPr/>
    </dgm:pt>
    <dgm:pt modelId="{D1CCBE0C-FEB0-4694-AF35-EBF6D8A2C139}" type="pres">
      <dgm:prSet presAssocID="{1E75D14D-A5DF-4D76-8E7A-A4467F053675}" presName="parentText" presStyleLbl="node1" presStyleIdx="0" presStyleCnt="2" custScaleY="19985" custLinFactNeighborX="-166">
        <dgm:presLayoutVars>
          <dgm:chMax val="1"/>
          <dgm:bulletEnabled val="1"/>
        </dgm:presLayoutVars>
      </dgm:prSet>
      <dgm:spPr/>
    </dgm:pt>
    <dgm:pt modelId="{CDDAFB5B-98D9-4CF5-BE78-AFEC40C912C7}" type="pres">
      <dgm:prSet presAssocID="{1E75D14D-A5DF-4D76-8E7A-A4467F053675}" presName="descendantText" presStyleLbl="alignAccFollowNode1" presStyleIdx="0" presStyleCnt="2" custScaleY="23914" custLinFactNeighborX="-1597" custLinFactNeighborY="534">
        <dgm:presLayoutVars>
          <dgm:bulletEnabled val="1"/>
        </dgm:presLayoutVars>
      </dgm:prSet>
      <dgm:spPr/>
    </dgm:pt>
    <dgm:pt modelId="{807D3A50-2700-4C1E-AC97-9202322F9801}" type="pres">
      <dgm:prSet presAssocID="{872F89C8-F86F-43DE-8494-455588A5AC57}" presName="sp" presStyleCnt="0"/>
      <dgm:spPr/>
    </dgm:pt>
    <dgm:pt modelId="{A53AD77F-38CC-4393-8F43-820E2BE0CB36}" type="pres">
      <dgm:prSet presAssocID="{C2B2B693-E208-4DE1-9A68-A10BBB7A0A91}" presName="linNode" presStyleCnt="0"/>
      <dgm:spPr/>
    </dgm:pt>
    <dgm:pt modelId="{520F35D4-EBFB-442D-8AE3-BC18266008A1}" type="pres">
      <dgm:prSet presAssocID="{C2B2B693-E208-4DE1-9A68-A10BBB7A0A91}" presName="parentText" presStyleLbl="node1" presStyleIdx="1" presStyleCnt="2" custScaleY="68274" custLinFactNeighborY="-365">
        <dgm:presLayoutVars>
          <dgm:chMax val="1"/>
          <dgm:bulletEnabled val="1"/>
        </dgm:presLayoutVars>
      </dgm:prSet>
      <dgm:spPr/>
    </dgm:pt>
    <dgm:pt modelId="{B544038C-AE3B-4B30-891D-3568344EA2CB}" type="pres">
      <dgm:prSet presAssocID="{C2B2B693-E208-4DE1-9A68-A10BBB7A0A91}" presName="descendantText" presStyleLbl="alignAccFollowNode1" presStyleIdx="1" presStyleCnt="2" custScaleY="82929">
        <dgm:presLayoutVars>
          <dgm:bulletEnabled val="1"/>
        </dgm:presLayoutVars>
      </dgm:prSet>
      <dgm:spPr/>
    </dgm:pt>
  </dgm:ptLst>
  <dgm:cxnLst>
    <dgm:cxn modelId="{4498FE01-508D-4E80-9B6B-75573AE9004D}" srcId="{C2B2B693-E208-4DE1-9A68-A10BBB7A0A91}" destId="{59250D56-22F7-469D-B959-E8E00AC95542}" srcOrd="8" destOrd="0" parTransId="{0845DC8B-534C-443D-83CC-53738C7D418A}" sibTransId="{CD66C155-4E23-4F6B-B827-676752A66E77}"/>
    <dgm:cxn modelId="{B3071502-867E-4DE4-8FA7-DC61970632FA}" srcId="{C2B2B693-E208-4DE1-9A68-A10BBB7A0A91}" destId="{9443B4D0-3195-4E12-B2DC-F11705F716AA}" srcOrd="7" destOrd="0" parTransId="{F79614E7-5B45-405E-A393-5CB1498C7D3E}" sibTransId="{BA9F0193-A949-44F7-A982-1F4D6118A899}"/>
    <dgm:cxn modelId="{F3CCBA15-E421-4132-805C-4A60E3012694}" type="presOf" srcId="{4A535FB4-69D0-4E1B-B5D1-2186017E3B9B}" destId="{CDDAFB5B-98D9-4CF5-BE78-AFEC40C912C7}" srcOrd="0" destOrd="1" presId="urn:microsoft.com/office/officeart/2005/8/layout/vList5"/>
    <dgm:cxn modelId="{4A9E551B-7229-4355-891A-A62D3D8D5439}" type="presOf" srcId="{4F29F7E1-CCE4-4AE2-A07F-45AFCFE8972F}" destId="{B544038C-AE3B-4B30-891D-3568344EA2CB}" srcOrd="0" destOrd="6" presId="urn:microsoft.com/office/officeart/2005/8/layout/vList5"/>
    <dgm:cxn modelId="{AE099933-C687-4524-81F0-213C3902D822}" type="presOf" srcId="{59250D56-22F7-469D-B959-E8E00AC95542}" destId="{B544038C-AE3B-4B30-891D-3568344EA2CB}" srcOrd="0" destOrd="8" presId="urn:microsoft.com/office/officeart/2005/8/layout/vList5"/>
    <dgm:cxn modelId="{2EB9C134-37D8-4F96-88EF-C4AE42390D81}" type="presOf" srcId="{F0BB428A-CA58-4448-93E5-9599EEF79496}" destId="{0D41D968-C99D-42C8-B005-010AC394E3C8}" srcOrd="0" destOrd="0" presId="urn:microsoft.com/office/officeart/2005/8/layout/vList5"/>
    <dgm:cxn modelId="{9C22D936-836B-417B-AB56-EE046FB4ACC2}" type="presOf" srcId="{0900E70F-84EC-49B3-9881-30210A96449C}" destId="{B544038C-AE3B-4B30-891D-3568344EA2CB}" srcOrd="0" destOrd="1" presId="urn:microsoft.com/office/officeart/2005/8/layout/vList5"/>
    <dgm:cxn modelId="{D21B3361-58E4-426A-8F96-4B097E530340}" type="presOf" srcId="{1924F55B-A34E-4414-B0E5-1826BCBF0D50}" destId="{B544038C-AE3B-4B30-891D-3568344EA2CB}" srcOrd="0" destOrd="0" presId="urn:microsoft.com/office/officeart/2005/8/layout/vList5"/>
    <dgm:cxn modelId="{949C396D-4C2F-450A-B1D1-D97F33358526}" srcId="{C2B2B693-E208-4DE1-9A68-A10BBB7A0A91}" destId="{6944A693-40DE-4A69-AB24-95088DFB5B47}" srcOrd="5" destOrd="0" parTransId="{809999B1-3974-4E5C-ABCC-142B7BE858E1}" sibTransId="{8F8C66C2-0FA0-4F76-B6B6-3E3B1AA696F7}"/>
    <dgm:cxn modelId="{3FB7C96E-4184-4F3D-B9F7-F4021849AB7C}" type="presOf" srcId="{1E75D14D-A5DF-4D76-8E7A-A4467F053675}" destId="{D1CCBE0C-FEB0-4694-AF35-EBF6D8A2C139}" srcOrd="0" destOrd="0" presId="urn:microsoft.com/office/officeart/2005/8/layout/vList5"/>
    <dgm:cxn modelId="{C2AC5A73-771A-431D-BCCE-DE16F7079125}" srcId="{C2B2B693-E208-4DE1-9A68-A10BBB7A0A91}" destId="{18DCB5B8-29F1-47AA-9D2B-4F3BD131548C}" srcOrd="4" destOrd="0" parTransId="{D843B944-C8A1-4B41-A74F-414EFED3D5C3}" sibTransId="{A72872F5-AD51-4C8E-9258-79ED2ACDE8A6}"/>
    <dgm:cxn modelId="{EF063357-AEAD-4F1A-AA6E-AA851E5DDA27}" srcId="{C2B2B693-E208-4DE1-9A68-A10BBB7A0A91}" destId="{28D49A78-8FF1-4D68-816D-F12DF9E6983E}" srcOrd="9" destOrd="0" parTransId="{2110629E-BD99-4395-A219-7C882B73E0D4}" sibTransId="{778CF634-0BD3-4B32-869E-B3D352F51BD5}"/>
    <dgm:cxn modelId="{630C5383-CBFB-4CE8-AA97-966AE1B8DDB4}" type="presOf" srcId="{5F48FA97-696F-4D08-A989-D76B84221164}" destId="{B544038C-AE3B-4B30-891D-3568344EA2CB}" srcOrd="0" destOrd="10" presId="urn:microsoft.com/office/officeart/2005/8/layout/vList5"/>
    <dgm:cxn modelId="{FD2E8887-26D6-4BFA-B15E-16ACD9879ABC}" srcId="{1E75D14D-A5DF-4D76-8E7A-A4467F053675}" destId="{4A535FB4-69D0-4E1B-B5D1-2186017E3B9B}" srcOrd="1" destOrd="0" parTransId="{D28F3AC6-766E-4E19-A0CE-D3538E65421A}" sibTransId="{7202DACC-2103-453F-9D1C-3DEDE3D2509B}"/>
    <dgm:cxn modelId="{A4092F8A-234B-491D-BD1E-CE55A5BC9444}" type="presOf" srcId="{C2B2B693-E208-4DE1-9A68-A10BBB7A0A91}" destId="{520F35D4-EBFB-442D-8AE3-BC18266008A1}" srcOrd="0" destOrd="0" presId="urn:microsoft.com/office/officeart/2005/8/layout/vList5"/>
    <dgm:cxn modelId="{535AC68D-668B-4C25-BD8A-A5125E274FE7}" type="presOf" srcId="{6944A693-40DE-4A69-AB24-95088DFB5B47}" destId="{B544038C-AE3B-4B30-891D-3568344EA2CB}" srcOrd="0" destOrd="5" presId="urn:microsoft.com/office/officeart/2005/8/layout/vList5"/>
    <dgm:cxn modelId="{010B5191-4D64-47D3-A648-6BA4917C3AC1}" srcId="{F0BB428A-CA58-4448-93E5-9599EEF79496}" destId="{1E75D14D-A5DF-4D76-8E7A-A4467F053675}" srcOrd="0" destOrd="0" parTransId="{EF12D960-8277-4B79-980B-6171640292A4}" sibTransId="{872F89C8-F86F-43DE-8494-455588A5AC57}"/>
    <dgm:cxn modelId="{8743879F-0E7B-4E63-8AE7-5D2A616A0270}" srcId="{C2B2B693-E208-4DE1-9A68-A10BBB7A0A91}" destId="{CF2AFFBA-3880-41AB-9FE8-8307C857356E}" srcOrd="2" destOrd="0" parTransId="{D42C2A9A-74CC-4460-854D-AF86F4472DE9}" sibTransId="{1E67AF32-BD54-4E4F-9792-555E1E5F6A86}"/>
    <dgm:cxn modelId="{5D0F71B6-CBCD-4D06-8084-2DE3AD53587C}" srcId="{C2B2B693-E208-4DE1-9A68-A10BBB7A0A91}" destId="{B48B1BA4-6C99-4D63-B220-82167573070A}" srcOrd="3" destOrd="0" parTransId="{2495C726-907D-408C-B65F-3CA0B100FDBD}" sibTransId="{2B2987C2-AE9D-45F1-A9EC-B741DD31482A}"/>
    <dgm:cxn modelId="{76967CB6-F124-4E08-8750-D09A603E4BF0}" srcId="{C2B2B693-E208-4DE1-9A68-A10BBB7A0A91}" destId="{4F29F7E1-CCE4-4AE2-A07F-45AFCFE8972F}" srcOrd="6" destOrd="0" parTransId="{FC1C22C0-54E3-4ADE-ACBE-51996AD3647D}" sibTransId="{328FFD01-4373-4568-B384-169D70ACF91F}"/>
    <dgm:cxn modelId="{657ADBBA-5A68-46A4-BB8D-B10DBB084A6E}" type="presOf" srcId="{E43A7C89-768B-4AE2-B231-E53B52142AEF}" destId="{CDDAFB5B-98D9-4CF5-BE78-AFEC40C912C7}" srcOrd="0" destOrd="0" presId="urn:microsoft.com/office/officeart/2005/8/layout/vList5"/>
    <dgm:cxn modelId="{F6D37ABB-7069-4F64-87FF-4129852AC381}" type="presOf" srcId="{28D49A78-8FF1-4D68-816D-F12DF9E6983E}" destId="{B544038C-AE3B-4B30-891D-3568344EA2CB}" srcOrd="0" destOrd="9" presId="urn:microsoft.com/office/officeart/2005/8/layout/vList5"/>
    <dgm:cxn modelId="{F9C44BBE-4683-4E44-B4BA-03B727730B6B}" srcId="{C2B2B693-E208-4DE1-9A68-A10BBB7A0A91}" destId="{5F48FA97-696F-4D08-A989-D76B84221164}" srcOrd="10" destOrd="0" parTransId="{CA368003-4E45-40FB-8A2F-824D12EED423}" sibTransId="{BB0FC4D5-02D1-4CBB-BAE3-902E9517FDF2}"/>
    <dgm:cxn modelId="{0C6F65CC-EDCE-4A90-B248-0C5752051F42}" type="presOf" srcId="{18DCB5B8-29F1-47AA-9D2B-4F3BD131548C}" destId="{B544038C-AE3B-4B30-891D-3568344EA2CB}" srcOrd="0" destOrd="4" presId="urn:microsoft.com/office/officeart/2005/8/layout/vList5"/>
    <dgm:cxn modelId="{38B718D8-95E7-4FBA-A99A-30E4255AA7E1}" srcId="{C2B2B693-E208-4DE1-9A68-A10BBB7A0A91}" destId="{0900E70F-84EC-49B3-9881-30210A96449C}" srcOrd="1" destOrd="0" parTransId="{1ADBF4A5-6293-47DB-A2B5-877C92976BD7}" sibTransId="{0F14D248-8B06-413E-BC80-06FD1EAA4973}"/>
    <dgm:cxn modelId="{F696E8E6-48A8-4388-A303-5976A3003C8C}" type="presOf" srcId="{9443B4D0-3195-4E12-B2DC-F11705F716AA}" destId="{B544038C-AE3B-4B30-891D-3568344EA2CB}" srcOrd="0" destOrd="7" presId="urn:microsoft.com/office/officeart/2005/8/layout/vList5"/>
    <dgm:cxn modelId="{2FEB9BE9-2303-4347-8805-2EAB3F13103B}" type="presOf" srcId="{CF2AFFBA-3880-41AB-9FE8-8307C857356E}" destId="{B544038C-AE3B-4B30-891D-3568344EA2CB}" srcOrd="0" destOrd="2" presId="urn:microsoft.com/office/officeart/2005/8/layout/vList5"/>
    <dgm:cxn modelId="{95DB92EE-C799-4116-B24F-0FDB3C38D587}" srcId="{C2B2B693-E208-4DE1-9A68-A10BBB7A0A91}" destId="{1924F55B-A34E-4414-B0E5-1826BCBF0D50}" srcOrd="0" destOrd="0" parTransId="{C8A7D55A-1EA9-408A-8DB5-208252194E20}" sibTransId="{5DC2D658-2711-4D20-89CF-0A1CDA151F27}"/>
    <dgm:cxn modelId="{7F76EFF7-B614-4B9E-A451-92D9C32A45C2}" srcId="{F0BB428A-CA58-4448-93E5-9599EEF79496}" destId="{C2B2B693-E208-4DE1-9A68-A10BBB7A0A91}" srcOrd="1" destOrd="0" parTransId="{8ACBC30A-8008-4CF8-BA2F-DFB03211A81B}" sibTransId="{4931B673-7D2F-4A84-B01D-F45FB872E1C2}"/>
    <dgm:cxn modelId="{34E048F8-2E8A-4EE3-B20B-33E0ADD6B17F}" srcId="{1E75D14D-A5DF-4D76-8E7A-A4467F053675}" destId="{E43A7C89-768B-4AE2-B231-E53B52142AEF}" srcOrd="0" destOrd="0" parTransId="{42D15A23-9C72-47F6-B388-5D58531F0797}" sibTransId="{3A1618FA-51CF-43FF-8A38-1394C9096B11}"/>
    <dgm:cxn modelId="{D0019AFE-4D8C-44CD-B6FB-8549A23F0B96}" type="presOf" srcId="{B48B1BA4-6C99-4D63-B220-82167573070A}" destId="{B544038C-AE3B-4B30-891D-3568344EA2CB}" srcOrd="0" destOrd="3" presId="urn:microsoft.com/office/officeart/2005/8/layout/vList5"/>
    <dgm:cxn modelId="{635F91C5-9D62-4B4C-9690-45204E1961B1}" type="presParOf" srcId="{0D41D968-C99D-42C8-B005-010AC394E3C8}" destId="{E423CD61-8617-4A94-998B-D38F774A2408}" srcOrd="0" destOrd="0" presId="urn:microsoft.com/office/officeart/2005/8/layout/vList5"/>
    <dgm:cxn modelId="{AD348CB0-D538-49FC-A324-3B8EFB8AB89E}" type="presParOf" srcId="{E423CD61-8617-4A94-998B-D38F774A2408}" destId="{D1CCBE0C-FEB0-4694-AF35-EBF6D8A2C139}" srcOrd="0" destOrd="0" presId="urn:microsoft.com/office/officeart/2005/8/layout/vList5"/>
    <dgm:cxn modelId="{59973DBA-FB6D-4132-8B19-51438D9295B2}" type="presParOf" srcId="{E423CD61-8617-4A94-998B-D38F774A2408}" destId="{CDDAFB5B-98D9-4CF5-BE78-AFEC40C912C7}" srcOrd="1" destOrd="0" presId="urn:microsoft.com/office/officeart/2005/8/layout/vList5"/>
    <dgm:cxn modelId="{3D5187FB-FF6D-45D7-9606-B2844E64C3ED}" type="presParOf" srcId="{0D41D968-C99D-42C8-B005-010AC394E3C8}" destId="{807D3A50-2700-4C1E-AC97-9202322F9801}" srcOrd="1" destOrd="0" presId="urn:microsoft.com/office/officeart/2005/8/layout/vList5"/>
    <dgm:cxn modelId="{88C4E3E1-ACAC-4733-B18B-23BDEABBAD95}" type="presParOf" srcId="{0D41D968-C99D-42C8-B005-010AC394E3C8}" destId="{A53AD77F-38CC-4393-8F43-820E2BE0CB36}" srcOrd="2" destOrd="0" presId="urn:microsoft.com/office/officeart/2005/8/layout/vList5"/>
    <dgm:cxn modelId="{0746033D-2356-409D-8450-2B6188714EE9}" type="presParOf" srcId="{A53AD77F-38CC-4393-8F43-820E2BE0CB36}" destId="{520F35D4-EBFB-442D-8AE3-BC18266008A1}" srcOrd="0" destOrd="0" presId="urn:microsoft.com/office/officeart/2005/8/layout/vList5"/>
    <dgm:cxn modelId="{A572715A-B0DF-4921-957F-0BA6495E4EAD}" type="presParOf" srcId="{A53AD77F-38CC-4393-8F43-820E2BE0CB36}" destId="{B544038C-AE3B-4B30-891D-3568344EA2CB}" srcOrd="1" destOrd="0" presId="urn:microsoft.com/office/officeart/2005/8/layout/vList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505E51-61E7-4AAA-A023-E3E7F94FE9D2}">
      <dsp:nvSpPr>
        <dsp:cNvPr id="0" name=""/>
        <dsp:cNvSpPr/>
      </dsp:nvSpPr>
      <dsp:spPr>
        <a:xfrm>
          <a:off x="3390" y="605884"/>
          <a:ext cx="1427990" cy="1713588"/>
        </a:xfrm>
        <a:prstGeom prst="roundRect">
          <a:avLst>
            <a:gd name="adj" fmla="val 5000"/>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fr-FR" sz="1300" kern="1200" dirty="0"/>
            <a:t>Nettoyage</a:t>
          </a:r>
        </a:p>
      </dsp:txBody>
      <dsp:txXfrm rot="16200000">
        <a:off x="-556382" y="1165656"/>
        <a:ext cx="1405142" cy="285598"/>
      </dsp:txXfrm>
    </dsp:sp>
    <dsp:sp modelId="{4C63250E-238E-4B18-8D80-646FA78E073B}">
      <dsp:nvSpPr>
        <dsp:cNvPr id="0" name=""/>
        <dsp:cNvSpPr/>
      </dsp:nvSpPr>
      <dsp:spPr>
        <a:xfrm>
          <a:off x="288988" y="605884"/>
          <a:ext cx="1063853" cy="1713588"/>
        </a:xfrm>
        <a:prstGeom prst="rect">
          <a:avLst/>
        </a:prstGeom>
        <a:solidFill>
          <a:srgbClr val="C1344B"/>
        </a:solid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fr-FR" sz="1600" kern="1200" dirty="0"/>
            <a:t>Types de données</a:t>
          </a:r>
        </a:p>
      </dsp:txBody>
      <dsp:txXfrm>
        <a:off x="288988" y="605884"/>
        <a:ext cx="1063853" cy="1713588"/>
      </dsp:txXfrm>
    </dsp:sp>
    <dsp:sp modelId="{57FC794A-502E-4867-92D2-6876864E9575}">
      <dsp:nvSpPr>
        <dsp:cNvPr id="0" name=""/>
        <dsp:cNvSpPr/>
      </dsp:nvSpPr>
      <dsp:spPr>
        <a:xfrm>
          <a:off x="1481360" y="605884"/>
          <a:ext cx="1427990" cy="1713588"/>
        </a:xfrm>
        <a:prstGeom prst="roundRect">
          <a:avLst>
            <a:gd name="adj" fmla="val 5000"/>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fr-FR" sz="1300" kern="1200" dirty="0"/>
            <a:t>Nettoyage</a:t>
          </a:r>
        </a:p>
      </dsp:txBody>
      <dsp:txXfrm rot="16200000">
        <a:off x="921588" y="1165656"/>
        <a:ext cx="1405142" cy="285598"/>
      </dsp:txXfrm>
    </dsp:sp>
    <dsp:sp modelId="{709F2CA5-BD01-4EDE-924F-40996E7DB674}">
      <dsp:nvSpPr>
        <dsp:cNvPr id="0" name=""/>
        <dsp:cNvSpPr/>
      </dsp:nvSpPr>
      <dsp:spPr>
        <a:xfrm rot="5400000">
          <a:off x="1362698" y="1966481"/>
          <a:ext cx="251605" cy="21419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C8B26F-650F-4EE6-ADE5-94F0E4A2F423}">
      <dsp:nvSpPr>
        <dsp:cNvPr id="0" name=""/>
        <dsp:cNvSpPr/>
      </dsp:nvSpPr>
      <dsp:spPr>
        <a:xfrm>
          <a:off x="1766958" y="605884"/>
          <a:ext cx="1063853" cy="1713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fr-FR" sz="1600" kern="1200" dirty="0"/>
            <a:t>Valeurs aberrantes</a:t>
          </a:r>
        </a:p>
        <a:p>
          <a:pPr marL="0" lvl="0" indent="0" algn="l" defTabSz="711200">
            <a:lnSpc>
              <a:spcPct val="90000"/>
            </a:lnSpc>
            <a:spcBef>
              <a:spcPct val="0"/>
            </a:spcBef>
            <a:spcAft>
              <a:spcPct val="35000"/>
            </a:spcAft>
            <a:buNone/>
          </a:pPr>
          <a:r>
            <a:rPr lang="fr-FR" sz="1600" kern="1200" dirty="0"/>
            <a:t>Valeurs uniques différentes (train/test)</a:t>
          </a:r>
        </a:p>
      </dsp:txBody>
      <dsp:txXfrm>
        <a:off x="1766958" y="605884"/>
        <a:ext cx="1063853" cy="1713588"/>
      </dsp:txXfrm>
    </dsp:sp>
    <dsp:sp modelId="{1268F620-F62E-4E84-9CCE-87D48299B91F}">
      <dsp:nvSpPr>
        <dsp:cNvPr id="0" name=""/>
        <dsp:cNvSpPr/>
      </dsp:nvSpPr>
      <dsp:spPr>
        <a:xfrm>
          <a:off x="2959331" y="605884"/>
          <a:ext cx="1427990" cy="1713588"/>
        </a:xfrm>
        <a:prstGeom prst="roundRect">
          <a:avLst>
            <a:gd name="adj" fmla="val 5000"/>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fr-FR" sz="1300" kern="1200" dirty="0"/>
            <a:t>Nettoyage</a:t>
          </a:r>
        </a:p>
      </dsp:txBody>
      <dsp:txXfrm rot="16200000">
        <a:off x="2399558" y="1165656"/>
        <a:ext cx="1405142" cy="285598"/>
      </dsp:txXfrm>
    </dsp:sp>
    <dsp:sp modelId="{41CE3DDC-1141-4E44-81BE-343874977082}">
      <dsp:nvSpPr>
        <dsp:cNvPr id="0" name=""/>
        <dsp:cNvSpPr/>
      </dsp:nvSpPr>
      <dsp:spPr>
        <a:xfrm rot="5400000">
          <a:off x="2840668" y="1966481"/>
          <a:ext cx="251605" cy="21419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F728D7D-16BB-42A3-BED1-9D00757192FF}">
      <dsp:nvSpPr>
        <dsp:cNvPr id="0" name=""/>
        <dsp:cNvSpPr/>
      </dsp:nvSpPr>
      <dsp:spPr>
        <a:xfrm>
          <a:off x="3244929" y="605884"/>
          <a:ext cx="1063853" cy="1713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fr-FR" sz="1600" kern="1200" dirty="0"/>
            <a:t>Valeurs manquantes</a:t>
          </a:r>
        </a:p>
      </dsp:txBody>
      <dsp:txXfrm>
        <a:off x="3244929" y="605884"/>
        <a:ext cx="1063853" cy="1713588"/>
      </dsp:txXfrm>
    </dsp:sp>
    <dsp:sp modelId="{CBA3C463-A636-4F89-98CA-DB98564BD389}">
      <dsp:nvSpPr>
        <dsp:cNvPr id="0" name=""/>
        <dsp:cNvSpPr/>
      </dsp:nvSpPr>
      <dsp:spPr>
        <a:xfrm>
          <a:off x="4437301" y="605884"/>
          <a:ext cx="1427990" cy="1713588"/>
        </a:xfrm>
        <a:prstGeom prst="roundRect">
          <a:avLst>
            <a:gd name="adj" fmla="val 5000"/>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fr-FR" sz="1300" kern="1200" dirty="0"/>
            <a:t>Nettoyage</a:t>
          </a:r>
        </a:p>
      </dsp:txBody>
      <dsp:txXfrm rot="16200000">
        <a:off x="3877529" y="1165656"/>
        <a:ext cx="1405142" cy="285598"/>
      </dsp:txXfrm>
    </dsp:sp>
    <dsp:sp modelId="{52ECE084-C6BF-4149-A278-FA891B908CA4}">
      <dsp:nvSpPr>
        <dsp:cNvPr id="0" name=""/>
        <dsp:cNvSpPr/>
      </dsp:nvSpPr>
      <dsp:spPr>
        <a:xfrm rot="5400000">
          <a:off x="4318638" y="1966481"/>
          <a:ext cx="251605" cy="21419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44A8567-9D4F-4B73-9A4E-D153D09E0660}">
      <dsp:nvSpPr>
        <dsp:cNvPr id="0" name=""/>
        <dsp:cNvSpPr/>
      </dsp:nvSpPr>
      <dsp:spPr>
        <a:xfrm>
          <a:off x="4722899" y="605884"/>
          <a:ext cx="1063853" cy="1713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fr-FR" sz="1600" kern="1200" dirty="0"/>
            <a:t>Imputation</a:t>
          </a:r>
        </a:p>
      </dsp:txBody>
      <dsp:txXfrm>
        <a:off x="4722899" y="605884"/>
        <a:ext cx="1063853" cy="1713588"/>
      </dsp:txXfrm>
    </dsp:sp>
    <dsp:sp modelId="{1A1113A7-D7D1-4B7A-BAF6-AC1F06BDFED3}">
      <dsp:nvSpPr>
        <dsp:cNvPr id="0" name=""/>
        <dsp:cNvSpPr/>
      </dsp:nvSpPr>
      <dsp:spPr>
        <a:xfrm>
          <a:off x="5915271" y="605884"/>
          <a:ext cx="1427990" cy="1713588"/>
        </a:xfrm>
        <a:prstGeom prst="roundRect">
          <a:avLst>
            <a:gd name="adj" fmla="val 5000"/>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fr-FR" sz="1300" kern="1200" dirty="0" err="1"/>
            <a:t>Feature</a:t>
          </a:r>
          <a:r>
            <a:rPr lang="fr-FR" sz="1300" kern="1200" dirty="0"/>
            <a:t> engineering</a:t>
          </a:r>
        </a:p>
      </dsp:txBody>
      <dsp:txXfrm rot="16200000">
        <a:off x="5355499" y="1165656"/>
        <a:ext cx="1405142" cy="285598"/>
      </dsp:txXfrm>
    </dsp:sp>
    <dsp:sp modelId="{7C36617D-7F4F-4A1A-9774-856F5172EF18}">
      <dsp:nvSpPr>
        <dsp:cNvPr id="0" name=""/>
        <dsp:cNvSpPr/>
      </dsp:nvSpPr>
      <dsp:spPr>
        <a:xfrm rot="5400000">
          <a:off x="5796609" y="1966481"/>
          <a:ext cx="251605" cy="21419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0E79269-B863-427B-8A48-A144D50FE562}">
      <dsp:nvSpPr>
        <dsp:cNvPr id="0" name=""/>
        <dsp:cNvSpPr/>
      </dsp:nvSpPr>
      <dsp:spPr>
        <a:xfrm>
          <a:off x="6200869" y="605884"/>
          <a:ext cx="1063853" cy="1713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fr-FR" sz="1600" kern="1200" dirty="0"/>
            <a:t>Variables métiers</a:t>
          </a:r>
        </a:p>
        <a:p>
          <a:pPr marL="0" lvl="0" indent="0" algn="l" defTabSz="711200">
            <a:lnSpc>
              <a:spcPct val="90000"/>
            </a:lnSpc>
            <a:spcBef>
              <a:spcPct val="0"/>
            </a:spcBef>
            <a:spcAft>
              <a:spcPct val="35000"/>
            </a:spcAft>
            <a:buNone/>
          </a:pPr>
          <a:r>
            <a:rPr lang="fr-FR" sz="1600" kern="1200" dirty="0"/>
            <a:t>Variables statistiques</a:t>
          </a:r>
        </a:p>
      </dsp:txBody>
      <dsp:txXfrm>
        <a:off x="6200869" y="605884"/>
        <a:ext cx="1063853" cy="1713588"/>
      </dsp:txXfrm>
    </dsp:sp>
    <dsp:sp modelId="{43214C8D-E9C2-441A-947B-1AE158014DB9}">
      <dsp:nvSpPr>
        <dsp:cNvPr id="0" name=""/>
        <dsp:cNvSpPr/>
      </dsp:nvSpPr>
      <dsp:spPr>
        <a:xfrm>
          <a:off x="7393242" y="605884"/>
          <a:ext cx="1427990" cy="1713588"/>
        </a:xfrm>
        <a:prstGeom prst="roundRect">
          <a:avLst>
            <a:gd name="adj" fmla="val 5000"/>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fr-FR" sz="1300" kern="1200" dirty="0" err="1"/>
            <a:t>Feature</a:t>
          </a:r>
          <a:r>
            <a:rPr lang="fr-FR" sz="1300" kern="1200" dirty="0"/>
            <a:t> engineering</a:t>
          </a:r>
        </a:p>
      </dsp:txBody>
      <dsp:txXfrm rot="16200000">
        <a:off x="6833469" y="1165656"/>
        <a:ext cx="1405142" cy="285598"/>
      </dsp:txXfrm>
    </dsp:sp>
    <dsp:sp modelId="{4443668E-F860-44F5-82DC-A55082EB0918}">
      <dsp:nvSpPr>
        <dsp:cNvPr id="0" name=""/>
        <dsp:cNvSpPr/>
      </dsp:nvSpPr>
      <dsp:spPr>
        <a:xfrm rot="5400000">
          <a:off x="7274579" y="1966481"/>
          <a:ext cx="251605" cy="21419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66FC0D-9611-4C0A-85BC-7CBDB5765211}">
      <dsp:nvSpPr>
        <dsp:cNvPr id="0" name=""/>
        <dsp:cNvSpPr/>
      </dsp:nvSpPr>
      <dsp:spPr>
        <a:xfrm>
          <a:off x="7678840" y="605884"/>
          <a:ext cx="1063853" cy="1713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fr-FR" sz="1600" kern="1200" dirty="0"/>
            <a:t>Encodage</a:t>
          </a:r>
        </a:p>
      </dsp:txBody>
      <dsp:txXfrm>
        <a:off x="7678840" y="605884"/>
        <a:ext cx="1063853" cy="1713588"/>
      </dsp:txXfrm>
    </dsp:sp>
    <dsp:sp modelId="{325BBA04-1ABE-4814-B097-B106DEEB6107}">
      <dsp:nvSpPr>
        <dsp:cNvPr id="0" name=""/>
        <dsp:cNvSpPr/>
      </dsp:nvSpPr>
      <dsp:spPr>
        <a:xfrm>
          <a:off x="8871212" y="605884"/>
          <a:ext cx="1427990" cy="1713588"/>
        </a:xfrm>
        <a:prstGeom prst="roundRect">
          <a:avLst>
            <a:gd name="adj" fmla="val 5000"/>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fr-FR" sz="1300" kern="1200" dirty="0"/>
            <a:t>Assemblage</a:t>
          </a:r>
        </a:p>
      </dsp:txBody>
      <dsp:txXfrm rot="16200000">
        <a:off x="8311440" y="1165656"/>
        <a:ext cx="1405142" cy="285598"/>
      </dsp:txXfrm>
    </dsp:sp>
    <dsp:sp modelId="{D8AF39E4-9A81-4D49-BE12-18C72783CD30}">
      <dsp:nvSpPr>
        <dsp:cNvPr id="0" name=""/>
        <dsp:cNvSpPr/>
      </dsp:nvSpPr>
      <dsp:spPr>
        <a:xfrm rot="5400000">
          <a:off x="8752550" y="1966481"/>
          <a:ext cx="251605" cy="21419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3652049-8E6B-4177-8C58-9D058CCDE42B}">
      <dsp:nvSpPr>
        <dsp:cNvPr id="0" name=""/>
        <dsp:cNvSpPr/>
      </dsp:nvSpPr>
      <dsp:spPr>
        <a:xfrm>
          <a:off x="9156810" y="605884"/>
          <a:ext cx="1063853" cy="17135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fr-FR" sz="1600" kern="1200" dirty="0"/>
            <a:t>Merge</a:t>
          </a:r>
        </a:p>
      </dsp:txBody>
      <dsp:txXfrm>
        <a:off x="9156810" y="605884"/>
        <a:ext cx="1063853" cy="1713588"/>
      </dsp:txXfrm>
    </dsp:sp>
    <dsp:sp modelId="{E92E8614-55C5-4602-B868-A4B2613D644C}">
      <dsp:nvSpPr>
        <dsp:cNvPr id="0" name=""/>
        <dsp:cNvSpPr/>
      </dsp:nvSpPr>
      <dsp:spPr>
        <a:xfrm>
          <a:off x="10349183" y="605884"/>
          <a:ext cx="1427990" cy="1713588"/>
        </a:xfrm>
        <a:prstGeom prst="roundRect">
          <a:avLst>
            <a:gd name="adj" fmla="val 5000"/>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44577" rIns="57785" bIns="0" numCol="1" spcCol="1270" anchor="t" anchorCtr="0">
          <a:noAutofit/>
        </a:bodyPr>
        <a:lstStyle/>
        <a:p>
          <a:pPr marL="0" lvl="0" indent="0" algn="r" defTabSz="577850">
            <a:lnSpc>
              <a:spcPct val="90000"/>
            </a:lnSpc>
            <a:spcBef>
              <a:spcPct val="0"/>
            </a:spcBef>
            <a:spcAft>
              <a:spcPct val="35000"/>
            </a:spcAft>
            <a:buNone/>
          </a:pPr>
          <a:r>
            <a:rPr lang="fr-FR" sz="1300" kern="1200" dirty="0" err="1"/>
            <a:t>Feature</a:t>
          </a:r>
          <a:r>
            <a:rPr lang="fr-FR" sz="1300" kern="1200" dirty="0"/>
            <a:t> </a:t>
          </a:r>
          <a:r>
            <a:rPr lang="fr-FR" sz="1300" kern="1200" dirty="0" err="1"/>
            <a:t>Selection</a:t>
          </a:r>
          <a:endParaRPr lang="fr-FR" sz="1300" kern="1200" dirty="0"/>
        </a:p>
      </dsp:txBody>
      <dsp:txXfrm rot="16200000">
        <a:off x="9789410" y="1165656"/>
        <a:ext cx="1405142" cy="285598"/>
      </dsp:txXfrm>
    </dsp:sp>
    <dsp:sp modelId="{3DFB6413-765F-43C7-A5EF-ECAF2EEBDF36}">
      <dsp:nvSpPr>
        <dsp:cNvPr id="0" name=""/>
        <dsp:cNvSpPr/>
      </dsp:nvSpPr>
      <dsp:spPr>
        <a:xfrm rot="5400000">
          <a:off x="10230520" y="1966481"/>
          <a:ext cx="251605" cy="214198"/>
        </a:xfrm>
        <a:prstGeom prst="flowChartExtract">
          <a:avLst/>
        </a:prstGeom>
        <a:solidFill>
          <a:schemeClr val="l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24742EE-5320-40D7-BCE7-155FE9F61634}">
      <dsp:nvSpPr>
        <dsp:cNvPr id="0" name=""/>
        <dsp:cNvSpPr/>
      </dsp:nvSpPr>
      <dsp:spPr>
        <a:xfrm>
          <a:off x="10634781" y="605884"/>
          <a:ext cx="1063853" cy="1713588"/>
        </a:xfrm>
        <a:prstGeom prst="rect">
          <a:avLst/>
        </a:prstGeom>
        <a:solidFill>
          <a:srgbClr val="C1344B"/>
        </a:solid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54864" rIns="0" bIns="0" numCol="1" spcCol="1270" anchor="t" anchorCtr="0">
          <a:noAutofit/>
        </a:bodyPr>
        <a:lstStyle/>
        <a:p>
          <a:pPr marL="0" lvl="0" indent="0" algn="l" defTabSz="711200">
            <a:lnSpc>
              <a:spcPct val="90000"/>
            </a:lnSpc>
            <a:spcBef>
              <a:spcPct val="0"/>
            </a:spcBef>
            <a:spcAft>
              <a:spcPct val="35000"/>
            </a:spcAft>
            <a:buNone/>
          </a:pPr>
          <a:r>
            <a:rPr lang="fr-FR" sz="1600" kern="1200" dirty="0"/>
            <a:t>Colinéarités</a:t>
          </a:r>
        </a:p>
        <a:p>
          <a:pPr marL="0" lvl="0" indent="0" algn="l" defTabSz="711200">
            <a:lnSpc>
              <a:spcPct val="90000"/>
            </a:lnSpc>
            <a:spcBef>
              <a:spcPct val="0"/>
            </a:spcBef>
            <a:spcAft>
              <a:spcPct val="35000"/>
            </a:spcAft>
            <a:buNone/>
          </a:pPr>
          <a:r>
            <a:rPr lang="fr-FR" sz="1600" kern="1200" dirty="0"/>
            <a:t>Val. </a:t>
          </a:r>
          <a:r>
            <a:rPr lang="fr-FR" sz="1600" kern="1200" dirty="0" err="1"/>
            <a:t>Manqu</a:t>
          </a:r>
          <a:r>
            <a:rPr lang="fr-FR" sz="1600" kern="1200" dirty="0"/>
            <a:t>.</a:t>
          </a:r>
        </a:p>
      </dsp:txBody>
      <dsp:txXfrm>
        <a:off x="10634781" y="605884"/>
        <a:ext cx="1063853" cy="17135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DAFB5B-98D9-4CF5-BE78-AFEC40C912C7}">
      <dsp:nvSpPr>
        <dsp:cNvPr id="0" name=""/>
        <dsp:cNvSpPr/>
      </dsp:nvSpPr>
      <dsp:spPr>
        <a:xfrm rot="5400000">
          <a:off x="6615433" y="-2636287"/>
          <a:ext cx="1035643" cy="6770897"/>
        </a:xfrm>
        <a:prstGeom prst="round2SameRect">
          <a:avLst/>
        </a:prstGeom>
        <a:solidFill>
          <a:srgbClr val="C1344B">
            <a:alpha val="2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Création de variables statistiques : quantitatives : min, max, </a:t>
          </a:r>
          <a:r>
            <a:rPr lang="fr-FR" sz="1800" kern="1200" dirty="0" err="1">
              <a:latin typeface="Arial" panose="020B0604020202020204" pitchFamily="34" charset="0"/>
              <a:cs typeface="Arial" panose="020B0604020202020204" pitchFamily="34" charset="0"/>
            </a:rPr>
            <a:t>sum</a:t>
          </a:r>
          <a:r>
            <a:rPr lang="fr-FR" sz="1800" kern="1200" dirty="0">
              <a:latin typeface="Arial" panose="020B0604020202020204" pitchFamily="34" charset="0"/>
              <a:cs typeface="Arial" panose="020B0604020202020204" pitchFamily="34" charset="0"/>
            </a:rPr>
            <a:t>, </a:t>
          </a:r>
          <a:r>
            <a:rPr lang="fr-FR" sz="1800" kern="1200" dirty="0" err="1">
              <a:latin typeface="Arial" panose="020B0604020202020204" pitchFamily="34" charset="0"/>
              <a:cs typeface="Arial" panose="020B0604020202020204" pitchFamily="34" charset="0"/>
            </a:rPr>
            <a:t>mean</a:t>
          </a:r>
          <a:r>
            <a:rPr lang="fr-FR" sz="1800" kern="1200" dirty="0">
              <a:latin typeface="Arial" panose="020B0604020202020204" pitchFamily="34" charset="0"/>
              <a:cs typeface="Arial" panose="020B0604020202020204" pitchFamily="34" charset="0"/>
            </a:rPr>
            <a:t>, var</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Création de variables statistiques : quantitatives : </a:t>
          </a:r>
          <a:r>
            <a:rPr lang="fr-FR" sz="1800" kern="1200" dirty="0" err="1">
              <a:latin typeface="Arial" panose="020B0604020202020204" pitchFamily="34" charset="0"/>
              <a:cs typeface="Arial" panose="020B0604020202020204" pitchFamily="34" charset="0"/>
            </a:rPr>
            <a:t>sum</a:t>
          </a:r>
          <a:r>
            <a:rPr lang="fr-FR" sz="1800" kern="1200" dirty="0">
              <a:latin typeface="Arial" panose="020B0604020202020204" pitchFamily="34" charset="0"/>
              <a:cs typeface="Arial" panose="020B0604020202020204" pitchFamily="34" charset="0"/>
            </a:rPr>
            <a:t>, count, </a:t>
          </a:r>
          <a:r>
            <a:rPr lang="fr-FR" sz="1800" kern="1200" dirty="0" err="1">
              <a:latin typeface="Arial" panose="020B0604020202020204" pitchFamily="34" charset="0"/>
              <a:cs typeface="Arial" panose="020B0604020202020204" pitchFamily="34" charset="0"/>
            </a:rPr>
            <a:t>mean</a:t>
          </a:r>
          <a:endParaRPr lang="fr-FR" sz="1800" kern="1200" dirty="0">
            <a:latin typeface="Arial" panose="020B0604020202020204" pitchFamily="34" charset="0"/>
            <a:cs typeface="Arial" panose="020B0604020202020204" pitchFamily="34" charset="0"/>
          </a:endParaRPr>
        </a:p>
      </dsp:txBody>
      <dsp:txXfrm rot="-5400000">
        <a:off x="3747806" y="281896"/>
        <a:ext cx="6720341" cy="934531"/>
      </dsp:txXfrm>
    </dsp:sp>
    <dsp:sp modelId="{D1CCBE0C-FEB0-4694-AF35-EBF6D8A2C139}">
      <dsp:nvSpPr>
        <dsp:cNvPr id="0" name=""/>
        <dsp:cNvSpPr/>
      </dsp:nvSpPr>
      <dsp:spPr>
        <a:xfrm>
          <a:off x="0" y="185103"/>
          <a:ext cx="3808630" cy="1081863"/>
        </a:xfrm>
        <a:prstGeom prst="roundRect">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87630" rIns="175260" bIns="87630" numCol="1" spcCol="1270" anchor="ctr" anchorCtr="0">
          <a:noAutofit/>
        </a:bodyPr>
        <a:lstStyle/>
        <a:p>
          <a:pPr marL="0" lvl="0" indent="0" algn="ctr" defTabSz="2044700">
            <a:lnSpc>
              <a:spcPct val="90000"/>
            </a:lnSpc>
            <a:spcBef>
              <a:spcPct val="0"/>
            </a:spcBef>
            <a:spcAft>
              <a:spcPct val="35000"/>
            </a:spcAft>
            <a:buNone/>
          </a:pPr>
          <a:r>
            <a:rPr lang="fr-FR" sz="4600" kern="1200" dirty="0">
              <a:latin typeface="Arial" panose="020B0604020202020204" pitchFamily="34" charset="0"/>
              <a:cs typeface="Arial" panose="020B0604020202020204" pitchFamily="34" charset="0"/>
            </a:rPr>
            <a:t>Automatique</a:t>
          </a:r>
        </a:p>
      </dsp:txBody>
      <dsp:txXfrm>
        <a:off x="52812" y="237915"/>
        <a:ext cx="3703006" cy="976239"/>
      </dsp:txXfrm>
    </dsp:sp>
    <dsp:sp modelId="{B544038C-AE3B-4B30-891D-3568344EA2CB}">
      <dsp:nvSpPr>
        <dsp:cNvPr id="0" name=""/>
        <dsp:cNvSpPr/>
      </dsp:nvSpPr>
      <dsp:spPr>
        <a:xfrm rot="5400000">
          <a:off x="5398375" y="150"/>
          <a:ext cx="3591406" cy="6770897"/>
        </a:xfrm>
        <a:prstGeom prst="round2SameRect">
          <a:avLst/>
        </a:prstGeom>
        <a:solidFill>
          <a:srgbClr val="C1344B">
            <a:alpha val="2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revenu, de rente et de crédit : ratio/différence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Jours en années, changement de jours : ratio</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Âge de la voiture, ancienneté d’emploi : ratio/différence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Flag sur les téléphones : ratio/différence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Membres de la famille : ratio/différence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Note de la région où vit le client : ratio/différence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Données externes : ratio, moyenne, max, min</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Informations sur le bâtiment : somme, multiplication</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Défauts de paiements et les défauts observables : somme/ratio</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Flag sur les documents : somme, moyenne, variance, écart-type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Modification du demandeur : somme/ratio</a:t>
          </a:r>
        </a:p>
      </dsp:txBody>
      <dsp:txXfrm rot="-5400000">
        <a:off x="3808630" y="1765213"/>
        <a:ext cx="6595579" cy="3240770"/>
      </dsp:txXfrm>
    </dsp:sp>
    <dsp:sp modelId="{520F35D4-EBFB-442D-8AE3-BC18266008A1}">
      <dsp:nvSpPr>
        <dsp:cNvPr id="0" name=""/>
        <dsp:cNvSpPr/>
      </dsp:nvSpPr>
      <dsp:spPr>
        <a:xfrm>
          <a:off x="0" y="1517876"/>
          <a:ext cx="3808630" cy="3695927"/>
        </a:xfrm>
        <a:prstGeom prst="roundRect">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87630" rIns="175260" bIns="87630" numCol="1" spcCol="1270" anchor="ctr" anchorCtr="0">
          <a:noAutofit/>
        </a:bodyPr>
        <a:lstStyle/>
        <a:p>
          <a:pPr marL="0" lvl="0" indent="0" algn="ctr" defTabSz="2044700">
            <a:lnSpc>
              <a:spcPct val="90000"/>
            </a:lnSpc>
            <a:spcBef>
              <a:spcPct val="0"/>
            </a:spcBef>
            <a:spcAft>
              <a:spcPct val="35000"/>
            </a:spcAft>
            <a:buNone/>
          </a:pPr>
          <a:r>
            <a:rPr lang="fr-FR" sz="4600" kern="1200" dirty="0">
              <a:latin typeface="Arial" panose="020B0604020202020204" pitchFamily="34" charset="0"/>
              <a:cs typeface="Arial" panose="020B0604020202020204" pitchFamily="34" charset="0"/>
            </a:rPr>
            <a:t>Manuel</a:t>
          </a:r>
        </a:p>
      </dsp:txBody>
      <dsp:txXfrm>
        <a:off x="180420" y="1698296"/>
        <a:ext cx="3447790" cy="33350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F6F91-6877-4888-AF36-1DC58AF283AF}">
      <dsp:nvSpPr>
        <dsp:cNvPr id="0" name=""/>
        <dsp:cNvSpPr/>
      </dsp:nvSpPr>
      <dsp:spPr>
        <a:xfrm>
          <a:off x="206456" y="184741"/>
          <a:ext cx="210063" cy="210063"/>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fr-FR" sz="500" kern="1200" dirty="0"/>
            <a:t> </a:t>
          </a:r>
        </a:p>
      </dsp:txBody>
      <dsp:txXfrm>
        <a:off x="248688" y="233947"/>
        <a:ext cx="125599" cy="107977"/>
      </dsp:txXfrm>
    </dsp:sp>
    <dsp:sp modelId="{AD575716-D710-4393-AE66-1A407053A2D2}">
      <dsp:nvSpPr>
        <dsp:cNvPr id="0" name=""/>
        <dsp:cNvSpPr/>
      </dsp:nvSpPr>
      <dsp:spPr>
        <a:xfrm>
          <a:off x="84237" y="135089"/>
          <a:ext cx="152773" cy="152773"/>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fr-FR" sz="500" kern="1200" dirty="0"/>
            <a:t> </a:t>
          </a:r>
        </a:p>
      </dsp:txBody>
      <dsp:txXfrm>
        <a:off x="122698" y="173783"/>
        <a:ext cx="75851" cy="75385"/>
      </dsp:txXfrm>
    </dsp:sp>
    <dsp:sp modelId="{DC78C4A7-40C1-428C-8676-41BBBC7B1E3F}">
      <dsp:nvSpPr>
        <dsp:cNvPr id="0" name=""/>
        <dsp:cNvSpPr/>
      </dsp:nvSpPr>
      <dsp:spPr>
        <a:xfrm rot="20700000">
          <a:off x="169806" y="29691"/>
          <a:ext cx="149686" cy="149686"/>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fr-FR" sz="500" kern="1200" dirty="0"/>
            <a:t> </a:t>
          </a:r>
        </a:p>
      </dsp:txBody>
      <dsp:txXfrm rot="-20700000">
        <a:off x="202637" y="62522"/>
        <a:ext cx="84025" cy="84025"/>
      </dsp:txXfrm>
    </dsp:sp>
    <dsp:sp modelId="{7CBF6E25-8400-423D-94C1-C053861974D1}">
      <dsp:nvSpPr>
        <dsp:cNvPr id="0" name=""/>
        <dsp:cNvSpPr/>
      </dsp:nvSpPr>
      <dsp:spPr>
        <a:xfrm>
          <a:off x="167507" y="161399"/>
          <a:ext cx="268880" cy="268880"/>
        </a:xfrm>
        <a:prstGeom prst="circularArrow">
          <a:avLst>
            <a:gd name="adj1" fmla="val 4687"/>
            <a:gd name="adj2" fmla="val 299029"/>
            <a:gd name="adj3" fmla="val 2184590"/>
            <a:gd name="adj4" fmla="val 17368595"/>
            <a:gd name="adj5" fmla="val 5469"/>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7990703-7955-416E-B6BE-24E25B1A835A}">
      <dsp:nvSpPr>
        <dsp:cNvPr id="0" name=""/>
        <dsp:cNvSpPr/>
      </dsp:nvSpPr>
      <dsp:spPr>
        <a:xfrm>
          <a:off x="57182" y="115968"/>
          <a:ext cx="195358" cy="19535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377E3A8-5237-467C-9052-993CE42CB5A7}">
      <dsp:nvSpPr>
        <dsp:cNvPr id="0" name=""/>
        <dsp:cNvSpPr/>
      </dsp:nvSpPr>
      <dsp:spPr>
        <a:xfrm>
          <a:off x="135182" y="11587"/>
          <a:ext cx="210635" cy="210635"/>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7F6F91-6877-4888-AF36-1DC58AF283AF}">
      <dsp:nvSpPr>
        <dsp:cNvPr id="0" name=""/>
        <dsp:cNvSpPr/>
      </dsp:nvSpPr>
      <dsp:spPr>
        <a:xfrm>
          <a:off x="206456" y="184741"/>
          <a:ext cx="210063" cy="210063"/>
        </a:xfrm>
        <a:prstGeom prst="gear9">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fr-FR" sz="500" kern="1200" dirty="0"/>
            <a:t> </a:t>
          </a:r>
        </a:p>
      </dsp:txBody>
      <dsp:txXfrm>
        <a:off x="248688" y="233947"/>
        <a:ext cx="125599" cy="107977"/>
      </dsp:txXfrm>
    </dsp:sp>
    <dsp:sp modelId="{AD575716-D710-4393-AE66-1A407053A2D2}">
      <dsp:nvSpPr>
        <dsp:cNvPr id="0" name=""/>
        <dsp:cNvSpPr/>
      </dsp:nvSpPr>
      <dsp:spPr>
        <a:xfrm>
          <a:off x="84237" y="135089"/>
          <a:ext cx="152773" cy="152773"/>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fr-FR" sz="500" kern="1200" dirty="0"/>
            <a:t> </a:t>
          </a:r>
        </a:p>
      </dsp:txBody>
      <dsp:txXfrm>
        <a:off x="122698" y="173783"/>
        <a:ext cx="75851" cy="75385"/>
      </dsp:txXfrm>
    </dsp:sp>
    <dsp:sp modelId="{DC78C4A7-40C1-428C-8676-41BBBC7B1E3F}">
      <dsp:nvSpPr>
        <dsp:cNvPr id="0" name=""/>
        <dsp:cNvSpPr/>
      </dsp:nvSpPr>
      <dsp:spPr>
        <a:xfrm rot="20700000">
          <a:off x="169806" y="29691"/>
          <a:ext cx="149686" cy="149686"/>
        </a:xfrm>
        <a:prstGeom prst="gear6">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222250">
            <a:lnSpc>
              <a:spcPct val="90000"/>
            </a:lnSpc>
            <a:spcBef>
              <a:spcPct val="0"/>
            </a:spcBef>
            <a:spcAft>
              <a:spcPct val="35000"/>
            </a:spcAft>
            <a:buNone/>
          </a:pPr>
          <a:r>
            <a:rPr lang="fr-FR" sz="500" kern="1200" dirty="0"/>
            <a:t> </a:t>
          </a:r>
        </a:p>
      </dsp:txBody>
      <dsp:txXfrm rot="-20700000">
        <a:off x="202637" y="62522"/>
        <a:ext cx="84025" cy="84025"/>
      </dsp:txXfrm>
    </dsp:sp>
    <dsp:sp modelId="{7CBF6E25-8400-423D-94C1-C053861974D1}">
      <dsp:nvSpPr>
        <dsp:cNvPr id="0" name=""/>
        <dsp:cNvSpPr/>
      </dsp:nvSpPr>
      <dsp:spPr>
        <a:xfrm>
          <a:off x="167507" y="161399"/>
          <a:ext cx="268880" cy="268880"/>
        </a:xfrm>
        <a:prstGeom prst="circularArrow">
          <a:avLst>
            <a:gd name="adj1" fmla="val 4687"/>
            <a:gd name="adj2" fmla="val 299029"/>
            <a:gd name="adj3" fmla="val 2184590"/>
            <a:gd name="adj4" fmla="val 17368595"/>
            <a:gd name="adj5" fmla="val 5469"/>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27990703-7955-416E-B6BE-24E25B1A835A}">
      <dsp:nvSpPr>
        <dsp:cNvPr id="0" name=""/>
        <dsp:cNvSpPr/>
      </dsp:nvSpPr>
      <dsp:spPr>
        <a:xfrm>
          <a:off x="57182" y="115968"/>
          <a:ext cx="195358" cy="195358"/>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 modelId="{0377E3A8-5237-467C-9052-993CE42CB5A7}">
      <dsp:nvSpPr>
        <dsp:cNvPr id="0" name=""/>
        <dsp:cNvSpPr/>
      </dsp:nvSpPr>
      <dsp:spPr>
        <a:xfrm>
          <a:off x="135182" y="11587"/>
          <a:ext cx="210635" cy="210635"/>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a:scene3d>
          <a:camera prst="orthographicFront"/>
          <a:lightRig rig="threePt" dir="t">
            <a:rot lat="0" lon="0" rev="7500000"/>
          </a:lightRig>
        </a:scene3d>
        <a:sp3d z="-70000" extrusionH="63500" prstMaterial="matte">
          <a:bevelT w="25400" h="6350" prst="relaxedInset"/>
          <a:contourClr>
            <a:schemeClr val="bg1"/>
          </a:contourClr>
        </a:sp3d>
      </dsp:spPr>
      <dsp:style>
        <a:lnRef idx="0">
          <a:scrgbClr r="0" g="0" b="0"/>
        </a:lnRef>
        <a:fillRef idx="1">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3A8534-A3F9-4EE0-B21A-213E07B072A3}">
      <dsp:nvSpPr>
        <dsp:cNvPr id="0" name=""/>
        <dsp:cNvSpPr/>
      </dsp:nvSpPr>
      <dsp:spPr>
        <a:xfrm>
          <a:off x="1679" y="1262044"/>
          <a:ext cx="1637975" cy="489600"/>
        </a:xfrm>
        <a:prstGeom prst="rect">
          <a:avLst/>
        </a:prstGeom>
        <a:solidFill>
          <a:srgbClr val="C1344B"/>
        </a:solidFill>
        <a:ln w="12700" cap="flat" cmpd="sng" algn="ctr">
          <a:solidFill>
            <a:srgbClr val="C1344B"/>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fr-FR" sz="1700" kern="1200" dirty="0"/>
            <a:t>ESSAI n°1</a:t>
          </a:r>
        </a:p>
      </dsp:txBody>
      <dsp:txXfrm>
        <a:off x="1679" y="1262044"/>
        <a:ext cx="1637975" cy="489600"/>
      </dsp:txXfrm>
    </dsp:sp>
    <dsp:sp modelId="{859D47A4-5A18-4DD7-A6BC-29E31769734E}">
      <dsp:nvSpPr>
        <dsp:cNvPr id="0" name=""/>
        <dsp:cNvSpPr/>
      </dsp:nvSpPr>
      <dsp:spPr>
        <a:xfrm>
          <a:off x="1679" y="1751644"/>
          <a:ext cx="1637975" cy="1697940"/>
        </a:xfrm>
        <a:prstGeom prst="rect">
          <a:avLst/>
        </a:prstGeom>
        <a:solidFill>
          <a:srgbClr val="C1344B">
            <a:alpha val="2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fr-FR" sz="1700" kern="1200" dirty="0"/>
            <a:t>Quantitatives   Médiane</a:t>
          </a:r>
        </a:p>
        <a:p>
          <a:pPr marL="171450" lvl="1" indent="-171450" algn="l" defTabSz="755650">
            <a:lnSpc>
              <a:spcPct val="90000"/>
            </a:lnSpc>
            <a:spcBef>
              <a:spcPct val="0"/>
            </a:spcBef>
            <a:spcAft>
              <a:spcPct val="15000"/>
            </a:spcAft>
            <a:buChar char="•"/>
          </a:pPr>
          <a:r>
            <a:rPr lang="fr-FR" sz="1700" kern="1200" dirty="0"/>
            <a:t>Qualitatives Mode</a:t>
          </a:r>
        </a:p>
      </dsp:txBody>
      <dsp:txXfrm>
        <a:off x="1679" y="1751644"/>
        <a:ext cx="1637975" cy="1697940"/>
      </dsp:txXfrm>
    </dsp:sp>
    <dsp:sp modelId="{4868E28E-9C0C-4FA8-832C-3083DC2B22C3}">
      <dsp:nvSpPr>
        <dsp:cNvPr id="0" name=""/>
        <dsp:cNvSpPr/>
      </dsp:nvSpPr>
      <dsp:spPr>
        <a:xfrm>
          <a:off x="1868972" y="1262044"/>
          <a:ext cx="1637975" cy="489600"/>
        </a:xfrm>
        <a:prstGeom prst="rect">
          <a:avLst/>
        </a:prstGeom>
        <a:solidFill>
          <a:srgbClr val="C1344B"/>
        </a:solidFill>
        <a:ln w="12700" cap="flat" cmpd="sng" algn="ctr">
          <a:solidFill>
            <a:srgbClr val="C1344B"/>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fr-FR" sz="1700" kern="1200" dirty="0"/>
            <a:t>ESSAI n°2</a:t>
          </a:r>
        </a:p>
      </dsp:txBody>
      <dsp:txXfrm>
        <a:off x="1868972" y="1262044"/>
        <a:ext cx="1637975" cy="489600"/>
      </dsp:txXfrm>
    </dsp:sp>
    <dsp:sp modelId="{77A02A2C-6AA0-4D44-BD40-B6CB375CBF79}">
      <dsp:nvSpPr>
        <dsp:cNvPr id="0" name=""/>
        <dsp:cNvSpPr/>
      </dsp:nvSpPr>
      <dsp:spPr>
        <a:xfrm>
          <a:off x="1868972" y="1751644"/>
          <a:ext cx="1637975" cy="1697940"/>
        </a:xfrm>
        <a:prstGeom prst="rect">
          <a:avLst/>
        </a:prstGeom>
        <a:solidFill>
          <a:srgbClr val="C1344B">
            <a:alpha val="2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fr-FR" sz="1700" kern="1200" dirty="0"/>
            <a:t>Quantitatives   Constante 0</a:t>
          </a:r>
        </a:p>
        <a:p>
          <a:pPr marL="171450" lvl="1" indent="-171450" algn="l" defTabSz="755650">
            <a:lnSpc>
              <a:spcPct val="90000"/>
            </a:lnSpc>
            <a:spcBef>
              <a:spcPct val="0"/>
            </a:spcBef>
            <a:spcAft>
              <a:spcPct val="15000"/>
            </a:spcAft>
            <a:buChar char="•"/>
          </a:pPr>
          <a:r>
            <a:rPr lang="fr-FR" sz="1700" kern="1200" dirty="0"/>
            <a:t>Qualitatives Constante XNA</a:t>
          </a:r>
        </a:p>
      </dsp:txBody>
      <dsp:txXfrm>
        <a:off x="1868972" y="1751644"/>
        <a:ext cx="1637975" cy="1697940"/>
      </dsp:txXfrm>
    </dsp:sp>
    <dsp:sp modelId="{F4E39B3D-6941-4B50-A699-C3E8B8AEC49A}">
      <dsp:nvSpPr>
        <dsp:cNvPr id="0" name=""/>
        <dsp:cNvSpPr/>
      </dsp:nvSpPr>
      <dsp:spPr>
        <a:xfrm>
          <a:off x="3736264" y="1262044"/>
          <a:ext cx="1637975" cy="489600"/>
        </a:xfrm>
        <a:prstGeom prst="rect">
          <a:avLst/>
        </a:prstGeom>
        <a:solidFill>
          <a:srgbClr val="C1344B"/>
        </a:solidFill>
        <a:ln w="12700" cap="flat" cmpd="sng" algn="ctr">
          <a:solidFill>
            <a:srgbClr val="C1344B"/>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69088" rIns="120904" bIns="69088" numCol="1" spcCol="1270" anchor="ctr" anchorCtr="0">
          <a:noAutofit/>
        </a:bodyPr>
        <a:lstStyle/>
        <a:p>
          <a:pPr marL="0" lvl="0" indent="0" algn="ctr" defTabSz="755650">
            <a:lnSpc>
              <a:spcPct val="90000"/>
            </a:lnSpc>
            <a:spcBef>
              <a:spcPct val="0"/>
            </a:spcBef>
            <a:spcAft>
              <a:spcPct val="35000"/>
            </a:spcAft>
            <a:buNone/>
          </a:pPr>
          <a:r>
            <a:rPr lang="fr-FR" sz="1700" kern="1200" dirty="0"/>
            <a:t>ESSAI n°3</a:t>
          </a:r>
        </a:p>
      </dsp:txBody>
      <dsp:txXfrm>
        <a:off x="3736264" y="1262044"/>
        <a:ext cx="1637975" cy="489600"/>
      </dsp:txXfrm>
    </dsp:sp>
    <dsp:sp modelId="{9E70572D-29AC-4D08-B098-0472900B22A8}">
      <dsp:nvSpPr>
        <dsp:cNvPr id="0" name=""/>
        <dsp:cNvSpPr/>
      </dsp:nvSpPr>
      <dsp:spPr>
        <a:xfrm>
          <a:off x="3736264" y="1751644"/>
          <a:ext cx="1637975" cy="1697940"/>
        </a:xfrm>
        <a:prstGeom prst="rect">
          <a:avLst/>
        </a:prstGeom>
        <a:solidFill>
          <a:srgbClr val="C1344B">
            <a:alpha val="2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0678" tIns="90678" rIns="120904" bIns="136017" numCol="1" spcCol="1270" anchor="t" anchorCtr="0">
          <a:noAutofit/>
        </a:bodyPr>
        <a:lstStyle/>
        <a:p>
          <a:pPr marL="171450" lvl="1" indent="-171450" algn="l" defTabSz="755650">
            <a:lnSpc>
              <a:spcPct val="90000"/>
            </a:lnSpc>
            <a:spcBef>
              <a:spcPct val="0"/>
            </a:spcBef>
            <a:spcAft>
              <a:spcPct val="15000"/>
            </a:spcAft>
            <a:buChar char="•"/>
          </a:pPr>
          <a:r>
            <a:rPr lang="fr-FR" sz="1700" kern="1200" dirty="0"/>
            <a:t>Quantitatives   </a:t>
          </a:r>
          <a:r>
            <a:rPr lang="fr-FR" sz="1700" kern="1200" dirty="0" err="1"/>
            <a:t>NaNImputer</a:t>
          </a:r>
          <a:r>
            <a:rPr lang="fr-FR" sz="1700" kern="1200" dirty="0"/>
            <a:t> (</a:t>
          </a:r>
          <a:r>
            <a:rPr lang="fr-FR" sz="1700" kern="1200" dirty="0" err="1"/>
            <a:t>verstack</a:t>
          </a:r>
          <a:r>
            <a:rPr lang="fr-FR" sz="1700" kern="1200" dirty="0"/>
            <a:t>)</a:t>
          </a:r>
        </a:p>
        <a:p>
          <a:pPr marL="171450" lvl="1" indent="-171450" algn="l" defTabSz="755650">
            <a:lnSpc>
              <a:spcPct val="90000"/>
            </a:lnSpc>
            <a:spcBef>
              <a:spcPct val="0"/>
            </a:spcBef>
            <a:spcAft>
              <a:spcPct val="15000"/>
            </a:spcAft>
            <a:buChar char="•"/>
          </a:pPr>
          <a:r>
            <a:rPr lang="fr-FR" sz="1700" kern="1200" dirty="0"/>
            <a:t>Qualitatives Constante XNA</a:t>
          </a:r>
        </a:p>
      </dsp:txBody>
      <dsp:txXfrm>
        <a:off x="3736264" y="1751644"/>
        <a:ext cx="1637975" cy="16979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DAFB5B-98D9-4CF5-BE78-AFEC40C912C7}">
      <dsp:nvSpPr>
        <dsp:cNvPr id="0" name=""/>
        <dsp:cNvSpPr/>
      </dsp:nvSpPr>
      <dsp:spPr>
        <a:xfrm rot="5400000">
          <a:off x="6615433" y="-2636287"/>
          <a:ext cx="1035643" cy="6770897"/>
        </a:xfrm>
        <a:prstGeom prst="round2SameRect">
          <a:avLst/>
        </a:prstGeom>
        <a:solidFill>
          <a:srgbClr val="C1344B">
            <a:alpha val="2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Création de variables statistiques : quantitatives : min, max, </a:t>
          </a:r>
          <a:r>
            <a:rPr lang="fr-FR" sz="1800" kern="1200" dirty="0" err="1">
              <a:latin typeface="Arial" panose="020B0604020202020204" pitchFamily="34" charset="0"/>
              <a:cs typeface="Arial" panose="020B0604020202020204" pitchFamily="34" charset="0"/>
            </a:rPr>
            <a:t>sum</a:t>
          </a:r>
          <a:r>
            <a:rPr lang="fr-FR" sz="1800" kern="1200" dirty="0">
              <a:latin typeface="Arial" panose="020B0604020202020204" pitchFamily="34" charset="0"/>
              <a:cs typeface="Arial" panose="020B0604020202020204" pitchFamily="34" charset="0"/>
            </a:rPr>
            <a:t>, </a:t>
          </a:r>
          <a:r>
            <a:rPr lang="fr-FR" sz="1800" kern="1200" dirty="0" err="1">
              <a:latin typeface="Arial" panose="020B0604020202020204" pitchFamily="34" charset="0"/>
              <a:cs typeface="Arial" panose="020B0604020202020204" pitchFamily="34" charset="0"/>
            </a:rPr>
            <a:t>mean</a:t>
          </a:r>
          <a:r>
            <a:rPr lang="fr-FR" sz="1800" kern="1200" dirty="0">
              <a:latin typeface="Arial" panose="020B0604020202020204" pitchFamily="34" charset="0"/>
              <a:cs typeface="Arial" panose="020B0604020202020204" pitchFamily="34" charset="0"/>
            </a:rPr>
            <a:t>, var</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Création de variables statistiques : quantitatives : </a:t>
          </a:r>
          <a:r>
            <a:rPr lang="fr-FR" sz="1800" kern="1200" dirty="0" err="1">
              <a:latin typeface="Arial" panose="020B0604020202020204" pitchFamily="34" charset="0"/>
              <a:cs typeface="Arial" panose="020B0604020202020204" pitchFamily="34" charset="0"/>
            </a:rPr>
            <a:t>sum</a:t>
          </a:r>
          <a:r>
            <a:rPr lang="fr-FR" sz="1800" kern="1200" dirty="0">
              <a:latin typeface="Arial" panose="020B0604020202020204" pitchFamily="34" charset="0"/>
              <a:cs typeface="Arial" panose="020B0604020202020204" pitchFamily="34" charset="0"/>
            </a:rPr>
            <a:t>, count, </a:t>
          </a:r>
          <a:r>
            <a:rPr lang="fr-FR" sz="1800" kern="1200" dirty="0" err="1">
              <a:latin typeface="Arial" panose="020B0604020202020204" pitchFamily="34" charset="0"/>
              <a:cs typeface="Arial" panose="020B0604020202020204" pitchFamily="34" charset="0"/>
            </a:rPr>
            <a:t>mean</a:t>
          </a:r>
          <a:endParaRPr lang="fr-FR" sz="1800" kern="1200" dirty="0">
            <a:latin typeface="Arial" panose="020B0604020202020204" pitchFamily="34" charset="0"/>
            <a:cs typeface="Arial" panose="020B0604020202020204" pitchFamily="34" charset="0"/>
          </a:endParaRPr>
        </a:p>
      </dsp:txBody>
      <dsp:txXfrm rot="-5400000">
        <a:off x="3747806" y="281896"/>
        <a:ext cx="6720341" cy="934531"/>
      </dsp:txXfrm>
    </dsp:sp>
    <dsp:sp modelId="{D1CCBE0C-FEB0-4694-AF35-EBF6D8A2C139}">
      <dsp:nvSpPr>
        <dsp:cNvPr id="0" name=""/>
        <dsp:cNvSpPr/>
      </dsp:nvSpPr>
      <dsp:spPr>
        <a:xfrm>
          <a:off x="0" y="185103"/>
          <a:ext cx="3808630" cy="1081863"/>
        </a:xfrm>
        <a:prstGeom prst="roundRect">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87630" rIns="175260" bIns="87630" numCol="1" spcCol="1270" anchor="ctr" anchorCtr="0">
          <a:noAutofit/>
        </a:bodyPr>
        <a:lstStyle/>
        <a:p>
          <a:pPr marL="0" lvl="0" indent="0" algn="ctr" defTabSz="2044700">
            <a:lnSpc>
              <a:spcPct val="90000"/>
            </a:lnSpc>
            <a:spcBef>
              <a:spcPct val="0"/>
            </a:spcBef>
            <a:spcAft>
              <a:spcPct val="35000"/>
            </a:spcAft>
            <a:buNone/>
          </a:pPr>
          <a:r>
            <a:rPr lang="fr-FR" sz="4600" kern="1200" dirty="0">
              <a:latin typeface="Arial" panose="020B0604020202020204" pitchFamily="34" charset="0"/>
              <a:cs typeface="Arial" panose="020B0604020202020204" pitchFamily="34" charset="0"/>
            </a:rPr>
            <a:t>Automatique</a:t>
          </a:r>
        </a:p>
      </dsp:txBody>
      <dsp:txXfrm>
        <a:off x="52812" y="237915"/>
        <a:ext cx="3703006" cy="976239"/>
      </dsp:txXfrm>
    </dsp:sp>
    <dsp:sp modelId="{B544038C-AE3B-4B30-891D-3568344EA2CB}">
      <dsp:nvSpPr>
        <dsp:cNvPr id="0" name=""/>
        <dsp:cNvSpPr/>
      </dsp:nvSpPr>
      <dsp:spPr>
        <a:xfrm rot="5400000">
          <a:off x="5398375" y="150"/>
          <a:ext cx="3591406" cy="6770897"/>
        </a:xfrm>
        <a:prstGeom prst="round2SameRect">
          <a:avLst/>
        </a:prstGeom>
        <a:solidFill>
          <a:srgbClr val="C1344B">
            <a:alpha val="20000"/>
          </a:srgb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revenu, de rente et de crédit : ratio/différence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Jours en années, changement de jours : ratio</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Âge de la voiture, ancienneté d’emploi : ratio/différence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Flag sur les téléphones : ratio/différence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Membres de la famille : ratio/différence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Note de la région où vit le client : ratio/différence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Données externes : ratio, moyenne, max, min</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Informations sur le bâtiment : somme, multiplication</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Défauts de paiements et les défauts observables : somme/ratio</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Flag sur les documents : somme, moyenne, variance, écart-type</a:t>
          </a:r>
        </a:p>
        <a:p>
          <a:pPr marL="171450" lvl="1" indent="-171450" algn="l" defTabSz="800100">
            <a:lnSpc>
              <a:spcPct val="90000"/>
            </a:lnSpc>
            <a:spcBef>
              <a:spcPct val="0"/>
            </a:spcBef>
            <a:spcAft>
              <a:spcPct val="15000"/>
            </a:spcAft>
            <a:buChar char="•"/>
          </a:pPr>
          <a:r>
            <a:rPr lang="fr-FR" sz="1800" kern="1200" dirty="0">
              <a:latin typeface="Arial" panose="020B0604020202020204" pitchFamily="34" charset="0"/>
              <a:cs typeface="Arial" panose="020B0604020202020204" pitchFamily="34" charset="0"/>
            </a:rPr>
            <a:t>Modification du demandeur : somme/ratio</a:t>
          </a:r>
        </a:p>
      </dsp:txBody>
      <dsp:txXfrm rot="-5400000">
        <a:off x="3808630" y="1765213"/>
        <a:ext cx="6595579" cy="3240770"/>
      </dsp:txXfrm>
    </dsp:sp>
    <dsp:sp modelId="{520F35D4-EBFB-442D-8AE3-BC18266008A1}">
      <dsp:nvSpPr>
        <dsp:cNvPr id="0" name=""/>
        <dsp:cNvSpPr/>
      </dsp:nvSpPr>
      <dsp:spPr>
        <a:xfrm>
          <a:off x="0" y="1517876"/>
          <a:ext cx="3808630" cy="3695927"/>
        </a:xfrm>
        <a:prstGeom prst="roundRect">
          <a:avLst/>
        </a:prstGeom>
        <a:solidFill>
          <a:srgbClr val="C1344B"/>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87630" rIns="175260" bIns="87630" numCol="1" spcCol="1270" anchor="ctr" anchorCtr="0">
          <a:noAutofit/>
        </a:bodyPr>
        <a:lstStyle/>
        <a:p>
          <a:pPr marL="0" lvl="0" indent="0" algn="ctr" defTabSz="2044700">
            <a:lnSpc>
              <a:spcPct val="90000"/>
            </a:lnSpc>
            <a:spcBef>
              <a:spcPct val="0"/>
            </a:spcBef>
            <a:spcAft>
              <a:spcPct val="35000"/>
            </a:spcAft>
            <a:buNone/>
          </a:pPr>
          <a:r>
            <a:rPr lang="fr-FR" sz="4600" kern="1200" dirty="0">
              <a:latin typeface="Arial" panose="020B0604020202020204" pitchFamily="34" charset="0"/>
              <a:cs typeface="Arial" panose="020B0604020202020204" pitchFamily="34" charset="0"/>
            </a:rPr>
            <a:t>Manuel</a:t>
          </a:r>
        </a:p>
      </dsp:txBody>
      <dsp:txXfrm>
        <a:off x="180420" y="1698296"/>
        <a:ext cx="3447790" cy="3335087"/>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4B0FB1-365F-4796-85D2-C83965CBD1D4}" type="datetimeFigureOut">
              <a:rPr lang="fr-FR" smtClean="0"/>
              <a:t>24/08/2021</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963786-919D-450F-A4D0-9098E1BFF863}" type="slidenum">
              <a:rPr lang="fr-FR" smtClean="0"/>
              <a:t>‹N°›</a:t>
            </a:fld>
            <a:endParaRPr lang="fr-FR"/>
          </a:p>
        </p:txBody>
      </p:sp>
    </p:spTree>
    <p:extLst>
      <p:ext uri="{BB962C8B-B14F-4D97-AF65-F5344CB8AC3E}">
        <p14:creationId xmlns:p14="http://schemas.microsoft.com/office/powerpoint/2010/main" val="11925260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1</a:t>
            </a:fld>
            <a:endParaRPr lang="fr-FR"/>
          </a:p>
        </p:txBody>
      </p:sp>
    </p:spTree>
    <p:extLst>
      <p:ext uri="{BB962C8B-B14F-4D97-AF65-F5344CB8AC3E}">
        <p14:creationId xmlns:p14="http://schemas.microsoft.com/office/powerpoint/2010/main" val="29809607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10</a:t>
            </a:fld>
            <a:endParaRPr lang="fr-FR"/>
          </a:p>
        </p:txBody>
      </p:sp>
    </p:spTree>
    <p:extLst>
      <p:ext uri="{BB962C8B-B14F-4D97-AF65-F5344CB8AC3E}">
        <p14:creationId xmlns:p14="http://schemas.microsoft.com/office/powerpoint/2010/main" val="26813403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11</a:t>
            </a:fld>
            <a:endParaRPr lang="fr-FR"/>
          </a:p>
        </p:txBody>
      </p:sp>
    </p:spTree>
    <p:extLst>
      <p:ext uri="{BB962C8B-B14F-4D97-AF65-F5344CB8AC3E}">
        <p14:creationId xmlns:p14="http://schemas.microsoft.com/office/powerpoint/2010/main" val="26472374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12</a:t>
            </a:fld>
            <a:endParaRPr lang="fr-FR"/>
          </a:p>
        </p:txBody>
      </p:sp>
    </p:spTree>
    <p:extLst>
      <p:ext uri="{BB962C8B-B14F-4D97-AF65-F5344CB8AC3E}">
        <p14:creationId xmlns:p14="http://schemas.microsoft.com/office/powerpoint/2010/main" val="9788130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13</a:t>
            </a:fld>
            <a:endParaRPr lang="fr-FR"/>
          </a:p>
        </p:txBody>
      </p:sp>
    </p:spTree>
    <p:extLst>
      <p:ext uri="{BB962C8B-B14F-4D97-AF65-F5344CB8AC3E}">
        <p14:creationId xmlns:p14="http://schemas.microsoft.com/office/powerpoint/2010/main" val="860151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14</a:t>
            </a:fld>
            <a:endParaRPr lang="fr-FR"/>
          </a:p>
        </p:txBody>
      </p:sp>
    </p:spTree>
    <p:extLst>
      <p:ext uri="{BB962C8B-B14F-4D97-AF65-F5344CB8AC3E}">
        <p14:creationId xmlns:p14="http://schemas.microsoft.com/office/powerpoint/2010/main" val="924749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15</a:t>
            </a:fld>
            <a:endParaRPr lang="fr-FR"/>
          </a:p>
        </p:txBody>
      </p:sp>
    </p:spTree>
    <p:extLst>
      <p:ext uri="{BB962C8B-B14F-4D97-AF65-F5344CB8AC3E}">
        <p14:creationId xmlns:p14="http://schemas.microsoft.com/office/powerpoint/2010/main" val="42665492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16</a:t>
            </a:fld>
            <a:endParaRPr lang="fr-FR"/>
          </a:p>
        </p:txBody>
      </p:sp>
    </p:spTree>
    <p:extLst>
      <p:ext uri="{BB962C8B-B14F-4D97-AF65-F5344CB8AC3E}">
        <p14:creationId xmlns:p14="http://schemas.microsoft.com/office/powerpoint/2010/main" val="7694018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17</a:t>
            </a:fld>
            <a:endParaRPr lang="fr-FR"/>
          </a:p>
        </p:txBody>
      </p:sp>
    </p:spTree>
    <p:extLst>
      <p:ext uri="{BB962C8B-B14F-4D97-AF65-F5344CB8AC3E}">
        <p14:creationId xmlns:p14="http://schemas.microsoft.com/office/powerpoint/2010/main" val="2381125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18</a:t>
            </a:fld>
            <a:endParaRPr lang="fr-FR"/>
          </a:p>
        </p:txBody>
      </p:sp>
    </p:spTree>
    <p:extLst>
      <p:ext uri="{BB962C8B-B14F-4D97-AF65-F5344CB8AC3E}">
        <p14:creationId xmlns:p14="http://schemas.microsoft.com/office/powerpoint/2010/main" val="2755059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19</a:t>
            </a:fld>
            <a:endParaRPr lang="fr-FR"/>
          </a:p>
        </p:txBody>
      </p:sp>
    </p:spTree>
    <p:extLst>
      <p:ext uri="{BB962C8B-B14F-4D97-AF65-F5344CB8AC3E}">
        <p14:creationId xmlns:p14="http://schemas.microsoft.com/office/powerpoint/2010/main" val="2174616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2</a:t>
            </a:fld>
            <a:endParaRPr lang="fr-FR"/>
          </a:p>
        </p:txBody>
      </p:sp>
    </p:spTree>
    <p:extLst>
      <p:ext uri="{BB962C8B-B14F-4D97-AF65-F5344CB8AC3E}">
        <p14:creationId xmlns:p14="http://schemas.microsoft.com/office/powerpoint/2010/main" val="38378634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20</a:t>
            </a:fld>
            <a:endParaRPr lang="fr-FR"/>
          </a:p>
        </p:txBody>
      </p:sp>
    </p:spTree>
    <p:extLst>
      <p:ext uri="{BB962C8B-B14F-4D97-AF65-F5344CB8AC3E}">
        <p14:creationId xmlns:p14="http://schemas.microsoft.com/office/powerpoint/2010/main" val="3300715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21</a:t>
            </a:fld>
            <a:endParaRPr lang="fr-FR"/>
          </a:p>
        </p:txBody>
      </p:sp>
    </p:spTree>
    <p:extLst>
      <p:ext uri="{BB962C8B-B14F-4D97-AF65-F5344CB8AC3E}">
        <p14:creationId xmlns:p14="http://schemas.microsoft.com/office/powerpoint/2010/main" val="36509504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22</a:t>
            </a:fld>
            <a:endParaRPr lang="fr-FR"/>
          </a:p>
        </p:txBody>
      </p:sp>
    </p:spTree>
    <p:extLst>
      <p:ext uri="{BB962C8B-B14F-4D97-AF65-F5344CB8AC3E}">
        <p14:creationId xmlns:p14="http://schemas.microsoft.com/office/powerpoint/2010/main" val="9013325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23</a:t>
            </a:fld>
            <a:endParaRPr lang="fr-FR"/>
          </a:p>
        </p:txBody>
      </p:sp>
    </p:spTree>
    <p:extLst>
      <p:ext uri="{BB962C8B-B14F-4D97-AF65-F5344CB8AC3E}">
        <p14:creationId xmlns:p14="http://schemas.microsoft.com/office/powerpoint/2010/main" val="10375776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24</a:t>
            </a:fld>
            <a:endParaRPr lang="fr-FR"/>
          </a:p>
        </p:txBody>
      </p:sp>
    </p:spTree>
    <p:extLst>
      <p:ext uri="{BB962C8B-B14F-4D97-AF65-F5344CB8AC3E}">
        <p14:creationId xmlns:p14="http://schemas.microsoft.com/office/powerpoint/2010/main" val="16810242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25</a:t>
            </a:fld>
            <a:endParaRPr lang="fr-FR"/>
          </a:p>
        </p:txBody>
      </p:sp>
    </p:spTree>
    <p:extLst>
      <p:ext uri="{BB962C8B-B14F-4D97-AF65-F5344CB8AC3E}">
        <p14:creationId xmlns:p14="http://schemas.microsoft.com/office/powerpoint/2010/main" val="24361357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26</a:t>
            </a:fld>
            <a:endParaRPr lang="fr-FR"/>
          </a:p>
        </p:txBody>
      </p:sp>
    </p:spTree>
    <p:extLst>
      <p:ext uri="{BB962C8B-B14F-4D97-AF65-F5344CB8AC3E}">
        <p14:creationId xmlns:p14="http://schemas.microsoft.com/office/powerpoint/2010/main" val="66651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27</a:t>
            </a:fld>
            <a:endParaRPr lang="fr-FR"/>
          </a:p>
        </p:txBody>
      </p:sp>
    </p:spTree>
    <p:extLst>
      <p:ext uri="{BB962C8B-B14F-4D97-AF65-F5344CB8AC3E}">
        <p14:creationId xmlns:p14="http://schemas.microsoft.com/office/powerpoint/2010/main" val="34799844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28</a:t>
            </a:fld>
            <a:endParaRPr lang="fr-FR"/>
          </a:p>
        </p:txBody>
      </p:sp>
    </p:spTree>
    <p:extLst>
      <p:ext uri="{BB962C8B-B14F-4D97-AF65-F5344CB8AC3E}">
        <p14:creationId xmlns:p14="http://schemas.microsoft.com/office/powerpoint/2010/main" val="860224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29</a:t>
            </a:fld>
            <a:endParaRPr lang="fr-FR"/>
          </a:p>
        </p:txBody>
      </p:sp>
    </p:spTree>
    <p:extLst>
      <p:ext uri="{BB962C8B-B14F-4D97-AF65-F5344CB8AC3E}">
        <p14:creationId xmlns:p14="http://schemas.microsoft.com/office/powerpoint/2010/main" val="1865614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3</a:t>
            </a:fld>
            <a:endParaRPr lang="fr-FR"/>
          </a:p>
        </p:txBody>
      </p:sp>
    </p:spTree>
    <p:extLst>
      <p:ext uri="{BB962C8B-B14F-4D97-AF65-F5344CB8AC3E}">
        <p14:creationId xmlns:p14="http://schemas.microsoft.com/office/powerpoint/2010/main" val="3318734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30</a:t>
            </a:fld>
            <a:endParaRPr lang="fr-FR"/>
          </a:p>
        </p:txBody>
      </p:sp>
    </p:spTree>
    <p:extLst>
      <p:ext uri="{BB962C8B-B14F-4D97-AF65-F5344CB8AC3E}">
        <p14:creationId xmlns:p14="http://schemas.microsoft.com/office/powerpoint/2010/main" val="13519966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31</a:t>
            </a:fld>
            <a:endParaRPr lang="fr-FR"/>
          </a:p>
        </p:txBody>
      </p:sp>
    </p:spTree>
    <p:extLst>
      <p:ext uri="{BB962C8B-B14F-4D97-AF65-F5344CB8AC3E}">
        <p14:creationId xmlns:p14="http://schemas.microsoft.com/office/powerpoint/2010/main" val="413471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32</a:t>
            </a:fld>
            <a:endParaRPr lang="fr-FR"/>
          </a:p>
        </p:txBody>
      </p:sp>
    </p:spTree>
    <p:extLst>
      <p:ext uri="{BB962C8B-B14F-4D97-AF65-F5344CB8AC3E}">
        <p14:creationId xmlns:p14="http://schemas.microsoft.com/office/powerpoint/2010/main" val="10419746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33</a:t>
            </a:fld>
            <a:endParaRPr lang="fr-FR"/>
          </a:p>
        </p:txBody>
      </p:sp>
    </p:spTree>
    <p:extLst>
      <p:ext uri="{BB962C8B-B14F-4D97-AF65-F5344CB8AC3E}">
        <p14:creationId xmlns:p14="http://schemas.microsoft.com/office/powerpoint/2010/main" val="5246317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34</a:t>
            </a:fld>
            <a:endParaRPr lang="fr-FR"/>
          </a:p>
        </p:txBody>
      </p:sp>
    </p:spTree>
    <p:extLst>
      <p:ext uri="{BB962C8B-B14F-4D97-AF65-F5344CB8AC3E}">
        <p14:creationId xmlns:p14="http://schemas.microsoft.com/office/powerpoint/2010/main" val="201181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35</a:t>
            </a:fld>
            <a:endParaRPr lang="fr-FR"/>
          </a:p>
        </p:txBody>
      </p:sp>
    </p:spTree>
    <p:extLst>
      <p:ext uri="{BB962C8B-B14F-4D97-AF65-F5344CB8AC3E}">
        <p14:creationId xmlns:p14="http://schemas.microsoft.com/office/powerpoint/2010/main" val="3124960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36</a:t>
            </a:fld>
            <a:endParaRPr lang="fr-FR"/>
          </a:p>
        </p:txBody>
      </p:sp>
    </p:spTree>
    <p:extLst>
      <p:ext uri="{BB962C8B-B14F-4D97-AF65-F5344CB8AC3E}">
        <p14:creationId xmlns:p14="http://schemas.microsoft.com/office/powerpoint/2010/main" val="26230654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37</a:t>
            </a:fld>
            <a:endParaRPr lang="fr-FR"/>
          </a:p>
        </p:txBody>
      </p:sp>
    </p:spTree>
    <p:extLst>
      <p:ext uri="{BB962C8B-B14F-4D97-AF65-F5344CB8AC3E}">
        <p14:creationId xmlns:p14="http://schemas.microsoft.com/office/powerpoint/2010/main" val="1370806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38</a:t>
            </a:fld>
            <a:endParaRPr lang="fr-FR"/>
          </a:p>
        </p:txBody>
      </p:sp>
    </p:spTree>
    <p:extLst>
      <p:ext uri="{BB962C8B-B14F-4D97-AF65-F5344CB8AC3E}">
        <p14:creationId xmlns:p14="http://schemas.microsoft.com/office/powerpoint/2010/main" val="19462667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39</a:t>
            </a:fld>
            <a:endParaRPr lang="fr-FR"/>
          </a:p>
        </p:txBody>
      </p:sp>
    </p:spTree>
    <p:extLst>
      <p:ext uri="{BB962C8B-B14F-4D97-AF65-F5344CB8AC3E}">
        <p14:creationId xmlns:p14="http://schemas.microsoft.com/office/powerpoint/2010/main" val="1975080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4</a:t>
            </a:fld>
            <a:endParaRPr lang="fr-FR"/>
          </a:p>
        </p:txBody>
      </p:sp>
    </p:spTree>
    <p:extLst>
      <p:ext uri="{BB962C8B-B14F-4D97-AF65-F5344CB8AC3E}">
        <p14:creationId xmlns:p14="http://schemas.microsoft.com/office/powerpoint/2010/main" val="14378534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40</a:t>
            </a:fld>
            <a:endParaRPr lang="fr-FR"/>
          </a:p>
        </p:txBody>
      </p:sp>
    </p:spTree>
    <p:extLst>
      <p:ext uri="{BB962C8B-B14F-4D97-AF65-F5344CB8AC3E}">
        <p14:creationId xmlns:p14="http://schemas.microsoft.com/office/powerpoint/2010/main" val="15086348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41</a:t>
            </a:fld>
            <a:endParaRPr lang="fr-FR"/>
          </a:p>
        </p:txBody>
      </p:sp>
    </p:spTree>
    <p:extLst>
      <p:ext uri="{BB962C8B-B14F-4D97-AF65-F5344CB8AC3E}">
        <p14:creationId xmlns:p14="http://schemas.microsoft.com/office/powerpoint/2010/main" val="23025230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42</a:t>
            </a:fld>
            <a:endParaRPr lang="fr-FR"/>
          </a:p>
        </p:txBody>
      </p:sp>
    </p:spTree>
    <p:extLst>
      <p:ext uri="{BB962C8B-B14F-4D97-AF65-F5344CB8AC3E}">
        <p14:creationId xmlns:p14="http://schemas.microsoft.com/office/powerpoint/2010/main" val="287685422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43</a:t>
            </a:fld>
            <a:endParaRPr lang="fr-FR"/>
          </a:p>
        </p:txBody>
      </p:sp>
    </p:spTree>
    <p:extLst>
      <p:ext uri="{BB962C8B-B14F-4D97-AF65-F5344CB8AC3E}">
        <p14:creationId xmlns:p14="http://schemas.microsoft.com/office/powerpoint/2010/main" val="4002610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44</a:t>
            </a:fld>
            <a:endParaRPr lang="fr-FR"/>
          </a:p>
        </p:txBody>
      </p:sp>
    </p:spTree>
    <p:extLst>
      <p:ext uri="{BB962C8B-B14F-4D97-AF65-F5344CB8AC3E}">
        <p14:creationId xmlns:p14="http://schemas.microsoft.com/office/powerpoint/2010/main" val="1978791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45</a:t>
            </a:fld>
            <a:endParaRPr lang="fr-FR"/>
          </a:p>
        </p:txBody>
      </p:sp>
    </p:spTree>
    <p:extLst>
      <p:ext uri="{BB962C8B-B14F-4D97-AF65-F5344CB8AC3E}">
        <p14:creationId xmlns:p14="http://schemas.microsoft.com/office/powerpoint/2010/main" val="8654231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46</a:t>
            </a:fld>
            <a:endParaRPr lang="fr-FR"/>
          </a:p>
        </p:txBody>
      </p:sp>
    </p:spTree>
    <p:extLst>
      <p:ext uri="{BB962C8B-B14F-4D97-AF65-F5344CB8AC3E}">
        <p14:creationId xmlns:p14="http://schemas.microsoft.com/office/powerpoint/2010/main" val="38053412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47</a:t>
            </a:fld>
            <a:endParaRPr lang="fr-FR"/>
          </a:p>
        </p:txBody>
      </p:sp>
    </p:spTree>
    <p:extLst>
      <p:ext uri="{BB962C8B-B14F-4D97-AF65-F5344CB8AC3E}">
        <p14:creationId xmlns:p14="http://schemas.microsoft.com/office/powerpoint/2010/main" val="21157664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48</a:t>
            </a:fld>
            <a:endParaRPr lang="fr-FR"/>
          </a:p>
        </p:txBody>
      </p:sp>
    </p:spTree>
    <p:extLst>
      <p:ext uri="{BB962C8B-B14F-4D97-AF65-F5344CB8AC3E}">
        <p14:creationId xmlns:p14="http://schemas.microsoft.com/office/powerpoint/2010/main" val="13061774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49</a:t>
            </a:fld>
            <a:endParaRPr lang="fr-FR"/>
          </a:p>
        </p:txBody>
      </p:sp>
    </p:spTree>
    <p:extLst>
      <p:ext uri="{BB962C8B-B14F-4D97-AF65-F5344CB8AC3E}">
        <p14:creationId xmlns:p14="http://schemas.microsoft.com/office/powerpoint/2010/main" val="22948257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5</a:t>
            </a:fld>
            <a:endParaRPr lang="fr-FR"/>
          </a:p>
        </p:txBody>
      </p:sp>
    </p:spTree>
    <p:extLst>
      <p:ext uri="{BB962C8B-B14F-4D97-AF65-F5344CB8AC3E}">
        <p14:creationId xmlns:p14="http://schemas.microsoft.com/office/powerpoint/2010/main" val="35431403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50</a:t>
            </a:fld>
            <a:endParaRPr lang="fr-FR"/>
          </a:p>
        </p:txBody>
      </p:sp>
    </p:spTree>
    <p:extLst>
      <p:ext uri="{BB962C8B-B14F-4D97-AF65-F5344CB8AC3E}">
        <p14:creationId xmlns:p14="http://schemas.microsoft.com/office/powerpoint/2010/main" val="16377219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51</a:t>
            </a:fld>
            <a:endParaRPr lang="fr-FR"/>
          </a:p>
        </p:txBody>
      </p:sp>
    </p:spTree>
    <p:extLst>
      <p:ext uri="{BB962C8B-B14F-4D97-AF65-F5344CB8AC3E}">
        <p14:creationId xmlns:p14="http://schemas.microsoft.com/office/powerpoint/2010/main" val="33179318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52</a:t>
            </a:fld>
            <a:endParaRPr lang="fr-FR"/>
          </a:p>
        </p:txBody>
      </p:sp>
    </p:spTree>
    <p:extLst>
      <p:ext uri="{BB962C8B-B14F-4D97-AF65-F5344CB8AC3E}">
        <p14:creationId xmlns:p14="http://schemas.microsoft.com/office/powerpoint/2010/main" val="22473724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53</a:t>
            </a:fld>
            <a:endParaRPr lang="fr-FR"/>
          </a:p>
        </p:txBody>
      </p:sp>
    </p:spTree>
    <p:extLst>
      <p:ext uri="{BB962C8B-B14F-4D97-AF65-F5344CB8AC3E}">
        <p14:creationId xmlns:p14="http://schemas.microsoft.com/office/powerpoint/2010/main" val="2065730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54</a:t>
            </a:fld>
            <a:endParaRPr lang="fr-FR"/>
          </a:p>
        </p:txBody>
      </p:sp>
    </p:spTree>
    <p:extLst>
      <p:ext uri="{BB962C8B-B14F-4D97-AF65-F5344CB8AC3E}">
        <p14:creationId xmlns:p14="http://schemas.microsoft.com/office/powerpoint/2010/main" val="344727240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55</a:t>
            </a:fld>
            <a:endParaRPr lang="fr-FR"/>
          </a:p>
        </p:txBody>
      </p:sp>
    </p:spTree>
    <p:extLst>
      <p:ext uri="{BB962C8B-B14F-4D97-AF65-F5344CB8AC3E}">
        <p14:creationId xmlns:p14="http://schemas.microsoft.com/office/powerpoint/2010/main" val="238860937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56</a:t>
            </a:fld>
            <a:endParaRPr lang="fr-FR"/>
          </a:p>
        </p:txBody>
      </p:sp>
    </p:spTree>
    <p:extLst>
      <p:ext uri="{BB962C8B-B14F-4D97-AF65-F5344CB8AC3E}">
        <p14:creationId xmlns:p14="http://schemas.microsoft.com/office/powerpoint/2010/main" val="34872833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57</a:t>
            </a:fld>
            <a:endParaRPr lang="fr-FR"/>
          </a:p>
        </p:txBody>
      </p:sp>
    </p:spTree>
    <p:extLst>
      <p:ext uri="{BB962C8B-B14F-4D97-AF65-F5344CB8AC3E}">
        <p14:creationId xmlns:p14="http://schemas.microsoft.com/office/powerpoint/2010/main" val="25910794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58</a:t>
            </a:fld>
            <a:endParaRPr lang="fr-FR"/>
          </a:p>
        </p:txBody>
      </p:sp>
    </p:spTree>
    <p:extLst>
      <p:ext uri="{BB962C8B-B14F-4D97-AF65-F5344CB8AC3E}">
        <p14:creationId xmlns:p14="http://schemas.microsoft.com/office/powerpoint/2010/main" val="20062116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59</a:t>
            </a:fld>
            <a:endParaRPr lang="fr-FR"/>
          </a:p>
        </p:txBody>
      </p:sp>
    </p:spTree>
    <p:extLst>
      <p:ext uri="{BB962C8B-B14F-4D97-AF65-F5344CB8AC3E}">
        <p14:creationId xmlns:p14="http://schemas.microsoft.com/office/powerpoint/2010/main" val="1013384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6</a:t>
            </a:fld>
            <a:endParaRPr lang="fr-FR"/>
          </a:p>
        </p:txBody>
      </p:sp>
    </p:spTree>
    <p:extLst>
      <p:ext uri="{BB962C8B-B14F-4D97-AF65-F5344CB8AC3E}">
        <p14:creationId xmlns:p14="http://schemas.microsoft.com/office/powerpoint/2010/main" val="3768957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60</a:t>
            </a:fld>
            <a:endParaRPr lang="fr-FR"/>
          </a:p>
        </p:txBody>
      </p:sp>
    </p:spTree>
    <p:extLst>
      <p:ext uri="{BB962C8B-B14F-4D97-AF65-F5344CB8AC3E}">
        <p14:creationId xmlns:p14="http://schemas.microsoft.com/office/powerpoint/2010/main" val="10721655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61</a:t>
            </a:fld>
            <a:endParaRPr lang="fr-FR"/>
          </a:p>
        </p:txBody>
      </p:sp>
    </p:spTree>
    <p:extLst>
      <p:ext uri="{BB962C8B-B14F-4D97-AF65-F5344CB8AC3E}">
        <p14:creationId xmlns:p14="http://schemas.microsoft.com/office/powerpoint/2010/main" val="5363568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7</a:t>
            </a:fld>
            <a:endParaRPr lang="fr-FR"/>
          </a:p>
        </p:txBody>
      </p:sp>
    </p:spTree>
    <p:extLst>
      <p:ext uri="{BB962C8B-B14F-4D97-AF65-F5344CB8AC3E}">
        <p14:creationId xmlns:p14="http://schemas.microsoft.com/office/powerpoint/2010/main" val="8777828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8</a:t>
            </a:fld>
            <a:endParaRPr lang="fr-FR"/>
          </a:p>
        </p:txBody>
      </p:sp>
    </p:spTree>
    <p:extLst>
      <p:ext uri="{BB962C8B-B14F-4D97-AF65-F5344CB8AC3E}">
        <p14:creationId xmlns:p14="http://schemas.microsoft.com/office/powerpoint/2010/main" val="3463177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2E963786-919D-450F-A4D0-9098E1BFF863}" type="slidenum">
              <a:rPr lang="fr-FR" smtClean="0"/>
              <a:t>9</a:t>
            </a:fld>
            <a:endParaRPr lang="fr-FR"/>
          </a:p>
        </p:txBody>
      </p:sp>
    </p:spTree>
    <p:extLst>
      <p:ext uri="{BB962C8B-B14F-4D97-AF65-F5344CB8AC3E}">
        <p14:creationId xmlns:p14="http://schemas.microsoft.com/office/powerpoint/2010/main" val="19784862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156DF66-B8D4-45F5-9DCB-2A7A45D4EBFD}"/>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1FFF4503-36F4-4051-B0C3-34E33C38621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1E635398-148A-4460-B3A0-2803A94FD382}"/>
              </a:ext>
            </a:extLst>
          </p:cNvPr>
          <p:cNvSpPr>
            <a:spLocks noGrp="1"/>
          </p:cNvSpPr>
          <p:nvPr>
            <p:ph type="dt" sz="half" idx="10"/>
          </p:nvPr>
        </p:nvSpPr>
        <p:spPr>
          <a:xfrm>
            <a:off x="838200" y="6356350"/>
            <a:ext cx="2743200" cy="365125"/>
          </a:xfrm>
          <a:prstGeom prst="rect">
            <a:avLst/>
          </a:prstGeom>
        </p:spPr>
        <p:txBody>
          <a:bodyPr/>
          <a:lstStyle/>
          <a:p>
            <a:fld id="{14171CB9-4154-4531-B937-43D4A5AEDC5B}" type="datetime1">
              <a:rPr lang="fr-FR" smtClean="0"/>
              <a:t>24/08/2021</a:t>
            </a:fld>
            <a:endParaRPr lang="fr-FR"/>
          </a:p>
        </p:txBody>
      </p:sp>
      <p:sp>
        <p:nvSpPr>
          <p:cNvPr id="5" name="Espace réservé du pied de page 4">
            <a:extLst>
              <a:ext uri="{FF2B5EF4-FFF2-40B4-BE49-F238E27FC236}">
                <a16:creationId xmlns:a16="http://schemas.microsoft.com/office/drawing/2014/main" id="{CB68160E-AA18-4A3D-A9D2-7111CC8B8EB6}"/>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3160D4D6-16CA-4BD3-A8EC-4FEC59621ABC}"/>
              </a:ext>
            </a:extLst>
          </p:cNvPr>
          <p:cNvSpPr>
            <a:spLocks noGrp="1"/>
          </p:cNvSpPr>
          <p:nvPr>
            <p:ph type="sldNum" sz="quarter" idx="12"/>
          </p:nvPr>
        </p:nvSpPr>
        <p:spPr>
          <a:xfrm>
            <a:off x="8610600" y="6356350"/>
            <a:ext cx="2743200" cy="365125"/>
          </a:xfrm>
          <a:prstGeom prst="rect">
            <a:avLst/>
          </a:prstGeom>
        </p:spPr>
        <p:txBody>
          <a:bodyPr/>
          <a:lstStyle/>
          <a:p>
            <a:fld id="{865DE430-2C3F-4153-96AE-E65B9BF10C6A}" type="slidenum">
              <a:rPr lang="fr-FR" smtClean="0"/>
              <a:t>‹N°›</a:t>
            </a:fld>
            <a:endParaRPr lang="fr-FR"/>
          </a:p>
        </p:txBody>
      </p:sp>
    </p:spTree>
    <p:extLst>
      <p:ext uri="{BB962C8B-B14F-4D97-AF65-F5344CB8AC3E}">
        <p14:creationId xmlns:p14="http://schemas.microsoft.com/office/powerpoint/2010/main" val="28737485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B2A19F-CD90-472D-81B1-892590AF78D9}"/>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E3EABFD-A43B-46F5-A455-56F1BB87948E}"/>
              </a:ext>
            </a:extLst>
          </p:cNvPr>
          <p:cNvSpPr>
            <a:spLocks noGrp="1"/>
          </p:cNvSpPr>
          <p:nvPr>
            <p:ph type="body" orient="vert" idx="1"/>
          </p:nvPr>
        </p:nvSpPr>
        <p:spPr>
          <a:xfrm>
            <a:off x="838200" y="1825625"/>
            <a:ext cx="10515600" cy="43513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6CE6162-6852-431B-B047-2D405A660704}"/>
              </a:ext>
            </a:extLst>
          </p:cNvPr>
          <p:cNvSpPr>
            <a:spLocks noGrp="1"/>
          </p:cNvSpPr>
          <p:nvPr>
            <p:ph type="dt" sz="half" idx="10"/>
          </p:nvPr>
        </p:nvSpPr>
        <p:spPr>
          <a:xfrm>
            <a:off x="838200" y="6356350"/>
            <a:ext cx="2743200" cy="365125"/>
          </a:xfrm>
          <a:prstGeom prst="rect">
            <a:avLst/>
          </a:prstGeom>
        </p:spPr>
        <p:txBody>
          <a:bodyPr/>
          <a:lstStyle/>
          <a:p>
            <a:fld id="{199914F4-4F82-48C0-9641-78185AE273E2}" type="datetime1">
              <a:rPr lang="fr-FR" smtClean="0"/>
              <a:t>24/08/2021</a:t>
            </a:fld>
            <a:endParaRPr lang="fr-FR"/>
          </a:p>
        </p:txBody>
      </p:sp>
      <p:sp>
        <p:nvSpPr>
          <p:cNvPr id="5" name="Espace réservé du pied de page 4">
            <a:extLst>
              <a:ext uri="{FF2B5EF4-FFF2-40B4-BE49-F238E27FC236}">
                <a16:creationId xmlns:a16="http://schemas.microsoft.com/office/drawing/2014/main" id="{FE97EEDA-B903-4CB8-AB81-730DACBEEAF8}"/>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2EC29818-A593-4A4F-A84E-4B4AD60EB1B2}"/>
              </a:ext>
            </a:extLst>
          </p:cNvPr>
          <p:cNvSpPr>
            <a:spLocks noGrp="1"/>
          </p:cNvSpPr>
          <p:nvPr>
            <p:ph type="sldNum" sz="quarter" idx="12"/>
          </p:nvPr>
        </p:nvSpPr>
        <p:spPr>
          <a:xfrm>
            <a:off x="8610600" y="6356350"/>
            <a:ext cx="2743200" cy="365125"/>
          </a:xfrm>
          <a:prstGeom prst="rect">
            <a:avLst/>
          </a:prstGeom>
        </p:spPr>
        <p:txBody>
          <a:bodyPr/>
          <a:lstStyle/>
          <a:p>
            <a:fld id="{865DE430-2C3F-4153-96AE-E65B9BF10C6A}" type="slidenum">
              <a:rPr lang="fr-FR" smtClean="0"/>
              <a:t>‹N°›</a:t>
            </a:fld>
            <a:endParaRPr lang="fr-FR"/>
          </a:p>
        </p:txBody>
      </p:sp>
    </p:spTree>
    <p:extLst>
      <p:ext uri="{BB962C8B-B14F-4D97-AF65-F5344CB8AC3E}">
        <p14:creationId xmlns:p14="http://schemas.microsoft.com/office/powerpoint/2010/main" val="16267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E6CAA2E-6F6D-47F7-8D0E-1A3BED0DC631}"/>
              </a:ext>
            </a:extLst>
          </p:cNvPr>
          <p:cNvSpPr>
            <a:spLocks noGrp="1"/>
          </p:cNvSpPr>
          <p:nvPr>
            <p:ph type="title" orient="vert"/>
          </p:nvPr>
        </p:nvSpPr>
        <p:spPr>
          <a:xfrm>
            <a:off x="8724900" y="365125"/>
            <a:ext cx="2628900" cy="5811838"/>
          </a:xfrm>
          <a:prstGeom prst="rect">
            <a:avLst/>
          </a:prstGeo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8021CD3E-8EA8-4C80-9317-0E5B4C209EE0}"/>
              </a:ext>
            </a:extLst>
          </p:cNvPr>
          <p:cNvSpPr>
            <a:spLocks noGrp="1"/>
          </p:cNvSpPr>
          <p:nvPr>
            <p:ph type="body" orient="vert" idx="1"/>
          </p:nvPr>
        </p:nvSpPr>
        <p:spPr>
          <a:xfrm>
            <a:off x="838200" y="365125"/>
            <a:ext cx="7734300" cy="5811838"/>
          </a:xfrm>
          <a:prstGeom prst="rect">
            <a:avLst/>
          </a:prstGeo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DEA3204-D968-4050-83F5-FA17F2BF536A}"/>
              </a:ext>
            </a:extLst>
          </p:cNvPr>
          <p:cNvSpPr>
            <a:spLocks noGrp="1"/>
          </p:cNvSpPr>
          <p:nvPr>
            <p:ph type="dt" sz="half" idx="10"/>
          </p:nvPr>
        </p:nvSpPr>
        <p:spPr>
          <a:xfrm>
            <a:off x="838200" y="6356350"/>
            <a:ext cx="2743200" cy="365125"/>
          </a:xfrm>
          <a:prstGeom prst="rect">
            <a:avLst/>
          </a:prstGeom>
        </p:spPr>
        <p:txBody>
          <a:bodyPr/>
          <a:lstStyle/>
          <a:p>
            <a:fld id="{3BF33B01-02A2-4487-90F0-2A936D930ACE}" type="datetime1">
              <a:rPr lang="fr-FR" smtClean="0"/>
              <a:t>24/08/2021</a:t>
            </a:fld>
            <a:endParaRPr lang="fr-FR"/>
          </a:p>
        </p:txBody>
      </p:sp>
      <p:sp>
        <p:nvSpPr>
          <p:cNvPr id="5" name="Espace réservé du pied de page 4">
            <a:extLst>
              <a:ext uri="{FF2B5EF4-FFF2-40B4-BE49-F238E27FC236}">
                <a16:creationId xmlns:a16="http://schemas.microsoft.com/office/drawing/2014/main" id="{E21F1E1E-BAAF-4C41-B788-CB0B16B3E349}"/>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7BBF55E1-3C73-434F-A478-3BA0DF70B66B}"/>
              </a:ext>
            </a:extLst>
          </p:cNvPr>
          <p:cNvSpPr>
            <a:spLocks noGrp="1"/>
          </p:cNvSpPr>
          <p:nvPr>
            <p:ph type="sldNum" sz="quarter" idx="12"/>
          </p:nvPr>
        </p:nvSpPr>
        <p:spPr>
          <a:xfrm>
            <a:off x="8610600" y="6356350"/>
            <a:ext cx="2743200" cy="365125"/>
          </a:xfrm>
          <a:prstGeom prst="rect">
            <a:avLst/>
          </a:prstGeom>
        </p:spPr>
        <p:txBody>
          <a:bodyPr/>
          <a:lstStyle/>
          <a:p>
            <a:fld id="{865DE430-2C3F-4153-96AE-E65B9BF10C6A}" type="slidenum">
              <a:rPr lang="fr-FR" smtClean="0"/>
              <a:t>‹N°›</a:t>
            </a:fld>
            <a:endParaRPr lang="fr-FR"/>
          </a:p>
        </p:txBody>
      </p:sp>
    </p:spTree>
    <p:extLst>
      <p:ext uri="{BB962C8B-B14F-4D97-AF65-F5344CB8AC3E}">
        <p14:creationId xmlns:p14="http://schemas.microsoft.com/office/powerpoint/2010/main" val="3912994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548276-E049-490D-B1ED-4397B95E7503}"/>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5183A5F0-CA8A-48D1-92BB-28D5BB890A38}"/>
              </a:ext>
            </a:extLst>
          </p:cNvPr>
          <p:cNvSpPr>
            <a:spLocks noGrp="1"/>
          </p:cNvSpPr>
          <p:nvPr>
            <p:ph idx="1"/>
          </p:nvPr>
        </p:nvSpPr>
        <p:spPr>
          <a:xfrm>
            <a:off x="838200" y="1825625"/>
            <a:ext cx="105156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1450E84-D791-42E6-82D5-B3590185B56E}"/>
              </a:ext>
            </a:extLst>
          </p:cNvPr>
          <p:cNvSpPr>
            <a:spLocks noGrp="1"/>
          </p:cNvSpPr>
          <p:nvPr>
            <p:ph type="dt" sz="half" idx="10"/>
          </p:nvPr>
        </p:nvSpPr>
        <p:spPr>
          <a:xfrm>
            <a:off x="838200" y="6356350"/>
            <a:ext cx="2743200" cy="365125"/>
          </a:xfrm>
          <a:prstGeom prst="rect">
            <a:avLst/>
          </a:prstGeom>
        </p:spPr>
        <p:txBody>
          <a:bodyPr/>
          <a:lstStyle/>
          <a:p>
            <a:fld id="{55BA9C7E-C847-48E4-A3FF-FDC4165B09E8}" type="datetime1">
              <a:rPr lang="fr-FR" smtClean="0"/>
              <a:t>24/08/2021</a:t>
            </a:fld>
            <a:endParaRPr lang="fr-FR"/>
          </a:p>
        </p:txBody>
      </p:sp>
      <p:sp>
        <p:nvSpPr>
          <p:cNvPr id="5" name="Espace réservé du pied de page 4">
            <a:extLst>
              <a:ext uri="{FF2B5EF4-FFF2-40B4-BE49-F238E27FC236}">
                <a16:creationId xmlns:a16="http://schemas.microsoft.com/office/drawing/2014/main" id="{23E01A87-8D8A-4BAC-8078-F39C5A700C10}"/>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7850F551-E1CC-4FF1-A473-94EA7ECD3E46}"/>
              </a:ext>
            </a:extLst>
          </p:cNvPr>
          <p:cNvSpPr>
            <a:spLocks noGrp="1"/>
          </p:cNvSpPr>
          <p:nvPr>
            <p:ph type="sldNum" sz="quarter" idx="12"/>
          </p:nvPr>
        </p:nvSpPr>
        <p:spPr>
          <a:xfrm>
            <a:off x="8610600" y="6356350"/>
            <a:ext cx="2743200" cy="365125"/>
          </a:xfrm>
          <a:prstGeom prst="rect">
            <a:avLst/>
          </a:prstGeom>
        </p:spPr>
        <p:txBody>
          <a:bodyPr/>
          <a:lstStyle/>
          <a:p>
            <a:fld id="{865DE430-2C3F-4153-96AE-E65B9BF10C6A}" type="slidenum">
              <a:rPr lang="fr-FR" smtClean="0"/>
              <a:t>‹N°›</a:t>
            </a:fld>
            <a:endParaRPr lang="fr-FR"/>
          </a:p>
        </p:txBody>
      </p:sp>
    </p:spTree>
    <p:extLst>
      <p:ext uri="{BB962C8B-B14F-4D97-AF65-F5344CB8AC3E}">
        <p14:creationId xmlns:p14="http://schemas.microsoft.com/office/powerpoint/2010/main" val="2316902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D07F66D-C88C-45A0-8A51-F2F4229D731E}"/>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F5624C94-3897-45F6-8824-CDB32C72311F}"/>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5C6D337C-F139-4F26-946B-E63B3F25979D}"/>
              </a:ext>
            </a:extLst>
          </p:cNvPr>
          <p:cNvSpPr>
            <a:spLocks noGrp="1"/>
          </p:cNvSpPr>
          <p:nvPr>
            <p:ph type="dt" sz="half" idx="10"/>
          </p:nvPr>
        </p:nvSpPr>
        <p:spPr>
          <a:xfrm>
            <a:off x="838200" y="6356350"/>
            <a:ext cx="2743200" cy="365125"/>
          </a:xfrm>
          <a:prstGeom prst="rect">
            <a:avLst/>
          </a:prstGeom>
        </p:spPr>
        <p:txBody>
          <a:bodyPr/>
          <a:lstStyle/>
          <a:p>
            <a:fld id="{D54BF930-8B2A-4EB8-AF9C-688655A9FB37}" type="datetime1">
              <a:rPr lang="fr-FR" smtClean="0"/>
              <a:t>24/08/2021</a:t>
            </a:fld>
            <a:endParaRPr lang="fr-FR"/>
          </a:p>
        </p:txBody>
      </p:sp>
      <p:sp>
        <p:nvSpPr>
          <p:cNvPr id="5" name="Espace réservé du pied de page 4">
            <a:extLst>
              <a:ext uri="{FF2B5EF4-FFF2-40B4-BE49-F238E27FC236}">
                <a16:creationId xmlns:a16="http://schemas.microsoft.com/office/drawing/2014/main" id="{BFE90EAB-CBC7-4858-BD61-3BB778DA784A}"/>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6" name="Espace réservé du numéro de diapositive 5">
            <a:extLst>
              <a:ext uri="{FF2B5EF4-FFF2-40B4-BE49-F238E27FC236}">
                <a16:creationId xmlns:a16="http://schemas.microsoft.com/office/drawing/2014/main" id="{6DCA7041-0649-41FB-9FAD-73C57EFE4322}"/>
              </a:ext>
            </a:extLst>
          </p:cNvPr>
          <p:cNvSpPr>
            <a:spLocks noGrp="1"/>
          </p:cNvSpPr>
          <p:nvPr>
            <p:ph type="sldNum" sz="quarter" idx="12"/>
          </p:nvPr>
        </p:nvSpPr>
        <p:spPr>
          <a:xfrm>
            <a:off x="8610600" y="6356350"/>
            <a:ext cx="2743200" cy="365125"/>
          </a:xfrm>
          <a:prstGeom prst="rect">
            <a:avLst/>
          </a:prstGeom>
        </p:spPr>
        <p:txBody>
          <a:bodyPr/>
          <a:lstStyle/>
          <a:p>
            <a:fld id="{865DE430-2C3F-4153-96AE-E65B9BF10C6A}" type="slidenum">
              <a:rPr lang="fr-FR" smtClean="0"/>
              <a:t>‹N°›</a:t>
            </a:fld>
            <a:endParaRPr lang="fr-FR"/>
          </a:p>
        </p:txBody>
      </p:sp>
    </p:spTree>
    <p:extLst>
      <p:ext uri="{BB962C8B-B14F-4D97-AF65-F5344CB8AC3E}">
        <p14:creationId xmlns:p14="http://schemas.microsoft.com/office/powerpoint/2010/main" val="1190177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020E948-64E0-4453-94DE-F55EC761BFD4}"/>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u contenu 2">
            <a:extLst>
              <a:ext uri="{FF2B5EF4-FFF2-40B4-BE49-F238E27FC236}">
                <a16:creationId xmlns:a16="http://schemas.microsoft.com/office/drawing/2014/main" id="{1BA7FBF5-9B8A-4913-A8CE-12CC57C53ED9}"/>
              </a:ext>
            </a:extLst>
          </p:cNvPr>
          <p:cNvSpPr>
            <a:spLocks noGrp="1"/>
          </p:cNvSpPr>
          <p:nvPr>
            <p:ph sz="half" idx="1"/>
          </p:nvPr>
        </p:nvSpPr>
        <p:spPr>
          <a:xfrm>
            <a:off x="838200" y="1825625"/>
            <a:ext cx="51816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0DA3CF51-087A-4E0F-BA2C-8C696765B0F4}"/>
              </a:ext>
            </a:extLst>
          </p:cNvPr>
          <p:cNvSpPr>
            <a:spLocks noGrp="1"/>
          </p:cNvSpPr>
          <p:nvPr>
            <p:ph sz="half" idx="2"/>
          </p:nvPr>
        </p:nvSpPr>
        <p:spPr>
          <a:xfrm>
            <a:off x="6172200" y="1825625"/>
            <a:ext cx="5181600" cy="435133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42073A5F-FEA1-47C2-84C6-49092B93A610}"/>
              </a:ext>
            </a:extLst>
          </p:cNvPr>
          <p:cNvSpPr>
            <a:spLocks noGrp="1"/>
          </p:cNvSpPr>
          <p:nvPr>
            <p:ph type="dt" sz="half" idx="10"/>
          </p:nvPr>
        </p:nvSpPr>
        <p:spPr>
          <a:xfrm>
            <a:off x="838200" y="6356350"/>
            <a:ext cx="2743200" cy="365125"/>
          </a:xfrm>
          <a:prstGeom prst="rect">
            <a:avLst/>
          </a:prstGeom>
        </p:spPr>
        <p:txBody>
          <a:bodyPr/>
          <a:lstStyle/>
          <a:p>
            <a:fld id="{B10F57F9-6D75-4808-8915-B7D31CBE8649}" type="datetime1">
              <a:rPr lang="fr-FR" smtClean="0"/>
              <a:t>24/08/2021</a:t>
            </a:fld>
            <a:endParaRPr lang="fr-FR"/>
          </a:p>
        </p:txBody>
      </p:sp>
      <p:sp>
        <p:nvSpPr>
          <p:cNvPr id="6" name="Espace réservé du pied de page 5">
            <a:extLst>
              <a:ext uri="{FF2B5EF4-FFF2-40B4-BE49-F238E27FC236}">
                <a16:creationId xmlns:a16="http://schemas.microsoft.com/office/drawing/2014/main" id="{FB8F40F3-9EB8-405C-9731-392184F367F1}"/>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5367B8DF-1129-42E7-ACF5-0055A5E4D284}"/>
              </a:ext>
            </a:extLst>
          </p:cNvPr>
          <p:cNvSpPr>
            <a:spLocks noGrp="1"/>
          </p:cNvSpPr>
          <p:nvPr>
            <p:ph type="sldNum" sz="quarter" idx="12"/>
          </p:nvPr>
        </p:nvSpPr>
        <p:spPr>
          <a:xfrm>
            <a:off x="8610600" y="6356350"/>
            <a:ext cx="2743200" cy="365125"/>
          </a:xfrm>
          <a:prstGeom prst="rect">
            <a:avLst/>
          </a:prstGeom>
        </p:spPr>
        <p:txBody>
          <a:bodyPr/>
          <a:lstStyle/>
          <a:p>
            <a:fld id="{865DE430-2C3F-4153-96AE-E65B9BF10C6A}" type="slidenum">
              <a:rPr lang="fr-FR" smtClean="0"/>
              <a:t>‹N°›</a:t>
            </a:fld>
            <a:endParaRPr lang="fr-FR"/>
          </a:p>
        </p:txBody>
      </p:sp>
    </p:spTree>
    <p:extLst>
      <p:ext uri="{BB962C8B-B14F-4D97-AF65-F5344CB8AC3E}">
        <p14:creationId xmlns:p14="http://schemas.microsoft.com/office/powerpoint/2010/main" val="726678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C1C3F78-8D26-4A00-90A9-38D6E150969D}"/>
              </a:ext>
            </a:extLst>
          </p:cNvPr>
          <p:cNvSpPr>
            <a:spLocks noGrp="1"/>
          </p:cNvSpPr>
          <p:nvPr>
            <p:ph type="title"/>
          </p:nvPr>
        </p:nvSpPr>
        <p:spPr>
          <a:xfrm>
            <a:off x="839788" y="365125"/>
            <a:ext cx="10515600" cy="1325563"/>
          </a:xfrm>
          <a:prstGeom prst="rect">
            <a:avLst/>
          </a:prstGeom>
        </p:spPr>
        <p:txBody>
          <a:bodyPr/>
          <a:lstStyle/>
          <a:p>
            <a:r>
              <a:rPr lang="fr-FR"/>
              <a:t>Modifiez le style du titre</a:t>
            </a:r>
          </a:p>
        </p:txBody>
      </p:sp>
      <p:sp>
        <p:nvSpPr>
          <p:cNvPr id="3" name="Espace réservé du texte 2">
            <a:extLst>
              <a:ext uri="{FF2B5EF4-FFF2-40B4-BE49-F238E27FC236}">
                <a16:creationId xmlns:a16="http://schemas.microsoft.com/office/drawing/2014/main" id="{3BF61645-83B1-4E4F-B01A-82F2BFAC68D3}"/>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794B6065-5BD1-4AB9-B6D8-29267E9D5B9D}"/>
              </a:ext>
            </a:extLst>
          </p:cNvPr>
          <p:cNvSpPr>
            <a:spLocks noGrp="1"/>
          </p:cNvSpPr>
          <p:nvPr>
            <p:ph sz="half" idx="2"/>
          </p:nvPr>
        </p:nvSpPr>
        <p:spPr>
          <a:xfrm>
            <a:off x="839788" y="2505075"/>
            <a:ext cx="5157787"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F8A50A0-A998-4303-909B-49268C1AC01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1BF07FF2-BB0B-44F8-8230-4E01D3B4F912}"/>
              </a:ext>
            </a:extLst>
          </p:cNvPr>
          <p:cNvSpPr>
            <a:spLocks noGrp="1"/>
          </p:cNvSpPr>
          <p:nvPr>
            <p:ph sz="quarter" idx="4"/>
          </p:nvPr>
        </p:nvSpPr>
        <p:spPr>
          <a:xfrm>
            <a:off x="6172200" y="2505075"/>
            <a:ext cx="5183188" cy="3684588"/>
          </a:xfrm>
          <a:prstGeom prst="rect">
            <a:avLst/>
          </a:prstGeo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4B5C53F0-5E05-490B-97EE-BCC724ECF4D6}"/>
              </a:ext>
            </a:extLst>
          </p:cNvPr>
          <p:cNvSpPr>
            <a:spLocks noGrp="1"/>
          </p:cNvSpPr>
          <p:nvPr>
            <p:ph type="dt" sz="half" idx="10"/>
          </p:nvPr>
        </p:nvSpPr>
        <p:spPr>
          <a:xfrm>
            <a:off x="838200" y="6356350"/>
            <a:ext cx="2743200" cy="365125"/>
          </a:xfrm>
          <a:prstGeom prst="rect">
            <a:avLst/>
          </a:prstGeom>
        </p:spPr>
        <p:txBody>
          <a:bodyPr/>
          <a:lstStyle/>
          <a:p>
            <a:fld id="{CAE71048-FD30-4BE2-B291-8CD21A2E45F7}" type="datetime1">
              <a:rPr lang="fr-FR" smtClean="0"/>
              <a:t>24/08/2021</a:t>
            </a:fld>
            <a:endParaRPr lang="fr-FR"/>
          </a:p>
        </p:txBody>
      </p:sp>
      <p:sp>
        <p:nvSpPr>
          <p:cNvPr id="8" name="Espace réservé du pied de page 7">
            <a:extLst>
              <a:ext uri="{FF2B5EF4-FFF2-40B4-BE49-F238E27FC236}">
                <a16:creationId xmlns:a16="http://schemas.microsoft.com/office/drawing/2014/main" id="{4E5F3A29-9109-4B21-AB71-56FC3A3F3AC5}"/>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9" name="Espace réservé du numéro de diapositive 8">
            <a:extLst>
              <a:ext uri="{FF2B5EF4-FFF2-40B4-BE49-F238E27FC236}">
                <a16:creationId xmlns:a16="http://schemas.microsoft.com/office/drawing/2014/main" id="{498EDD53-F15F-4EF7-B89E-2881974C0E08}"/>
              </a:ext>
            </a:extLst>
          </p:cNvPr>
          <p:cNvSpPr>
            <a:spLocks noGrp="1"/>
          </p:cNvSpPr>
          <p:nvPr>
            <p:ph type="sldNum" sz="quarter" idx="12"/>
          </p:nvPr>
        </p:nvSpPr>
        <p:spPr>
          <a:xfrm>
            <a:off x="8610600" y="6356350"/>
            <a:ext cx="2743200" cy="365125"/>
          </a:xfrm>
          <a:prstGeom prst="rect">
            <a:avLst/>
          </a:prstGeom>
        </p:spPr>
        <p:txBody>
          <a:bodyPr/>
          <a:lstStyle/>
          <a:p>
            <a:fld id="{865DE430-2C3F-4153-96AE-E65B9BF10C6A}" type="slidenum">
              <a:rPr lang="fr-FR" smtClean="0"/>
              <a:t>‹N°›</a:t>
            </a:fld>
            <a:endParaRPr lang="fr-FR"/>
          </a:p>
        </p:txBody>
      </p:sp>
    </p:spTree>
    <p:extLst>
      <p:ext uri="{BB962C8B-B14F-4D97-AF65-F5344CB8AC3E}">
        <p14:creationId xmlns:p14="http://schemas.microsoft.com/office/powerpoint/2010/main" val="11423024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42244D3-C45D-4F7B-B941-2358B0825ED5}"/>
              </a:ext>
            </a:extLst>
          </p:cNvPr>
          <p:cNvSpPr>
            <a:spLocks noGrp="1"/>
          </p:cNvSpPr>
          <p:nvPr>
            <p:ph type="title"/>
          </p:nvPr>
        </p:nvSpPr>
        <p:spPr>
          <a:xfrm>
            <a:off x="838200" y="365125"/>
            <a:ext cx="10515600" cy="1325563"/>
          </a:xfrm>
          <a:prstGeom prst="rect">
            <a:avLst/>
          </a:prstGeom>
        </p:spPr>
        <p:txBody>
          <a:bodyPr/>
          <a:lstStyle/>
          <a:p>
            <a:r>
              <a:rPr lang="fr-FR"/>
              <a:t>Modifiez le style du titre</a:t>
            </a:r>
          </a:p>
        </p:txBody>
      </p:sp>
      <p:sp>
        <p:nvSpPr>
          <p:cNvPr id="3" name="Espace réservé de la date 2">
            <a:extLst>
              <a:ext uri="{FF2B5EF4-FFF2-40B4-BE49-F238E27FC236}">
                <a16:creationId xmlns:a16="http://schemas.microsoft.com/office/drawing/2014/main" id="{B93CD8D5-081C-4AFF-9191-B62C4F39A0FB}"/>
              </a:ext>
            </a:extLst>
          </p:cNvPr>
          <p:cNvSpPr>
            <a:spLocks noGrp="1"/>
          </p:cNvSpPr>
          <p:nvPr>
            <p:ph type="dt" sz="half" idx="10"/>
          </p:nvPr>
        </p:nvSpPr>
        <p:spPr>
          <a:xfrm>
            <a:off x="838200" y="6356350"/>
            <a:ext cx="2743200" cy="365125"/>
          </a:xfrm>
          <a:prstGeom prst="rect">
            <a:avLst/>
          </a:prstGeom>
        </p:spPr>
        <p:txBody>
          <a:bodyPr/>
          <a:lstStyle/>
          <a:p>
            <a:fld id="{82834C72-4937-4254-8EBD-02332D40A7EC}" type="datetime1">
              <a:rPr lang="fr-FR" smtClean="0"/>
              <a:t>24/08/2021</a:t>
            </a:fld>
            <a:endParaRPr lang="fr-FR"/>
          </a:p>
        </p:txBody>
      </p:sp>
      <p:sp>
        <p:nvSpPr>
          <p:cNvPr id="4" name="Espace réservé du pied de page 3">
            <a:extLst>
              <a:ext uri="{FF2B5EF4-FFF2-40B4-BE49-F238E27FC236}">
                <a16:creationId xmlns:a16="http://schemas.microsoft.com/office/drawing/2014/main" id="{4472C0B4-6470-433C-8378-B2CACB8CC1C5}"/>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5" name="Espace réservé du numéro de diapositive 4">
            <a:extLst>
              <a:ext uri="{FF2B5EF4-FFF2-40B4-BE49-F238E27FC236}">
                <a16:creationId xmlns:a16="http://schemas.microsoft.com/office/drawing/2014/main" id="{248F71C7-2E0F-4F40-9724-4F80CA8EDB50}"/>
              </a:ext>
            </a:extLst>
          </p:cNvPr>
          <p:cNvSpPr>
            <a:spLocks noGrp="1"/>
          </p:cNvSpPr>
          <p:nvPr>
            <p:ph type="sldNum" sz="quarter" idx="12"/>
          </p:nvPr>
        </p:nvSpPr>
        <p:spPr>
          <a:xfrm>
            <a:off x="8610600" y="6356350"/>
            <a:ext cx="2743200" cy="365125"/>
          </a:xfrm>
          <a:prstGeom prst="rect">
            <a:avLst/>
          </a:prstGeom>
        </p:spPr>
        <p:txBody>
          <a:bodyPr/>
          <a:lstStyle/>
          <a:p>
            <a:fld id="{865DE430-2C3F-4153-96AE-E65B9BF10C6A}" type="slidenum">
              <a:rPr lang="fr-FR" smtClean="0"/>
              <a:t>‹N°›</a:t>
            </a:fld>
            <a:endParaRPr lang="fr-FR"/>
          </a:p>
        </p:txBody>
      </p:sp>
    </p:spTree>
    <p:extLst>
      <p:ext uri="{BB962C8B-B14F-4D97-AF65-F5344CB8AC3E}">
        <p14:creationId xmlns:p14="http://schemas.microsoft.com/office/powerpoint/2010/main" val="762888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2FF2A712-317C-46DC-8F34-4EDA54195ABF}"/>
              </a:ext>
            </a:extLst>
          </p:cNvPr>
          <p:cNvSpPr>
            <a:spLocks noGrp="1"/>
          </p:cNvSpPr>
          <p:nvPr>
            <p:ph type="dt" sz="half" idx="10"/>
          </p:nvPr>
        </p:nvSpPr>
        <p:spPr>
          <a:xfrm>
            <a:off x="838200" y="6356350"/>
            <a:ext cx="2743200" cy="365125"/>
          </a:xfrm>
          <a:prstGeom prst="rect">
            <a:avLst/>
          </a:prstGeom>
        </p:spPr>
        <p:txBody>
          <a:bodyPr/>
          <a:lstStyle/>
          <a:p>
            <a:fld id="{2F9D05EC-8356-4948-8F55-31F3CB8E5321}" type="datetime1">
              <a:rPr lang="fr-FR" smtClean="0"/>
              <a:t>24/08/2021</a:t>
            </a:fld>
            <a:endParaRPr lang="fr-FR"/>
          </a:p>
        </p:txBody>
      </p:sp>
      <p:sp>
        <p:nvSpPr>
          <p:cNvPr id="3" name="Espace réservé du pied de page 2">
            <a:extLst>
              <a:ext uri="{FF2B5EF4-FFF2-40B4-BE49-F238E27FC236}">
                <a16:creationId xmlns:a16="http://schemas.microsoft.com/office/drawing/2014/main" id="{D628F67A-9FD0-422E-B03D-9D118F95BB42}"/>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4" name="Espace réservé du numéro de diapositive 3">
            <a:extLst>
              <a:ext uri="{FF2B5EF4-FFF2-40B4-BE49-F238E27FC236}">
                <a16:creationId xmlns:a16="http://schemas.microsoft.com/office/drawing/2014/main" id="{BA871F20-DE74-4C82-8BDF-7D690FCFCC5B}"/>
              </a:ext>
            </a:extLst>
          </p:cNvPr>
          <p:cNvSpPr>
            <a:spLocks noGrp="1"/>
          </p:cNvSpPr>
          <p:nvPr>
            <p:ph type="sldNum" sz="quarter" idx="12"/>
          </p:nvPr>
        </p:nvSpPr>
        <p:spPr>
          <a:xfrm>
            <a:off x="8610600" y="6356350"/>
            <a:ext cx="2743200" cy="365125"/>
          </a:xfrm>
          <a:prstGeom prst="rect">
            <a:avLst/>
          </a:prstGeom>
        </p:spPr>
        <p:txBody>
          <a:bodyPr/>
          <a:lstStyle/>
          <a:p>
            <a:fld id="{865DE430-2C3F-4153-96AE-E65B9BF10C6A}" type="slidenum">
              <a:rPr lang="fr-FR" smtClean="0"/>
              <a:t>‹N°›</a:t>
            </a:fld>
            <a:endParaRPr lang="fr-FR"/>
          </a:p>
        </p:txBody>
      </p:sp>
    </p:spTree>
    <p:extLst>
      <p:ext uri="{BB962C8B-B14F-4D97-AF65-F5344CB8AC3E}">
        <p14:creationId xmlns:p14="http://schemas.microsoft.com/office/powerpoint/2010/main" val="19357194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D01184-015A-4E0B-87B9-C8613670B354}"/>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A3910B21-AEDA-42DE-B3F8-F44F1649B4AA}"/>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044C3B05-E168-4FA3-B9A7-2A7C55474120}"/>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01467FA-A097-4F55-ACAB-E31875043B14}"/>
              </a:ext>
            </a:extLst>
          </p:cNvPr>
          <p:cNvSpPr>
            <a:spLocks noGrp="1"/>
          </p:cNvSpPr>
          <p:nvPr>
            <p:ph type="dt" sz="half" idx="10"/>
          </p:nvPr>
        </p:nvSpPr>
        <p:spPr>
          <a:xfrm>
            <a:off x="838200" y="6356350"/>
            <a:ext cx="2743200" cy="365125"/>
          </a:xfrm>
          <a:prstGeom prst="rect">
            <a:avLst/>
          </a:prstGeom>
        </p:spPr>
        <p:txBody>
          <a:bodyPr/>
          <a:lstStyle/>
          <a:p>
            <a:fld id="{B1A48990-E6F4-4AB4-8B34-6945C8A513AF}" type="datetime1">
              <a:rPr lang="fr-FR" smtClean="0"/>
              <a:t>24/08/2021</a:t>
            </a:fld>
            <a:endParaRPr lang="fr-FR"/>
          </a:p>
        </p:txBody>
      </p:sp>
      <p:sp>
        <p:nvSpPr>
          <p:cNvPr id="6" name="Espace réservé du pied de page 5">
            <a:extLst>
              <a:ext uri="{FF2B5EF4-FFF2-40B4-BE49-F238E27FC236}">
                <a16:creationId xmlns:a16="http://schemas.microsoft.com/office/drawing/2014/main" id="{50EFB4BC-541B-4C25-B893-C1F631313B49}"/>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C5ACD4D6-8F0C-45E5-A004-56340F79F845}"/>
              </a:ext>
            </a:extLst>
          </p:cNvPr>
          <p:cNvSpPr>
            <a:spLocks noGrp="1"/>
          </p:cNvSpPr>
          <p:nvPr>
            <p:ph type="sldNum" sz="quarter" idx="12"/>
          </p:nvPr>
        </p:nvSpPr>
        <p:spPr>
          <a:xfrm>
            <a:off x="8610600" y="6356350"/>
            <a:ext cx="2743200" cy="365125"/>
          </a:xfrm>
          <a:prstGeom prst="rect">
            <a:avLst/>
          </a:prstGeom>
        </p:spPr>
        <p:txBody>
          <a:bodyPr/>
          <a:lstStyle/>
          <a:p>
            <a:fld id="{865DE430-2C3F-4153-96AE-E65B9BF10C6A}" type="slidenum">
              <a:rPr lang="fr-FR" smtClean="0"/>
              <a:t>‹N°›</a:t>
            </a:fld>
            <a:endParaRPr lang="fr-FR"/>
          </a:p>
        </p:txBody>
      </p:sp>
    </p:spTree>
    <p:extLst>
      <p:ext uri="{BB962C8B-B14F-4D97-AF65-F5344CB8AC3E}">
        <p14:creationId xmlns:p14="http://schemas.microsoft.com/office/powerpoint/2010/main" val="3064649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BE02038-F6FD-463D-8807-0B18560443D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0052EC6D-0C2A-4B12-B303-6B73BB3A98D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A3595153-02CA-4BBC-B968-616C64A38561}"/>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37074406-15BD-4708-A5B6-D8018713721B}"/>
              </a:ext>
            </a:extLst>
          </p:cNvPr>
          <p:cNvSpPr>
            <a:spLocks noGrp="1"/>
          </p:cNvSpPr>
          <p:nvPr>
            <p:ph type="dt" sz="half" idx="10"/>
          </p:nvPr>
        </p:nvSpPr>
        <p:spPr>
          <a:xfrm>
            <a:off x="838200" y="6356350"/>
            <a:ext cx="2743200" cy="365125"/>
          </a:xfrm>
          <a:prstGeom prst="rect">
            <a:avLst/>
          </a:prstGeom>
        </p:spPr>
        <p:txBody>
          <a:bodyPr/>
          <a:lstStyle/>
          <a:p>
            <a:fld id="{B84F7B41-E76E-43B7-B060-F95A2675D8B3}" type="datetime1">
              <a:rPr lang="fr-FR" smtClean="0"/>
              <a:t>24/08/2021</a:t>
            </a:fld>
            <a:endParaRPr lang="fr-FR"/>
          </a:p>
        </p:txBody>
      </p:sp>
      <p:sp>
        <p:nvSpPr>
          <p:cNvPr id="6" name="Espace réservé du pied de page 5">
            <a:extLst>
              <a:ext uri="{FF2B5EF4-FFF2-40B4-BE49-F238E27FC236}">
                <a16:creationId xmlns:a16="http://schemas.microsoft.com/office/drawing/2014/main" id="{44579DA3-ED84-4EE0-8685-1130BD6FAFD2}"/>
              </a:ext>
            </a:extLst>
          </p:cNvPr>
          <p:cNvSpPr>
            <a:spLocks noGrp="1"/>
          </p:cNvSpPr>
          <p:nvPr>
            <p:ph type="ftr" sz="quarter" idx="11"/>
          </p:nvPr>
        </p:nvSpPr>
        <p:spPr>
          <a:xfrm>
            <a:off x="4038600" y="6356350"/>
            <a:ext cx="4114800" cy="365125"/>
          </a:xfrm>
          <a:prstGeom prst="rect">
            <a:avLst/>
          </a:prstGeom>
        </p:spPr>
        <p:txBody>
          <a:bodyPr/>
          <a:lstStyle/>
          <a:p>
            <a:endParaRPr lang="fr-FR"/>
          </a:p>
        </p:txBody>
      </p:sp>
      <p:sp>
        <p:nvSpPr>
          <p:cNvPr id="7" name="Espace réservé du numéro de diapositive 6">
            <a:extLst>
              <a:ext uri="{FF2B5EF4-FFF2-40B4-BE49-F238E27FC236}">
                <a16:creationId xmlns:a16="http://schemas.microsoft.com/office/drawing/2014/main" id="{99AEEA3D-FC94-4DF4-8D5C-BC031E5B5E5C}"/>
              </a:ext>
            </a:extLst>
          </p:cNvPr>
          <p:cNvSpPr>
            <a:spLocks noGrp="1"/>
          </p:cNvSpPr>
          <p:nvPr>
            <p:ph type="sldNum" sz="quarter" idx="12"/>
          </p:nvPr>
        </p:nvSpPr>
        <p:spPr>
          <a:xfrm>
            <a:off x="8610600" y="6356350"/>
            <a:ext cx="2743200" cy="365125"/>
          </a:xfrm>
          <a:prstGeom prst="rect">
            <a:avLst/>
          </a:prstGeom>
        </p:spPr>
        <p:txBody>
          <a:bodyPr/>
          <a:lstStyle/>
          <a:p>
            <a:fld id="{865DE430-2C3F-4153-96AE-E65B9BF10C6A}" type="slidenum">
              <a:rPr lang="fr-FR" smtClean="0"/>
              <a:t>‹N°›</a:t>
            </a:fld>
            <a:endParaRPr lang="fr-FR"/>
          </a:p>
        </p:txBody>
      </p:sp>
    </p:spTree>
    <p:extLst>
      <p:ext uri="{BB962C8B-B14F-4D97-AF65-F5344CB8AC3E}">
        <p14:creationId xmlns:p14="http://schemas.microsoft.com/office/powerpoint/2010/main" val="40040527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Espace réservé du numéro de diapositive 5">
            <a:extLst>
              <a:ext uri="{FF2B5EF4-FFF2-40B4-BE49-F238E27FC236}">
                <a16:creationId xmlns:a16="http://schemas.microsoft.com/office/drawing/2014/main" id="{68A3564A-EB4F-49CC-ADE8-FEC1A56581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5DE430-2C3F-4153-96AE-E65B9BF10C6A}" type="slidenum">
              <a:rPr lang="fr-FR" smtClean="0"/>
              <a:t>‹N°›</a:t>
            </a:fld>
            <a:endParaRPr lang="fr-FR"/>
          </a:p>
        </p:txBody>
      </p:sp>
    </p:spTree>
    <p:extLst>
      <p:ext uri="{BB962C8B-B14F-4D97-AF65-F5344CB8AC3E}">
        <p14:creationId xmlns:p14="http://schemas.microsoft.com/office/powerpoint/2010/main" val="2767152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0.png"/><Relationship Id="rId12" Type="http://schemas.openxmlformats.org/officeDocument/2006/relationships/image" Target="../media/image35.svg"/><Relationship Id="rId17" Type="http://schemas.openxmlformats.org/officeDocument/2006/relationships/image" Target="../media/image40.png"/><Relationship Id="rId2" Type="http://schemas.openxmlformats.org/officeDocument/2006/relationships/notesSlide" Target="../notesSlides/notesSlide11.xml"/><Relationship Id="rId16" Type="http://schemas.openxmlformats.org/officeDocument/2006/relationships/image" Target="../media/image39.svg"/><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5" Type="http://schemas.openxmlformats.org/officeDocument/2006/relationships/image" Target="../media/image38.png"/><Relationship Id="rId10" Type="http://schemas.openxmlformats.org/officeDocument/2006/relationships/image" Target="../media/image33.svg"/><Relationship Id="rId4" Type="http://schemas.openxmlformats.org/officeDocument/2006/relationships/image" Target="../media/image8.png"/><Relationship Id="rId9" Type="http://schemas.openxmlformats.org/officeDocument/2006/relationships/image" Target="../media/image32.png"/><Relationship Id="rId14" Type="http://schemas.openxmlformats.org/officeDocument/2006/relationships/image" Target="../media/image37.sv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png"/><Relationship Id="rId7" Type="http://schemas.openxmlformats.org/officeDocument/2006/relationships/image" Target="../media/image45.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8.png"/><Relationship Id="rId9" Type="http://schemas.openxmlformats.org/officeDocument/2006/relationships/image" Target="../media/image47.svg"/></Relationships>
</file>

<file path=ppt/slides/_rels/slide1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8.png"/><Relationship Id="rId7" Type="http://schemas.openxmlformats.org/officeDocument/2006/relationships/image" Target="../media/image50.png"/><Relationship Id="rId12" Type="http://schemas.openxmlformats.org/officeDocument/2006/relationships/image" Target="../media/image35.sv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34.png"/><Relationship Id="rId5" Type="http://schemas.openxmlformats.org/officeDocument/2006/relationships/image" Target="../media/image8.png"/><Relationship Id="rId10" Type="http://schemas.openxmlformats.org/officeDocument/2006/relationships/image" Target="../media/image40.png"/><Relationship Id="rId4" Type="http://schemas.openxmlformats.org/officeDocument/2006/relationships/image" Target="../media/image2.png"/><Relationship Id="rId9" Type="http://schemas.openxmlformats.org/officeDocument/2006/relationships/image" Target="../media/image22.sv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3.xml"/><Relationship Id="rId13" Type="http://schemas.openxmlformats.org/officeDocument/2006/relationships/diagramColors" Target="../diagrams/colors4.xml"/><Relationship Id="rId18" Type="http://schemas.openxmlformats.org/officeDocument/2006/relationships/image" Target="../media/image22.svg"/><Relationship Id="rId3" Type="http://schemas.openxmlformats.org/officeDocument/2006/relationships/image" Target="../media/image2.png"/><Relationship Id="rId7" Type="http://schemas.openxmlformats.org/officeDocument/2006/relationships/diagramQuickStyle" Target="../diagrams/quickStyle3.xml"/><Relationship Id="rId12" Type="http://schemas.openxmlformats.org/officeDocument/2006/relationships/diagramQuickStyle" Target="../diagrams/quickStyle4.xml"/><Relationship Id="rId17" Type="http://schemas.openxmlformats.org/officeDocument/2006/relationships/image" Target="../media/image21.png"/><Relationship Id="rId2" Type="http://schemas.openxmlformats.org/officeDocument/2006/relationships/notesSlide" Target="../notesSlides/notesSlide16.xml"/><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diagramLayout" Target="../diagrams/layout3.xml"/><Relationship Id="rId11" Type="http://schemas.openxmlformats.org/officeDocument/2006/relationships/diagramLayout" Target="../diagrams/layout4.xml"/><Relationship Id="rId5" Type="http://schemas.openxmlformats.org/officeDocument/2006/relationships/diagramData" Target="../diagrams/data3.xml"/><Relationship Id="rId15" Type="http://schemas.openxmlformats.org/officeDocument/2006/relationships/image" Target="../media/image51.png"/><Relationship Id="rId10" Type="http://schemas.openxmlformats.org/officeDocument/2006/relationships/diagramData" Target="../diagrams/data4.xml"/><Relationship Id="rId19" Type="http://schemas.openxmlformats.org/officeDocument/2006/relationships/image" Target="../media/image53.png"/><Relationship Id="rId4" Type="http://schemas.openxmlformats.org/officeDocument/2006/relationships/image" Target="../media/image8.png"/><Relationship Id="rId9" Type="http://schemas.microsoft.com/office/2007/relationships/diagramDrawing" Target="../diagrams/drawing3.xml"/><Relationship Id="rId14" Type="http://schemas.microsoft.com/office/2007/relationships/diagramDrawing" Target="../diagrams/drawing4.xml"/></Relationships>
</file>

<file path=ppt/slides/_rels/slide1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4.png"/><Relationship Id="rId21" Type="http://schemas.openxmlformats.org/officeDocument/2006/relationships/image" Target="../media/image68.png"/><Relationship Id="rId7" Type="http://schemas.openxmlformats.org/officeDocument/2006/relationships/hyperlink" Target="https://towardsdatascience.com/smote-synthetic-data-augmentation-for-tabular-data-1ce28090debc" TargetMode="External"/><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17.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hyperlink" Target="https://www.researchgate.net/figure/Random-a-over-sampling-b-under-sampling_fig3_336928271" TargetMode="External"/><Relationship Id="rId11" Type="http://schemas.openxmlformats.org/officeDocument/2006/relationships/image" Target="../media/image58.png"/><Relationship Id="rId5" Type="http://schemas.openxmlformats.org/officeDocument/2006/relationships/image" Target="../media/image2.pn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5.png"/><Relationship Id="rId9" Type="http://schemas.openxmlformats.org/officeDocument/2006/relationships/image" Target="../media/image56.png"/><Relationship Id="rId14" Type="http://schemas.openxmlformats.org/officeDocument/2006/relationships/image" Target="../media/image61.png"/></Relationships>
</file>

<file path=ppt/slides/_rels/slide1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8.png"/><Relationship Id="rId9" Type="http://schemas.openxmlformats.org/officeDocument/2006/relationships/image" Target="../media/image7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2.png"/><Relationship Id="rId7"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8.png"/></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2.png"/><Relationship Id="rId7" Type="http://schemas.openxmlformats.org/officeDocument/2006/relationships/image" Target="../media/image7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github.com/loedata/P7-DASHBOARD" TargetMode="External"/><Relationship Id="rId5" Type="http://schemas.openxmlformats.org/officeDocument/2006/relationships/image" Target="../media/image78.png"/><Relationship Id="rId10" Type="http://schemas.openxmlformats.org/officeDocument/2006/relationships/hyperlink" Target="https://share.streamlit.io/loedata/p7-dashboard/main/P7_02_application_dashboard.py" TargetMode="External"/><Relationship Id="rId4" Type="http://schemas.openxmlformats.org/officeDocument/2006/relationships/image" Target="../media/image8.png"/><Relationship Id="rId9" Type="http://schemas.openxmlformats.org/officeDocument/2006/relationships/image" Target="../media/image81.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sv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82.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83.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84.png"/><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5.sv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85.png"/><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35.sv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35.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35.sv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8.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2.png"/><Relationship Id="rId7" Type="http://schemas.openxmlformats.org/officeDocument/2006/relationships/image" Target="../media/image9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0.svg"/><Relationship Id="rId5" Type="http://schemas.openxmlformats.org/officeDocument/2006/relationships/image" Target="../media/image89.png"/><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6.sv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svg"/><Relationship Id="rId4" Type="http://schemas.openxmlformats.org/officeDocument/2006/relationships/image" Target="../media/image9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8" Type="http://schemas.openxmlformats.org/officeDocument/2006/relationships/diagramColors" Target="../diagrams/colors5.xml"/><Relationship Id="rId13" Type="http://schemas.openxmlformats.org/officeDocument/2006/relationships/image" Target="../media/image100.png"/><Relationship Id="rId18" Type="http://schemas.openxmlformats.org/officeDocument/2006/relationships/image" Target="../media/image35.svg"/><Relationship Id="rId3" Type="http://schemas.openxmlformats.org/officeDocument/2006/relationships/image" Target="../media/image2.png"/><Relationship Id="rId7" Type="http://schemas.openxmlformats.org/officeDocument/2006/relationships/diagramQuickStyle" Target="../diagrams/quickStyle5.xml"/><Relationship Id="rId12" Type="http://schemas.openxmlformats.org/officeDocument/2006/relationships/image" Target="../media/image99.png"/><Relationship Id="rId17" Type="http://schemas.openxmlformats.org/officeDocument/2006/relationships/image" Target="../media/image34.png"/><Relationship Id="rId2" Type="http://schemas.openxmlformats.org/officeDocument/2006/relationships/notesSlide" Target="../notesSlides/notesSlide38.xml"/><Relationship Id="rId16"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diagramLayout" Target="../diagrams/layout5.xml"/><Relationship Id="rId11" Type="http://schemas.openxmlformats.org/officeDocument/2006/relationships/image" Target="../media/image98.png"/><Relationship Id="rId5" Type="http://schemas.openxmlformats.org/officeDocument/2006/relationships/diagramData" Target="../diagrams/data5.xml"/><Relationship Id="rId15" Type="http://schemas.openxmlformats.org/officeDocument/2006/relationships/image" Target="../media/image102.png"/><Relationship Id="rId10" Type="http://schemas.openxmlformats.org/officeDocument/2006/relationships/image" Target="../media/image40.png"/><Relationship Id="rId4" Type="http://schemas.openxmlformats.org/officeDocument/2006/relationships/image" Target="../media/image8.png"/><Relationship Id="rId9" Type="http://schemas.microsoft.com/office/2007/relationships/diagramDrawing" Target="../diagrams/drawing5.xml"/><Relationship Id="rId14" Type="http://schemas.openxmlformats.org/officeDocument/2006/relationships/image" Target="../media/image101.png"/></Relationships>
</file>

<file path=ppt/slides/_rels/slide3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png"/><Relationship Id="rId7" Type="http://schemas.openxmlformats.org/officeDocument/2006/relationships/diagramQuickStyle" Target="../diagrams/quickStyle6.xm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8.png"/><Relationship Id="rId9" Type="http://schemas.microsoft.com/office/2007/relationships/diagramDrawing" Target="../diagrams/drawing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hyperlink" Target="https://github.com/loedata/OC-DS-P7-CREDIT_SCORE_DEPLOY"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hyperlink" Target="https://www.kaggle.com/c/home-credit-default-risk/data" TargetMode="External"/><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5.xml"/><Relationship Id="rId16" Type="http://schemas.openxmlformats.org/officeDocument/2006/relationships/image" Target="../media/image18.png"/><Relationship Id="rId20" Type="http://schemas.openxmlformats.org/officeDocument/2006/relationships/image" Target="../media/image22.svg"/><Relationship Id="rId1" Type="http://schemas.openxmlformats.org/officeDocument/2006/relationships/slideLayout" Target="../slideLayouts/slideLayout2.xml"/><Relationship Id="rId6" Type="http://schemas.openxmlformats.org/officeDocument/2006/relationships/hyperlink" Target="https://www.kaggle.com/rishabhrao/home-credit-default-risk-extensive-eda" TargetMode="External"/><Relationship Id="rId11" Type="http://schemas.openxmlformats.org/officeDocument/2006/relationships/image" Target="../media/image13.png"/><Relationship Id="rId5" Type="http://schemas.openxmlformats.org/officeDocument/2006/relationships/image" Target="../media/image9.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8.png"/><Relationship Id="rId9" Type="http://schemas.openxmlformats.org/officeDocument/2006/relationships/image" Target="../media/image11.png"/><Relationship Id="rId1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8.png"/></Relationships>
</file>

<file path=ppt/slides/_rels/slide5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8" Type="http://schemas.openxmlformats.org/officeDocument/2006/relationships/hyperlink" Target="https://towardsdatascience.com/boruta-explained-the-way-i-wish-someone-explained-it-to-me-4489d70e154a" TargetMode="External"/><Relationship Id="rId3" Type="http://schemas.openxmlformats.org/officeDocument/2006/relationships/image" Target="../media/image106.png"/><Relationship Id="rId7" Type="http://schemas.openxmlformats.org/officeDocument/2006/relationships/hyperlink" Target="https://medium.com/the-artificial-impostor/feature-importance-measures-for-tree-models-part-i-47f187c1a2c3"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08.png"/><Relationship Id="rId4" Type="http://schemas.openxmlformats.org/officeDocument/2006/relationships/image" Target="../media/image107.png"/><Relationship Id="rId9"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medium.com/analytics-vidhya/is-this-the-best-feature-selection-algorithm-borutashap-8bc238aa1677" TargetMode="External"/><Relationship Id="rId4" Type="http://schemas.openxmlformats.org/officeDocument/2006/relationships/hyperlink" Target="https://pypi.org/project/BorutaShap/"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hyperlink" Target="https://towardsdatascience.com/feature-selection-why-how-explained-part-2-352d9130c2e1"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10.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8.png"/><Relationship Id="rId4" Type="http://schemas.openxmlformats.org/officeDocument/2006/relationships/hyperlink" Target="https://towardsdatascience.com/the-ultimate-guide-to-binary-classification-metrics-c25c3627dd0a"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8.png"/><Relationship Id="rId4" Type="http://schemas.openxmlformats.org/officeDocument/2006/relationships/hyperlink" Target="https://towardsdatascience.com/11-evaluation-metrics-data-scientists-should-be-familiar-with-lessons-from-a-high-rank-kagglers-8596f75e58a7"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5.png"/><Relationship Id="rId7" Type="http://schemas.openxmlformats.org/officeDocument/2006/relationships/image" Target="../media/image116.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github.com/fmfn/BayesianOptimization" TargetMode="Externa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2.png"/><Relationship Id="rId7" Type="http://schemas.openxmlformats.org/officeDocument/2006/relationships/diagramQuickStyle" Target="../diagrams/quickStyle1.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image" Target="../media/image24.svg"/><Relationship Id="rId5" Type="http://schemas.openxmlformats.org/officeDocument/2006/relationships/diagramData" Target="../diagrams/data1.xml"/><Relationship Id="rId10" Type="http://schemas.openxmlformats.org/officeDocument/2006/relationships/image" Target="../media/image23.png"/><Relationship Id="rId4" Type="http://schemas.openxmlformats.org/officeDocument/2006/relationships/image" Target="../media/image8.png"/><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2.png"/><Relationship Id="rId7" Type="http://schemas.openxmlformats.org/officeDocument/2006/relationships/diagramQuickStyle" Target="../diagrams/quickStyle2.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8.png"/><Relationship Id="rId9" Type="http://schemas.microsoft.com/office/2007/relationships/diagramDrawing" Target="../diagrams/drawing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7E4342"/>
            </a:gs>
            <a:gs pos="0">
              <a:srgbClr val="DC143C"/>
            </a:gs>
            <a:gs pos="83000">
              <a:schemeClr val="bg1">
                <a:lumMod val="85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18" name="Rectangle : coins arrondis 17">
            <a:extLst>
              <a:ext uri="{FF2B5EF4-FFF2-40B4-BE49-F238E27FC236}">
                <a16:creationId xmlns:a16="http://schemas.microsoft.com/office/drawing/2014/main" id="{A5DCFD98-0D3E-4B1B-86E8-68F93AFF906C}"/>
              </a:ext>
            </a:extLst>
          </p:cNvPr>
          <p:cNvSpPr/>
          <p:nvPr/>
        </p:nvSpPr>
        <p:spPr>
          <a:xfrm>
            <a:off x="2495600" y="922646"/>
            <a:ext cx="7366850" cy="1642258"/>
          </a:xfrm>
          <a:prstGeom prst="roundRect">
            <a:avLst/>
          </a:prstGeom>
          <a:solidFill>
            <a:schemeClr val="bg1"/>
          </a:solidFill>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000" dirty="0"/>
          </a:p>
        </p:txBody>
      </p:sp>
      <p:sp>
        <p:nvSpPr>
          <p:cNvPr id="2" name="Titre 1">
            <a:extLst>
              <a:ext uri="{FF2B5EF4-FFF2-40B4-BE49-F238E27FC236}">
                <a16:creationId xmlns:a16="http://schemas.microsoft.com/office/drawing/2014/main" id="{F6331581-EBD9-496A-8AFC-7D189697FC65}"/>
              </a:ext>
            </a:extLst>
          </p:cNvPr>
          <p:cNvSpPr>
            <a:spLocks noGrp="1"/>
          </p:cNvSpPr>
          <p:nvPr>
            <p:ph type="ctrTitle"/>
          </p:nvPr>
        </p:nvSpPr>
        <p:spPr>
          <a:xfrm>
            <a:off x="2603035" y="994654"/>
            <a:ext cx="5544616" cy="1313295"/>
          </a:xfrm>
        </p:spPr>
        <p:txBody>
          <a:bodyPr>
            <a:noAutofit/>
          </a:bodyPr>
          <a:lstStyle/>
          <a:p>
            <a:r>
              <a:rPr lang="fr-FR" sz="4400" dirty="0">
                <a:solidFill>
                  <a:schemeClr val="tx1">
                    <a:lumMod val="65000"/>
                    <a:lumOff val="35000"/>
                  </a:schemeClr>
                </a:solidFill>
                <a:latin typeface="Arial" panose="020B0604020202020204" pitchFamily="34" charset="0"/>
                <a:cs typeface="Arial" panose="020B0604020202020204" pitchFamily="34" charset="0"/>
              </a:rPr>
              <a:t>Implémentez </a:t>
            </a:r>
            <a:br>
              <a:rPr lang="fr-FR" sz="4400" dirty="0">
                <a:solidFill>
                  <a:schemeClr val="tx1">
                    <a:lumMod val="65000"/>
                    <a:lumOff val="35000"/>
                  </a:schemeClr>
                </a:solidFill>
                <a:latin typeface="Arial" panose="020B0604020202020204" pitchFamily="34" charset="0"/>
                <a:cs typeface="Arial" panose="020B0604020202020204" pitchFamily="34" charset="0"/>
              </a:rPr>
            </a:br>
            <a:r>
              <a:rPr lang="fr-FR" sz="4400" dirty="0">
                <a:solidFill>
                  <a:schemeClr val="tx1">
                    <a:lumMod val="65000"/>
                    <a:lumOff val="35000"/>
                  </a:schemeClr>
                </a:solidFill>
                <a:latin typeface="Arial" panose="020B0604020202020204" pitchFamily="34" charset="0"/>
                <a:cs typeface="Arial" panose="020B0604020202020204" pitchFamily="34" charset="0"/>
              </a:rPr>
              <a:t>un modèle de </a:t>
            </a:r>
            <a:r>
              <a:rPr lang="fr-FR" sz="4400" dirty="0" err="1">
                <a:solidFill>
                  <a:schemeClr val="tx1">
                    <a:lumMod val="65000"/>
                    <a:lumOff val="35000"/>
                  </a:schemeClr>
                </a:solidFill>
                <a:latin typeface="Arial" panose="020B0604020202020204" pitchFamily="34" charset="0"/>
                <a:cs typeface="Arial" panose="020B0604020202020204" pitchFamily="34" charset="0"/>
              </a:rPr>
              <a:t>scoring</a:t>
            </a:r>
            <a:endParaRPr lang="fr-FR" sz="44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19" name="Espace réservé du numéro de diapositive 3">
            <a:extLst>
              <a:ext uri="{FF2B5EF4-FFF2-40B4-BE49-F238E27FC236}">
                <a16:creationId xmlns:a16="http://schemas.microsoft.com/office/drawing/2014/main" id="{8FC03E77-992D-4E81-BD05-9303A1B19EED}"/>
              </a:ext>
            </a:extLst>
          </p:cNvPr>
          <p:cNvSpPr>
            <a:spLocks noGrp="1"/>
          </p:cNvSpPr>
          <p:nvPr>
            <p:ph type="sldNum" sz="quarter" idx="12"/>
          </p:nvPr>
        </p:nvSpPr>
        <p:spPr>
          <a:xfrm>
            <a:off x="11773408" y="6385846"/>
            <a:ext cx="386012" cy="365125"/>
          </a:xfrm>
        </p:spPr>
        <p:txBody>
          <a:bodyPr/>
          <a:lstStyle/>
          <a:p>
            <a:fld id="{865DE430-2C3F-4153-96AE-E65B9BF10C6A}" type="slidenum">
              <a:rPr lang="fr-FR" sz="1400" b="1" smtClean="0">
                <a:solidFill>
                  <a:schemeClr val="bg1"/>
                </a:solidFill>
                <a:latin typeface="Arial" panose="020B0604020202020204" pitchFamily="34" charset="0"/>
                <a:cs typeface="Arial" panose="020B0604020202020204" pitchFamily="34" charset="0"/>
              </a:rPr>
              <a:t>1</a:t>
            </a:fld>
            <a:endParaRPr lang="fr-FR" sz="1400" b="1" dirty="0">
              <a:solidFill>
                <a:schemeClr val="bg1"/>
              </a:solidFill>
              <a:latin typeface="Arial" panose="020B0604020202020204" pitchFamily="34" charset="0"/>
              <a:cs typeface="Arial" panose="020B0604020202020204" pitchFamily="34" charset="0"/>
            </a:endParaRPr>
          </a:p>
        </p:txBody>
      </p:sp>
      <p:sp>
        <p:nvSpPr>
          <p:cNvPr id="4" name="Espace réservé du pied de page 3">
            <a:extLst>
              <a:ext uri="{FF2B5EF4-FFF2-40B4-BE49-F238E27FC236}">
                <a16:creationId xmlns:a16="http://schemas.microsoft.com/office/drawing/2014/main" id="{6A6381B0-6112-4404-A9AC-2E3B2AC5ED49}"/>
              </a:ext>
            </a:extLst>
          </p:cNvPr>
          <p:cNvSpPr>
            <a:spLocks noGrp="1"/>
          </p:cNvSpPr>
          <p:nvPr>
            <p:ph type="ftr" sz="quarter" idx="11"/>
          </p:nvPr>
        </p:nvSpPr>
        <p:spPr>
          <a:xfrm>
            <a:off x="191344" y="6498910"/>
            <a:ext cx="5184576" cy="267711"/>
          </a:xfrm>
        </p:spPr>
        <p:txBody>
          <a:bodyPr/>
          <a:lstStyle/>
          <a:p>
            <a:r>
              <a:rPr lang="fr-FR" sz="1100" b="1" i="1" dirty="0">
                <a:solidFill>
                  <a:schemeClr val="bg1"/>
                </a:solidFill>
                <a:latin typeface="Arial" panose="020B0604020202020204" pitchFamily="34" charset="0"/>
                <a:cs typeface="Arial" panose="020B0604020202020204" pitchFamily="34" charset="0"/>
              </a:rPr>
              <a:t>Soutenance Projet  7         </a:t>
            </a:r>
            <a:r>
              <a:rPr lang="fr-FR" sz="1100" b="1" i="1" dirty="0" err="1">
                <a:solidFill>
                  <a:schemeClr val="bg1"/>
                </a:solidFill>
                <a:latin typeface="Arial" panose="020B0604020202020204" pitchFamily="34" charset="0"/>
                <a:cs typeface="Arial" panose="020B0604020202020204" pitchFamily="34" charset="0"/>
              </a:rPr>
              <a:t>OpenClassRooms</a:t>
            </a:r>
            <a:r>
              <a:rPr lang="fr-FR" sz="1100" b="1" i="1" dirty="0">
                <a:solidFill>
                  <a:schemeClr val="bg1"/>
                </a:solidFill>
                <a:latin typeface="Arial" panose="020B0604020202020204" pitchFamily="34" charset="0"/>
                <a:cs typeface="Arial" panose="020B0604020202020204" pitchFamily="34" charset="0"/>
              </a:rPr>
              <a:t> – </a:t>
            </a:r>
            <a:r>
              <a:rPr lang="fr-FR" sz="1100" b="1" i="1" dirty="0" err="1">
                <a:solidFill>
                  <a:schemeClr val="bg1"/>
                </a:solidFill>
                <a:latin typeface="Arial" panose="020B0604020202020204" pitchFamily="34" charset="0"/>
                <a:cs typeface="Arial" panose="020B0604020202020204" pitchFamily="34" charset="0"/>
              </a:rPr>
              <a:t>Loetitia</a:t>
            </a:r>
            <a:r>
              <a:rPr lang="fr-FR" sz="1100" b="1" i="1" dirty="0">
                <a:solidFill>
                  <a:schemeClr val="bg1"/>
                </a:solidFill>
                <a:latin typeface="Arial" panose="020B0604020202020204" pitchFamily="34" charset="0"/>
                <a:cs typeface="Arial" panose="020B0604020202020204" pitchFamily="34" charset="0"/>
              </a:rPr>
              <a:t> Rabier – 28/08/2021</a:t>
            </a:r>
          </a:p>
        </p:txBody>
      </p:sp>
      <p:pic>
        <p:nvPicPr>
          <p:cNvPr id="1030" name="Picture 6" descr="Résultat de recherche d'images pour &quot;logo openclassrooms&quot;">
            <a:extLst>
              <a:ext uri="{FF2B5EF4-FFF2-40B4-BE49-F238E27FC236}">
                <a16:creationId xmlns:a16="http://schemas.microsoft.com/office/drawing/2014/main" id="{C402642E-5595-4623-BF89-3C73D9EA4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V="1">
            <a:off x="1738597" y="6498910"/>
            <a:ext cx="230913" cy="230913"/>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 6">
            <a:extLst>
              <a:ext uri="{FF2B5EF4-FFF2-40B4-BE49-F238E27FC236}">
                <a16:creationId xmlns:a16="http://schemas.microsoft.com/office/drawing/2014/main" id="{606B945A-4407-4C63-9EC6-38A8F3849FC3}"/>
              </a:ext>
            </a:extLst>
          </p:cNvPr>
          <p:cNvPicPr>
            <a:picLocks noChangeAspect="1"/>
          </p:cNvPicPr>
          <p:nvPr/>
        </p:nvPicPr>
        <p:blipFill>
          <a:blip r:embed="rId4"/>
          <a:stretch>
            <a:fillRect/>
          </a:stretch>
        </p:blipFill>
        <p:spPr>
          <a:xfrm>
            <a:off x="8278274" y="1000516"/>
            <a:ext cx="1338076" cy="1307433"/>
          </a:xfrm>
          <a:prstGeom prst="rect">
            <a:avLst/>
          </a:prstGeom>
        </p:spPr>
      </p:pic>
      <p:pic>
        <p:nvPicPr>
          <p:cNvPr id="11" name="Image 10">
            <a:extLst>
              <a:ext uri="{FF2B5EF4-FFF2-40B4-BE49-F238E27FC236}">
                <a16:creationId xmlns:a16="http://schemas.microsoft.com/office/drawing/2014/main" id="{F9870C4A-9E52-4304-94E6-7CBC2BD30FDE}"/>
              </a:ext>
            </a:extLst>
          </p:cNvPr>
          <p:cNvPicPr>
            <a:picLocks noChangeAspect="1"/>
          </p:cNvPicPr>
          <p:nvPr/>
        </p:nvPicPr>
        <p:blipFill>
          <a:blip r:embed="rId5"/>
          <a:stretch>
            <a:fillRect/>
          </a:stretch>
        </p:blipFill>
        <p:spPr>
          <a:xfrm>
            <a:off x="4085807" y="3640958"/>
            <a:ext cx="4245343" cy="2058482"/>
          </a:xfrm>
          <a:prstGeom prst="rect">
            <a:avLst/>
          </a:prstGeom>
        </p:spPr>
      </p:pic>
      <p:pic>
        <p:nvPicPr>
          <p:cNvPr id="13" name="Image 12">
            <a:extLst>
              <a:ext uri="{FF2B5EF4-FFF2-40B4-BE49-F238E27FC236}">
                <a16:creationId xmlns:a16="http://schemas.microsoft.com/office/drawing/2014/main" id="{EDA40FBF-F916-4AA2-8859-B30ECAD2D61D}"/>
              </a:ext>
            </a:extLst>
          </p:cNvPr>
          <p:cNvPicPr>
            <a:picLocks noChangeAspect="1"/>
          </p:cNvPicPr>
          <p:nvPr/>
        </p:nvPicPr>
        <p:blipFill>
          <a:blip r:embed="rId6"/>
          <a:stretch>
            <a:fillRect/>
          </a:stretch>
        </p:blipFill>
        <p:spPr>
          <a:xfrm rot="826467">
            <a:off x="9119512" y="3320060"/>
            <a:ext cx="2307554" cy="1642259"/>
          </a:xfrm>
          <a:prstGeom prst="rect">
            <a:avLst/>
          </a:prstGeom>
        </p:spPr>
      </p:pic>
      <p:pic>
        <p:nvPicPr>
          <p:cNvPr id="15" name="Image 14">
            <a:extLst>
              <a:ext uri="{FF2B5EF4-FFF2-40B4-BE49-F238E27FC236}">
                <a16:creationId xmlns:a16="http://schemas.microsoft.com/office/drawing/2014/main" id="{029EF24E-9E59-4912-AD31-11BD69026352}"/>
              </a:ext>
            </a:extLst>
          </p:cNvPr>
          <p:cNvPicPr>
            <a:picLocks noChangeAspect="1"/>
          </p:cNvPicPr>
          <p:nvPr/>
        </p:nvPicPr>
        <p:blipFill>
          <a:blip r:embed="rId7"/>
          <a:stretch>
            <a:fillRect/>
          </a:stretch>
        </p:blipFill>
        <p:spPr>
          <a:xfrm rot="20525138">
            <a:off x="1315373" y="3175931"/>
            <a:ext cx="1893391" cy="1930516"/>
          </a:xfrm>
          <a:prstGeom prst="rect">
            <a:avLst/>
          </a:prstGeom>
        </p:spPr>
      </p:pic>
      <p:pic>
        <p:nvPicPr>
          <p:cNvPr id="20" name="Image 19">
            <a:extLst>
              <a:ext uri="{FF2B5EF4-FFF2-40B4-BE49-F238E27FC236}">
                <a16:creationId xmlns:a16="http://schemas.microsoft.com/office/drawing/2014/main" id="{5DC3286D-1F61-4614-9408-59A701F0B216}"/>
              </a:ext>
            </a:extLst>
          </p:cNvPr>
          <p:cNvPicPr>
            <a:picLocks noChangeAspect="1"/>
          </p:cNvPicPr>
          <p:nvPr/>
        </p:nvPicPr>
        <p:blipFill>
          <a:blip r:embed="rId8"/>
          <a:stretch>
            <a:fillRect/>
          </a:stretch>
        </p:blipFill>
        <p:spPr>
          <a:xfrm>
            <a:off x="2279576" y="3933056"/>
            <a:ext cx="805666" cy="309376"/>
          </a:xfrm>
          <a:prstGeom prst="rect">
            <a:avLst/>
          </a:prstGeom>
        </p:spPr>
      </p:pic>
    </p:spTree>
    <p:extLst>
      <p:ext uri="{BB962C8B-B14F-4D97-AF65-F5344CB8AC3E}">
        <p14:creationId xmlns:p14="http://schemas.microsoft.com/office/powerpoint/2010/main" val="14518257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10</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400" dirty="0">
                    <a:solidFill>
                      <a:srgbClr val="7E4342"/>
                    </a:solidFill>
                    <a:latin typeface="Arial" panose="020B0604020202020204" pitchFamily="34" charset="0"/>
                    <a:cs typeface="Arial" panose="020B0604020202020204" pitchFamily="34" charset="0"/>
                  </a:rPr>
                  <a:t>Données – Assemblage – Merge </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2</a:t>
            </a:r>
          </a:p>
        </p:txBody>
      </p:sp>
      <p:graphicFrame>
        <p:nvGraphicFramePr>
          <p:cNvPr id="12" name="Tableau 11">
            <a:extLst>
              <a:ext uri="{FF2B5EF4-FFF2-40B4-BE49-F238E27FC236}">
                <a16:creationId xmlns:a16="http://schemas.microsoft.com/office/drawing/2014/main" id="{BDDA8DAD-2DDE-4AAB-A4D0-101CDD2EF742}"/>
              </a:ext>
            </a:extLst>
          </p:cNvPr>
          <p:cNvGraphicFramePr>
            <a:graphicFrameLocks noGrp="1"/>
          </p:cNvGraphicFramePr>
          <p:nvPr>
            <p:extLst>
              <p:ext uri="{D42A27DB-BD31-4B8C-83A1-F6EECF244321}">
                <p14:modId xmlns:p14="http://schemas.microsoft.com/office/powerpoint/2010/main" val="1976337306"/>
              </p:ext>
            </p:extLst>
          </p:nvPr>
        </p:nvGraphicFramePr>
        <p:xfrm>
          <a:off x="144121" y="921923"/>
          <a:ext cx="11875938" cy="4352761"/>
        </p:xfrm>
        <a:graphic>
          <a:graphicData uri="http://schemas.openxmlformats.org/drawingml/2006/table">
            <a:tbl>
              <a:tblPr firstRow="1" bandRow="1">
                <a:tableStyleId>{5C22544A-7EE6-4342-B048-85BDC9FD1C3A}</a:tableStyleId>
              </a:tblPr>
              <a:tblGrid>
                <a:gridCol w="2266351">
                  <a:extLst>
                    <a:ext uri="{9D8B030D-6E8A-4147-A177-3AD203B41FA5}">
                      <a16:colId xmlns:a16="http://schemas.microsoft.com/office/drawing/2014/main" val="3522995301"/>
                    </a:ext>
                  </a:extLst>
                </a:gridCol>
                <a:gridCol w="3026441">
                  <a:extLst>
                    <a:ext uri="{9D8B030D-6E8A-4147-A177-3AD203B41FA5}">
                      <a16:colId xmlns:a16="http://schemas.microsoft.com/office/drawing/2014/main" val="3506219800"/>
                    </a:ext>
                  </a:extLst>
                </a:gridCol>
                <a:gridCol w="3708475">
                  <a:extLst>
                    <a:ext uri="{9D8B030D-6E8A-4147-A177-3AD203B41FA5}">
                      <a16:colId xmlns:a16="http://schemas.microsoft.com/office/drawing/2014/main" val="2003563657"/>
                    </a:ext>
                  </a:extLst>
                </a:gridCol>
                <a:gridCol w="2874671">
                  <a:extLst>
                    <a:ext uri="{9D8B030D-6E8A-4147-A177-3AD203B41FA5}">
                      <a16:colId xmlns:a16="http://schemas.microsoft.com/office/drawing/2014/main" val="165165663"/>
                    </a:ext>
                  </a:extLst>
                </a:gridCol>
              </a:tblGrid>
              <a:tr h="0">
                <a:tc>
                  <a:txBody>
                    <a:bodyPr/>
                    <a:lstStyle/>
                    <a:p>
                      <a:r>
                        <a:rPr lang="fr-FR" dirty="0" err="1">
                          <a:solidFill>
                            <a:schemeClr val="bg1"/>
                          </a:solidFill>
                          <a:latin typeface="Arial" panose="020B0604020202020204" pitchFamily="34" charset="0"/>
                          <a:cs typeface="Arial" panose="020B0604020202020204" pitchFamily="34" charset="0"/>
                        </a:rPr>
                        <a:t>Dataframe</a:t>
                      </a:r>
                      <a:r>
                        <a:rPr lang="fr-FR" dirty="0">
                          <a:solidFill>
                            <a:schemeClr val="bg1"/>
                          </a:solidFill>
                          <a:latin typeface="Arial" panose="020B0604020202020204" pitchFamily="34" charset="0"/>
                          <a:cs typeface="Arial" panose="020B0604020202020204" pitchFamily="34" charset="0"/>
                        </a:rPr>
                        <a:t> initial</a:t>
                      </a: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Nbr lignes var. initiales</a:t>
                      </a:r>
                    </a:p>
                  </a:txBody>
                  <a:tcPr>
                    <a:solidFill>
                      <a:srgbClr val="C1344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latin typeface="Arial" panose="020B0604020202020204" pitchFamily="34" charset="0"/>
                          <a:cs typeface="Arial" panose="020B0604020202020204" pitchFamily="34" charset="0"/>
                        </a:rPr>
                        <a:t>Nbr  lignes var. après FE</a:t>
                      </a:r>
                    </a:p>
                  </a:txBody>
                  <a:tcPr>
                    <a:solidFill>
                      <a:srgbClr val="C1344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latin typeface="Arial" panose="020B0604020202020204" pitchFamily="34" charset="0"/>
                          <a:cs typeface="Arial" panose="020B0604020202020204" pitchFamily="34" charset="0"/>
                        </a:rPr>
                        <a:t>Merge avec </a:t>
                      </a:r>
                      <a:r>
                        <a:rPr lang="fr-FR" dirty="0" err="1">
                          <a:solidFill>
                            <a:schemeClr val="bg1"/>
                          </a:solidFill>
                          <a:latin typeface="Arial" panose="020B0604020202020204" pitchFamily="34" charset="0"/>
                          <a:cs typeface="Arial" panose="020B0604020202020204" pitchFamily="34" charset="0"/>
                        </a:rPr>
                        <a:t>a</a:t>
                      </a:r>
                      <a:r>
                        <a:rPr lang="fr-FR" sz="1800" dirty="0" err="1">
                          <a:latin typeface="Arial" panose="020B0604020202020204" pitchFamily="34" charset="0"/>
                          <a:cs typeface="Arial" panose="020B0604020202020204" pitchFamily="34" charset="0"/>
                        </a:rPr>
                        <a:t>pplication_train</a:t>
                      </a:r>
                      <a:r>
                        <a:rPr lang="fr-FR" sz="1800" dirty="0">
                          <a:latin typeface="Arial" panose="020B0604020202020204" pitchFamily="34" charset="0"/>
                          <a:cs typeface="Arial" panose="020B0604020202020204" pitchFamily="34" charset="0"/>
                        </a:rPr>
                        <a:t>/test </a:t>
                      </a:r>
                      <a:endParaRPr lang="fr-FR" dirty="0">
                        <a:solidFill>
                          <a:schemeClr val="bg1"/>
                        </a:solidFill>
                        <a:latin typeface="Arial" panose="020B0604020202020204" pitchFamily="34" charset="0"/>
                        <a:cs typeface="Arial" panose="020B0604020202020204" pitchFamily="34" charset="0"/>
                      </a:endParaRPr>
                    </a:p>
                    <a:p>
                      <a:r>
                        <a:rPr lang="fr-FR" dirty="0">
                          <a:solidFill>
                            <a:schemeClr val="bg1"/>
                          </a:solidFill>
                          <a:latin typeface="Arial" panose="020B0604020202020204" pitchFamily="34" charset="0"/>
                          <a:cs typeface="Arial" panose="020B0604020202020204" pitchFamily="34" charset="0"/>
                        </a:rPr>
                        <a:t>et suppr var. colinéaires + &gt; 90% nan</a:t>
                      </a:r>
                      <a:endParaRPr lang="fr-FR" sz="1800" dirty="0">
                        <a:solidFill>
                          <a:schemeClr val="bg1"/>
                        </a:solidFill>
                        <a:latin typeface="Arial" panose="020B0604020202020204" pitchFamily="34" charset="0"/>
                        <a:cs typeface="Arial" panose="020B0604020202020204" pitchFamily="34" charset="0"/>
                      </a:endParaRPr>
                    </a:p>
                  </a:txBody>
                  <a:tcPr>
                    <a:solidFill>
                      <a:srgbClr val="C1344B"/>
                    </a:solidFill>
                  </a:tcPr>
                </a:tc>
                <a:extLst>
                  <a:ext uri="{0D108BD9-81ED-4DB2-BD59-A6C34878D82A}">
                    <a16:rowId xmlns:a16="http://schemas.microsoft.com/office/drawing/2014/main" val="574669155"/>
                  </a:ext>
                </a:extLst>
              </a:tr>
              <a:tr h="370840">
                <a:tc>
                  <a:txBody>
                    <a:bodyPr/>
                    <a:lstStyle/>
                    <a:p>
                      <a:r>
                        <a:rPr lang="fr-FR" sz="1600" dirty="0" err="1">
                          <a:latin typeface="Arial" panose="020B0604020202020204" pitchFamily="34" charset="0"/>
                          <a:cs typeface="Arial" panose="020B0604020202020204" pitchFamily="34" charset="0"/>
                        </a:rPr>
                        <a:t>application_train</a:t>
                      </a:r>
                      <a:r>
                        <a:rPr lang="fr-FR" sz="1600" dirty="0">
                          <a:latin typeface="Arial" panose="020B0604020202020204" pitchFamily="34" charset="0"/>
                          <a:cs typeface="Arial" panose="020B0604020202020204" pitchFamily="34" charset="0"/>
                        </a:rPr>
                        <a:t>/test</a:t>
                      </a:r>
                    </a:p>
                  </a:txBody>
                  <a:tcPr>
                    <a:solidFill>
                      <a:srgbClr val="C1344B">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b="0" dirty="0">
                          <a:latin typeface="Arial" panose="020B0604020202020204" pitchFamily="34" charset="0"/>
                          <a:cs typeface="Arial" panose="020B0604020202020204" pitchFamily="34" charset="0"/>
                        </a:rPr>
                        <a:t>(307511,  </a:t>
                      </a:r>
                      <a:r>
                        <a:rPr lang="fr-FR" sz="2000" b="1" dirty="0">
                          <a:solidFill>
                            <a:srgbClr val="FF0000"/>
                          </a:solidFill>
                          <a:latin typeface="Arial" panose="020B0604020202020204" pitchFamily="34" charset="0"/>
                          <a:cs typeface="Arial" panose="020B0604020202020204" pitchFamily="34" charset="0"/>
                        </a:rPr>
                        <a:t>122</a:t>
                      </a:r>
                      <a:r>
                        <a:rPr lang="fr-FR" sz="1600" b="0" dirty="0">
                          <a:latin typeface="Arial" panose="020B0604020202020204" pitchFamily="34" charset="0"/>
                          <a:cs typeface="Arial" panose="020B0604020202020204" pitchFamily="34" charset="0"/>
                        </a:rPr>
                        <a:t>) (48744, </a:t>
                      </a:r>
                      <a:r>
                        <a:rPr lang="fr-FR" sz="2000" b="1" dirty="0">
                          <a:solidFill>
                            <a:srgbClr val="FF0000"/>
                          </a:solidFill>
                          <a:latin typeface="Arial" panose="020B0604020202020204" pitchFamily="34" charset="0"/>
                          <a:cs typeface="Arial" panose="020B0604020202020204" pitchFamily="34" charset="0"/>
                        </a:rPr>
                        <a:t>121</a:t>
                      </a:r>
                      <a:r>
                        <a:rPr lang="fr-FR" sz="1600" b="0" dirty="0">
                          <a:latin typeface="Arial" panose="020B0604020202020204" pitchFamily="34" charset="0"/>
                          <a:cs typeface="Arial" panose="020B0604020202020204" pitchFamily="34" charset="0"/>
                        </a:rPr>
                        <a:t>)</a:t>
                      </a:r>
                    </a:p>
                  </a:txBody>
                  <a:tcPr>
                    <a:solidFill>
                      <a:srgbClr val="C1344B">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latin typeface="Arial" panose="020B0604020202020204" pitchFamily="34" charset="0"/>
                          <a:cs typeface="Arial" panose="020B0604020202020204" pitchFamily="34" charset="0"/>
                        </a:rPr>
                        <a:t>(307507, 206) (48744, 205)</a:t>
                      </a:r>
                    </a:p>
                  </a:txBody>
                  <a:tcPr>
                    <a:solidFill>
                      <a:srgbClr val="C1344B">
                        <a:alpha val="50000"/>
                      </a:srgbClr>
                    </a:solidFill>
                  </a:tcPr>
                </a:tc>
                <a:tc>
                  <a:txBody>
                    <a:bodyPr/>
                    <a:lstStyle/>
                    <a:p>
                      <a:pPr algn="ctr"/>
                      <a:endParaRPr lang="fr-FR" sz="16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878392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i="0" kern="1200" dirty="0" err="1">
                          <a:solidFill>
                            <a:schemeClr val="dk1"/>
                          </a:solidFill>
                          <a:effectLst/>
                          <a:latin typeface="Arial" panose="020B0604020202020204" pitchFamily="34" charset="0"/>
                          <a:ea typeface="+mn-ea"/>
                          <a:cs typeface="Arial" panose="020B0604020202020204" pitchFamily="34" charset="0"/>
                        </a:rPr>
                        <a:t>credit_card_balance</a:t>
                      </a:r>
                      <a:endParaRPr lang="fr-FR" sz="1600" b="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600" dirty="0">
                          <a:latin typeface="Arial" panose="020B0604020202020204" pitchFamily="34" charset="0"/>
                          <a:cs typeface="Arial" panose="020B0604020202020204" pitchFamily="34" charset="0"/>
                        </a:rPr>
                        <a:t>(3840312, 23)</a:t>
                      </a:r>
                    </a:p>
                  </a:txBody>
                  <a:tcPr>
                    <a:solidFill>
                      <a:srgbClr val="C1344B">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agg_ccb_cat</a:t>
                      </a:r>
                      <a:r>
                        <a:rPr lang="fr-FR" sz="1600" dirty="0">
                          <a:latin typeface="Arial" panose="020B0604020202020204" pitchFamily="34" charset="0"/>
                          <a:cs typeface="Arial" panose="020B0604020202020204" pitchFamily="34" charset="0"/>
                        </a:rPr>
                        <a:t> (103558, 21)</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agg_ccb_num</a:t>
                      </a:r>
                      <a:r>
                        <a:rPr lang="fr-FR" sz="1600" dirty="0">
                          <a:latin typeface="Arial" panose="020B0604020202020204" pitchFamily="34" charset="0"/>
                          <a:cs typeface="Arial" panose="020B0604020202020204" pitchFamily="34" charset="0"/>
                        </a:rPr>
                        <a:t> (103558, 68)</a:t>
                      </a:r>
                    </a:p>
                  </a:txBody>
                  <a:tcPr>
                    <a:solidFill>
                      <a:srgbClr val="C1344B">
                        <a:alpha val="20000"/>
                      </a:srgbClr>
                    </a:solidFill>
                  </a:tcPr>
                </a:tc>
                <a:tc>
                  <a:txBody>
                    <a:bodyPr/>
                    <a:lstStyle/>
                    <a:p>
                      <a:pPr algn="ctr"/>
                      <a:r>
                        <a:rPr lang="fr-FR" sz="1600" dirty="0">
                          <a:latin typeface="Arial" panose="020B0604020202020204" pitchFamily="34" charset="0"/>
                          <a:cs typeface="Arial" panose="020B0604020202020204" pitchFamily="34" charset="0"/>
                        </a:rPr>
                        <a:t>(307507, 246) (48744, 245)</a:t>
                      </a:r>
                    </a:p>
                  </a:txBody>
                  <a:tcPr>
                    <a:solidFill>
                      <a:srgbClr val="C1344B">
                        <a:alpha val="20000"/>
                      </a:srgbClr>
                    </a:solidFill>
                  </a:tcPr>
                </a:tc>
                <a:extLst>
                  <a:ext uri="{0D108BD9-81ED-4DB2-BD59-A6C34878D82A}">
                    <a16:rowId xmlns:a16="http://schemas.microsoft.com/office/drawing/2014/main" val="31069438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i="0" kern="1200" dirty="0" err="1">
                          <a:solidFill>
                            <a:schemeClr val="dk1"/>
                          </a:solidFill>
                          <a:effectLst/>
                          <a:latin typeface="Arial" panose="020B0604020202020204" pitchFamily="34" charset="0"/>
                          <a:ea typeface="+mn-ea"/>
                          <a:cs typeface="Arial" panose="020B0604020202020204" pitchFamily="34" charset="0"/>
                        </a:rPr>
                        <a:t>installments_payments</a:t>
                      </a:r>
                      <a:endParaRPr lang="fr-FR" sz="1200" b="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pPr algn="ctr"/>
                      <a:r>
                        <a:rPr lang="fr-FR" sz="1600" dirty="0">
                          <a:latin typeface="Arial" panose="020B0604020202020204" pitchFamily="34" charset="0"/>
                          <a:cs typeface="Arial" panose="020B0604020202020204" pitchFamily="34" charset="0"/>
                        </a:rPr>
                        <a:t>(13605401, 8)</a:t>
                      </a:r>
                    </a:p>
                  </a:txBody>
                  <a:tcPr>
                    <a:solidFill>
                      <a:srgbClr val="C1344B">
                        <a:alpha val="50000"/>
                      </a:srgbClr>
                    </a:solidFill>
                  </a:tcPr>
                </a:tc>
                <a:tc>
                  <a:txBody>
                    <a:bodyPr/>
                    <a:lstStyle/>
                    <a:p>
                      <a:pPr algn="ctr"/>
                      <a:r>
                        <a:rPr lang="fr-FR" sz="1600" dirty="0" err="1">
                          <a:latin typeface="Arial" panose="020B0604020202020204" pitchFamily="34" charset="0"/>
                          <a:cs typeface="Arial" panose="020B0604020202020204" pitchFamily="34" charset="0"/>
                        </a:rPr>
                        <a:t>agg_pay_num</a:t>
                      </a:r>
                      <a:r>
                        <a:rPr lang="fr-FR" sz="1600" dirty="0">
                          <a:latin typeface="Arial" panose="020B0604020202020204" pitchFamily="34" charset="0"/>
                          <a:cs typeface="Arial" panose="020B0604020202020204" pitchFamily="34" charset="0"/>
                        </a:rPr>
                        <a:t> (339587, 30)</a:t>
                      </a:r>
                    </a:p>
                  </a:txBody>
                  <a:tcPr>
                    <a:solidFill>
                      <a:srgbClr val="C1344B">
                        <a:alpha val="50000"/>
                      </a:srgbClr>
                    </a:solidFill>
                  </a:tcPr>
                </a:tc>
                <a:tc>
                  <a:txBody>
                    <a:bodyPr/>
                    <a:lstStyle/>
                    <a:p>
                      <a:pPr algn="ctr"/>
                      <a:r>
                        <a:rPr lang="fr-FR" sz="1600" dirty="0">
                          <a:latin typeface="Arial" panose="020B0604020202020204" pitchFamily="34" charset="0"/>
                          <a:cs typeface="Arial" panose="020B0604020202020204" pitchFamily="34" charset="0"/>
                        </a:rPr>
                        <a:t>(307507, 265) (48744, 264)</a:t>
                      </a:r>
                    </a:p>
                  </a:txBody>
                  <a:tcPr>
                    <a:solidFill>
                      <a:srgbClr val="C1344B">
                        <a:alpha val="50000"/>
                      </a:srgbClr>
                    </a:solidFill>
                  </a:tcPr>
                </a:tc>
                <a:extLst>
                  <a:ext uri="{0D108BD9-81ED-4DB2-BD59-A6C34878D82A}">
                    <a16:rowId xmlns:a16="http://schemas.microsoft.com/office/drawing/2014/main" val="235768325"/>
                  </a:ext>
                </a:extLst>
              </a:tr>
              <a:tr h="4716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POS_CASH_balance</a:t>
                      </a:r>
                      <a:endParaRPr lang="fr-FR" sz="16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600" dirty="0">
                          <a:latin typeface="Arial" panose="020B0604020202020204" pitchFamily="34" charset="0"/>
                          <a:cs typeface="Arial" panose="020B0604020202020204" pitchFamily="34" charset="0"/>
                        </a:rPr>
                        <a:t>(10001358, 10)</a:t>
                      </a:r>
                    </a:p>
                  </a:txBody>
                  <a:tcPr>
                    <a:solidFill>
                      <a:srgbClr val="C1344B">
                        <a:alpha val="20000"/>
                      </a:srgbClr>
                    </a:solidFill>
                  </a:tcPr>
                </a:tc>
                <a:tc>
                  <a:txBody>
                    <a:bodyPr/>
                    <a:lstStyle/>
                    <a:p>
                      <a:pPr algn="ctr"/>
                      <a:r>
                        <a:rPr lang="fr-FR" sz="1600" dirty="0" err="1">
                          <a:latin typeface="Arial" panose="020B0604020202020204" pitchFamily="34" charset="0"/>
                          <a:cs typeface="Arial" panose="020B0604020202020204" pitchFamily="34" charset="0"/>
                        </a:rPr>
                        <a:t>agg_pos_num</a:t>
                      </a:r>
                      <a:r>
                        <a:rPr lang="fr-FR" sz="1600" dirty="0">
                          <a:latin typeface="Arial" panose="020B0604020202020204" pitchFamily="34" charset="0"/>
                          <a:cs typeface="Arial" panose="020B0604020202020204" pitchFamily="34" charset="0"/>
                        </a:rPr>
                        <a:t> (337252, 27)</a:t>
                      </a:r>
                    </a:p>
                  </a:txBody>
                  <a:tcPr>
                    <a:solidFill>
                      <a:srgbClr val="C1344B">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latin typeface="Arial" panose="020B0604020202020204" pitchFamily="34" charset="0"/>
                          <a:cs typeface="Arial" panose="020B0604020202020204" pitchFamily="34" charset="0"/>
                        </a:rPr>
                        <a:t>(307507, 285) (48744, 284)</a:t>
                      </a:r>
                    </a:p>
                  </a:txBody>
                  <a:tcPr>
                    <a:solidFill>
                      <a:srgbClr val="C1344B">
                        <a:alpha val="20000"/>
                      </a:srgbClr>
                    </a:solidFill>
                  </a:tcPr>
                </a:tc>
                <a:extLst>
                  <a:ext uri="{0D108BD9-81ED-4DB2-BD59-A6C34878D82A}">
                    <a16:rowId xmlns:a16="http://schemas.microsoft.com/office/drawing/2014/main" val="41840060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previous_application</a:t>
                      </a:r>
                      <a:endParaRPr lang="fr-FR" sz="16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pPr algn="ctr"/>
                      <a:r>
                        <a:rPr lang="fr-FR" sz="1600" dirty="0">
                          <a:latin typeface="Arial" panose="020B0604020202020204" pitchFamily="34" charset="0"/>
                          <a:cs typeface="Arial" panose="020B0604020202020204" pitchFamily="34" charset="0"/>
                        </a:rPr>
                        <a:t>(1670214, 37)</a:t>
                      </a:r>
                    </a:p>
                  </a:txBody>
                  <a:tcPr>
                    <a:solidFill>
                      <a:srgbClr val="C1344B">
                        <a:alpha val="50000"/>
                      </a:srgbClr>
                    </a:solidFill>
                  </a:tcPr>
                </a:tc>
                <a:tc>
                  <a:txBody>
                    <a:bodyPr/>
                    <a:lstStyle/>
                    <a:p>
                      <a:pPr algn="ctr"/>
                      <a:r>
                        <a:rPr lang="fr-FR" sz="1600" dirty="0" err="1">
                          <a:latin typeface="Arial" panose="020B0604020202020204" pitchFamily="34" charset="0"/>
                          <a:cs typeface="Arial" panose="020B0604020202020204" pitchFamily="34" charset="0"/>
                        </a:rPr>
                        <a:t>agg_prev_num</a:t>
                      </a:r>
                      <a:r>
                        <a:rPr lang="fr-FR" sz="1600" dirty="0">
                          <a:latin typeface="Arial" panose="020B0604020202020204" pitchFamily="34" charset="0"/>
                          <a:cs typeface="Arial" panose="020B0604020202020204" pitchFamily="34" charset="0"/>
                        </a:rPr>
                        <a:t> (338857, 114)</a:t>
                      </a:r>
                    </a:p>
                  </a:txBody>
                  <a:tcPr>
                    <a:solidFill>
                      <a:srgbClr val="C1344B">
                        <a:alpha val="50000"/>
                      </a:srgbClr>
                    </a:solidFill>
                  </a:tcPr>
                </a:tc>
                <a:tc>
                  <a:txBody>
                    <a:bodyPr/>
                    <a:lstStyle/>
                    <a:p>
                      <a:pPr algn="ctr"/>
                      <a:r>
                        <a:rPr lang="fr-FR" sz="1600" dirty="0">
                          <a:latin typeface="Arial" panose="020B0604020202020204" pitchFamily="34" charset="0"/>
                          <a:cs typeface="Arial" panose="020B0604020202020204" pitchFamily="34" charset="0"/>
                        </a:rPr>
                        <a:t>(307507, 552) (48744, 551)</a:t>
                      </a:r>
                    </a:p>
                  </a:txBody>
                  <a:tcPr>
                    <a:solidFill>
                      <a:srgbClr val="C1344B">
                        <a:alpha val="50000"/>
                      </a:srgbClr>
                    </a:solidFill>
                  </a:tcPr>
                </a:tc>
                <a:extLst>
                  <a:ext uri="{0D108BD9-81ED-4DB2-BD59-A6C34878D82A}">
                    <a16:rowId xmlns:a16="http://schemas.microsoft.com/office/drawing/2014/main" val="4115470743"/>
                  </a:ext>
                </a:extLst>
              </a:tr>
              <a:tr h="370840">
                <a:tc>
                  <a:txBody>
                    <a:bodyPr/>
                    <a:lstStyle/>
                    <a:p>
                      <a:r>
                        <a:rPr lang="fr-FR" sz="1600" dirty="0" err="1">
                          <a:latin typeface="Arial" panose="020B0604020202020204" pitchFamily="34" charset="0"/>
                          <a:cs typeface="Arial" panose="020B0604020202020204" pitchFamily="34" charset="0"/>
                        </a:rPr>
                        <a:t>bureau_balance</a:t>
                      </a:r>
                      <a:endParaRPr lang="fr-FR" sz="16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600" dirty="0">
                          <a:latin typeface="Arial" panose="020B0604020202020204" pitchFamily="34" charset="0"/>
                          <a:cs typeface="Arial" panose="020B0604020202020204" pitchFamily="34" charset="0"/>
                        </a:rPr>
                        <a:t>(27299925, 3)</a:t>
                      </a:r>
                    </a:p>
                  </a:txBody>
                  <a:tcPr>
                    <a:solidFill>
                      <a:srgbClr val="C1344B">
                        <a:alpha val="20000"/>
                      </a:srgbClr>
                    </a:solidFill>
                  </a:tcPr>
                </a:tc>
                <a:tc>
                  <a:txBody>
                    <a:bodyPr/>
                    <a:lstStyle/>
                    <a:p>
                      <a:pPr algn="ctr"/>
                      <a:r>
                        <a:rPr lang="fr-FR" sz="1600" dirty="0" err="1">
                          <a:latin typeface="Arial" panose="020B0604020202020204" pitchFamily="34" charset="0"/>
                          <a:cs typeface="Arial" panose="020B0604020202020204" pitchFamily="34" charset="0"/>
                        </a:rPr>
                        <a:t>agg_bureau_balance_par_demandeur</a:t>
                      </a:r>
                      <a:r>
                        <a:rPr lang="fr-FR" sz="1600" dirty="0">
                          <a:latin typeface="Arial" panose="020B0604020202020204" pitchFamily="34" charset="0"/>
                          <a:cs typeface="Arial" panose="020B0604020202020204" pitchFamily="34" charset="0"/>
                        </a:rPr>
                        <a:t> (305811, 12)</a:t>
                      </a:r>
                    </a:p>
                  </a:txBody>
                  <a:tcPr>
                    <a:solidFill>
                      <a:srgbClr val="C1344B">
                        <a:alpha val="20000"/>
                      </a:srgbClr>
                    </a:solidFill>
                  </a:tcPr>
                </a:tc>
                <a:tc>
                  <a:txBody>
                    <a:bodyPr/>
                    <a:lstStyle/>
                    <a:p>
                      <a:pPr algn="ctr"/>
                      <a:r>
                        <a:rPr lang="fr-FR" sz="1600" dirty="0">
                          <a:latin typeface="Arial" panose="020B0604020202020204" pitchFamily="34" charset="0"/>
                          <a:cs typeface="Arial" panose="020B0604020202020204" pitchFamily="34" charset="0"/>
                        </a:rPr>
                        <a:t>(307507, 555) (48744, 554)</a:t>
                      </a:r>
                    </a:p>
                  </a:txBody>
                  <a:tcPr>
                    <a:solidFill>
                      <a:srgbClr val="C1344B">
                        <a:alpha val="20000"/>
                      </a:srgbClr>
                    </a:solidFill>
                  </a:tcPr>
                </a:tc>
                <a:extLst>
                  <a:ext uri="{0D108BD9-81ED-4DB2-BD59-A6C34878D82A}">
                    <a16:rowId xmlns:a16="http://schemas.microsoft.com/office/drawing/2014/main" val="2885816224"/>
                  </a:ext>
                </a:extLst>
              </a:tr>
              <a:tr h="370840">
                <a:tc>
                  <a:txBody>
                    <a:bodyPr/>
                    <a:lstStyle/>
                    <a:p>
                      <a:r>
                        <a:rPr lang="fr-FR" sz="1600" dirty="0">
                          <a:latin typeface="Arial" panose="020B0604020202020204" pitchFamily="34" charset="0"/>
                          <a:cs typeface="Arial" panose="020B0604020202020204" pitchFamily="34" charset="0"/>
                        </a:rPr>
                        <a:t>bureau</a:t>
                      </a:r>
                    </a:p>
                  </a:txBody>
                  <a:tcPr>
                    <a:solidFill>
                      <a:srgbClr val="C1344B">
                        <a:alpha val="50000"/>
                      </a:srgbClr>
                    </a:solidFill>
                  </a:tcPr>
                </a:tc>
                <a:tc>
                  <a:txBody>
                    <a:bodyPr/>
                    <a:lstStyle/>
                    <a:p>
                      <a:pPr algn="ctr"/>
                      <a:r>
                        <a:rPr lang="fr-FR" sz="1600" dirty="0">
                          <a:latin typeface="Arial" panose="020B0604020202020204" pitchFamily="34" charset="0"/>
                          <a:cs typeface="Arial" panose="020B0604020202020204" pitchFamily="34" charset="0"/>
                        </a:rPr>
                        <a:t>(1716428, 17)</a:t>
                      </a:r>
                    </a:p>
                  </a:txBody>
                  <a:tcPr>
                    <a:solidFill>
                      <a:srgbClr val="C1344B">
                        <a:alpha val="50000"/>
                      </a:srgbClr>
                    </a:solidFill>
                  </a:tcPr>
                </a:tc>
                <a:tc>
                  <a:txBody>
                    <a:bodyPr/>
                    <a:lstStyle/>
                    <a:p>
                      <a:pPr algn="ctr"/>
                      <a:r>
                        <a:rPr lang="fr-FR" sz="1600" dirty="0" err="1">
                          <a:latin typeface="Arial" panose="020B0604020202020204" pitchFamily="34" charset="0"/>
                          <a:cs typeface="Arial" panose="020B0604020202020204" pitchFamily="34" charset="0"/>
                        </a:rPr>
                        <a:t>agg_bureau_num</a:t>
                      </a:r>
                      <a:r>
                        <a:rPr lang="fr-FR" sz="1600" dirty="0">
                          <a:latin typeface="Arial" panose="020B0604020202020204" pitchFamily="34" charset="0"/>
                          <a:cs typeface="Arial" panose="020B0604020202020204" pitchFamily="34" charset="0"/>
                        </a:rPr>
                        <a:t> (305811, 60)</a:t>
                      </a:r>
                    </a:p>
                  </a:txBody>
                  <a:tcPr>
                    <a:solidFill>
                      <a:srgbClr val="C1344B">
                        <a:alpha val="50000"/>
                      </a:srgbClr>
                    </a:solidFill>
                  </a:tcPr>
                </a:tc>
                <a:tc>
                  <a:txBody>
                    <a:bodyPr/>
                    <a:lstStyle/>
                    <a:p>
                      <a:pPr algn="ctr"/>
                      <a:r>
                        <a:rPr lang="fr-FR" sz="1600" dirty="0">
                          <a:latin typeface="Arial" panose="020B0604020202020204" pitchFamily="34" charset="0"/>
                          <a:cs typeface="Arial" panose="020B0604020202020204" pitchFamily="34" charset="0"/>
                        </a:rPr>
                        <a:t>(</a:t>
                      </a:r>
                      <a:r>
                        <a:rPr lang="fr-FR" sz="1600" b="0" dirty="0">
                          <a:latin typeface="Arial" panose="020B0604020202020204" pitchFamily="34" charset="0"/>
                          <a:cs typeface="Arial" panose="020B0604020202020204" pitchFamily="34" charset="0"/>
                        </a:rPr>
                        <a:t>307507, </a:t>
                      </a:r>
                      <a:r>
                        <a:rPr lang="fr-FR" sz="2000" b="1" dirty="0">
                          <a:solidFill>
                            <a:srgbClr val="FF0000"/>
                          </a:solidFill>
                          <a:latin typeface="Arial" panose="020B0604020202020204" pitchFamily="34" charset="0"/>
                          <a:cs typeface="Arial" panose="020B0604020202020204" pitchFamily="34" charset="0"/>
                        </a:rPr>
                        <a:t>615</a:t>
                      </a:r>
                      <a:r>
                        <a:rPr lang="fr-FR" sz="1600" b="0" dirty="0">
                          <a:latin typeface="Arial" panose="020B0604020202020204" pitchFamily="34" charset="0"/>
                          <a:cs typeface="Arial" panose="020B0604020202020204" pitchFamily="34" charset="0"/>
                        </a:rPr>
                        <a:t>) (48744, </a:t>
                      </a:r>
                      <a:r>
                        <a:rPr lang="fr-FR" sz="2000" b="1" dirty="0">
                          <a:solidFill>
                            <a:srgbClr val="FF0000"/>
                          </a:solidFill>
                          <a:latin typeface="Arial" panose="020B0604020202020204" pitchFamily="34" charset="0"/>
                          <a:cs typeface="Arial" panose="020B0604020202020204" pitchFamily="34" charset="0"/>
                        </a:rPr>
                        <a:t>614</a:t>
                      </a:r>
                      <a:r>
                        <a:rPr lang="fr-FR" sz="1600" b="0" dirty="0">
                          <a:latin typeface="Arial" panose="020B0604020202020204" pitchFamily="34" charset="0"/>
                          <a:cs typeface="Arial" panose="020B0604020202020204" pitchFamily="34" charset="0"/>
                        </a:rPr>
                        <a:t>)</a:t>
                      </a:r>
                    </a:p>
                  </a:txBody>
                  <a:tcPr>
                    <a:solidFill>
                      <a:srgbClr val="C1344B">
                        <a:alpha val="50000"/>
                      </a:srgbClr>
                    </a:solidFill>
                  </a:tcPr>
                </a:tc>
                <a:extLst>
                  <a:ext uri="{0D108BD9-81ED-4DB2-BD59-A6C34878D82A}">
                    <a16:rowId xmlns:a16="http://schemas.microsoft.com/office/drawing/2014/main" val="4282881620"/>
                  </a:ext>
                </a:extLst>
              </a:tr>
            </a:tbl>
          </a:graphicData>
        </a:graphic>
      </p:graphicFrame>
      <p:sp>
        <p:nvSpPr>
          <p:cNvPr id="15" name="ZoneTexte 14">
            <a:extLst>
              <a:ext uri="{FF2B5EF4-FFF2-40B4-BE49-F238E27FC236}">
                <a16:creationId xmlns:a16="http://schemas.microsoft.com/office/drawing/2014/main" id="{7E1512CB-C768-4BE1-A55D-3AA16C7E1CAF}"/>
              </a:ext>
            </a:extLst>
          </p:cNvPr>
          <p:cNvSpPr txBox="1"/>
          <p:nvPr/>
        </p:nvSpPr>
        <p:spPr>
          <a:xfrm>
            <a:off x="2857379" y="5690807"/>
            <a:ext cx="2762699" cy="646331"/>
          </a:xfrm>
          <a:prstGeom prst="rect">
            <a:avLst/>
          </a:prstGeom>
          <a:noFill/>
        </p:spPr>
        <p:txBody>
          <a:bodyPr wrap="square">
            <a:spAutoFit/>
          </a:bodyPr>
          <a:lstStyle/>
          <a:p>
            <a:pPr algn="l"/>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train set : 615 variables</a:t>
            </a:r>
          </a:p>
          <a:p>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test  set : 614 variables</a:t>
            </a:r>
          </a:p>
        </p:txBody>
      </p:sp>
      <p:sp>
        <p:nvSpPr>
          <p:cNvPr id="2" name="Flèche : droite 1">
            <a:extLst>
              <a:ext uri="{FF2B5EF4-FFF2-40B4-BE49-F238E27FC236}">
                <a16:creationId xmlns:a16="http://schemas.microsoft.com/office/drawing/2014/main" id="{1F4B0EB1-A70C-4A65-84DC-C57C7DCAAAD1}"/>
              </a:ext>
            </a:extLst>
          </p:cNvPr>
          <p:cNvSpPr/>
          <p:nvPr/>
        </p:nvSpPr>
        <p:spPr>
          <a:xfrm>
            <a:off x="5764094" y="5844181"/>
            <a:ext cx="783937" cy="339582"/>
          </a:xfrm>
          <a:prstGeom prst="rightArrow">
            <a:avLst/>
          </a:prstGeom>
          <a:solidFill>
            <a:srgbClr val="C1344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rganigramme : Carte perforée 5">
            <a:extLst>
              <a:ext uri="{FF2B5EF4-FFF2-40B4-BE49-F238E27FC236}">
                <a16:creationId xmlns:a16="http://schemas.microsoft.com/office/drawing/2014/main" id="{96ACE21A-D0E7-4370-B577-EC2BA0751273}"/>
              </a:ext>
            </a:extLst>
          </p:cNvPr>
          <p:cNvSpPr/>
          <p:nvPr/>
        </p:nvSpPr>
        <p:spPr>
          <a:xfrm>
            <a:off x="6693902" y="5557864"/>
            <a:ext cx="2232248" cy="862340"/>
          </a:xfrm>
          <a:prstGeom prst="flowChartPunchedCard">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effectLst>
                  <a:outerShdw blurRad="38100" dist="38100" dir="2700000" algn="tl">
                    <a:srgbClr val="000000">
                      <a:alpha val="43137"/>
                    </a:srgbClr>
                  </a:outerShdw>
                </a:effectLst>
              </a:rPr>
              <a:t>FEATURE SELECTION</a:t>
            </a:r>
          </a:p>
          <a:p>
            <a:pPr algn="ctr"/>
            <a:r>
              <a:rPr lang="fr-FR" b="1" dirty="0">
                <a:effectLst>
                  <a:outerShdw blurRad="38100" dist="38100" dir="2700000" algn="tl">
                    <a:srgbClr val="000000">
                      <a:alpha val="43137"/>
                    </a:srgbClr>
                  </a:outerShdw>
                </a:effectLst>
              </a:rPr>
              <a:t>NÉCESSAIRE</a:t>
            </a:r>
          </a:p>
        </p:txBody>
      </p:sp>
      <p:sp>
        <p:nvSpPr>
          <p:cNvPr id="8" name="ZoneTexte 7">
            <a:extLst>
              <a:ext uri="{FF2B5EF4-FFF2-40B4-BE49-F238E27FC236}">
                <a16:creationId xmlns:a16="http://schemas.microsoft.com/office/drawing/2014/main" id="{173D28EE-AA1D-493F-9692-1F5ADF0F0D74}"/>
              </a:ext>
            </a:extLst>
          </p:cNvPr>
          <p:cNvSpPr txBox="1"/>
          <p:nvPr/>
        </p:nvSpPr>
        <p:spPr>
          <a:xfrm>
            <a:off x="10405140" y="5869233"/>
            <a:ext cx="1008112" cy="523220"/>
          </a:xfrm>
          <a:prstGeom prst="rect">
            <a:avLst/>
          </a:prstGeom>
          <a:noFill/>
          <a:ln w="19050">
            <a:solidFill>
              <a:srgbClr val="FF0000"/>
            </a:solidFill>
          </a:ln>
        </p:spPr>
        <p:txBody>
          <a:bodyPr wrap="square" rtlCol="0">
            <a:spAutoFit/>
          </a:bodyPr>
          <a:lstStyle/>
          <a:p>
            <a:r>
              <a:rPr lang="fr-FR" sz="2800" b="1" dirty="0">
                <a:solidFill>
                  <a:srgbClr val="FF0000"/>
                </a:solidFill>
              </a:rPr>
              <a:t>+ 493</a:t>
            </a:r>
          </a:p>
        </p:txBody>
      </p:sp>
      <p:pic>
        <p:nvPicPr>
          <p:cNvPr id="10" name="Graphique 9" descr="Cercle avec flèche droite">
            <a:extLst>
              <a:ext uri="{FF2B5EF4-FFF2-40B4-BE49-F238E27FC236}">
                <a16:creationId xmlns:a16="http://schemas.microsoft.com/office/drawing/2014/main" id="{BCD6F3F5-1A7A-4364-9104-EF6D899FB55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4533476">
            <a:off x="10117903" y="5211219"/>
            <a:ext cx="692016" cy="692016"/>
          </a:xfrm>
          <a:prstGeom prst="rect">
            <a:avLst/>
          </a:prstGeom>
        </p:spPr>
      </p:pic>
      <p:pic>
        <p:nvPicPr>
          <p:cNvPr id="23" name="Graphique 22" descr="Cercle avec flèche droite">
            <a:extLst>
              <a:ext uri="{FF2B5EF4-FFF2-40B4-BE49-F238E27FC236}">
                <a16:creationId xmlns:a16="http://schemas.microsoft.com/office/drawing/2014/main" id="{FD3231A6-5BFA-4DB9-8F37-DD3544E49E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8067086">
            <a:off x="11065004" y="5211632"/>
            <a:ext cx="692016" cy="692016"/>
          </a:xfrm>
          <a:prstGeom prst="rect">
            <a:avLst/>
          </a:prstGeom>
        </p:spPr>
      </p:pic>
      <p:pic>
        <p:nvPicPr>
          <p:cNvPr id="24" name="Picture 4" descr="RÃ©sultat de recherche d'images pour &quot;icone attention&quot;">
            <a:extLst>
              <a:ext uri="{FF2B5EF4-FFF2-40B4-BE49-F238E27FC236}">
                <a16:creationId xmlns:a16="http://schemas.microsoft.com/office/drawing/2014/main" id="{7D1334E7-6E02-4141-83AE-C80AE4DCE554}"/>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746" b="90104" l="9818" r="89818">
                        <a14:foregroundMark x1="39758" y1="41082" x2="39758" y2="41082"/>
                        <a14:foregroundMark x1="49333" y1="70426" x2="49333" y2="70426"/>
                        <a14:foregroundMark x1="14909" y1="90104" x2="14909" y2="90104"/>
                        <a14:foregroundMark x1="29212" y1="8746" x2="29212" y2="8746"/>
                      </a14:backgroundRemoval>
                    </a14:imgEffect>
                  </a14:imgLayer>
                </a14:imgProps>
              </a:ext>
              <a:ext uri="{28A0092B-C50C-407E-A947-70E740481C1C}">
                <a14:useLocalDpi xmlns:a14="http://schemas.microsoft.com/office/drawing/2010/main" val="0"/>
              </a:ext>
            </a:extLst>
          </a:blip>
          <a:srcRect/>
          <a:stretch>
            <a:fillRect/>
          </a:stretch>
        </p:blipFill>
        <p:spPr bwMode="auto">
          <a:xfrm>
            <a:off x="2058822" y="5478052"/>
            <a:ext cx="868046" cy="9144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RÃ©sultat de recherche d'images pour &quot;icone attention&quot;">
            <a:extLst>
              <a:ext uri="{FF2B5EF4-FFF2-40B4-BE49-F238E27FC236}">
                <a16:creationId xmlns:a16="http://schemas.microsoft.com/office/drawing/2014/main" id="{8CDC6A37-BD59-43B7-AA8A-31379192C9A3}"/>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746" b="90104" l="9818" r="89818">
                        <a14:foregroundMark x1="39758" y1="41082" x2="39758" y2="41082"/>
                        <a14:foregroundMark x1="49333" y1="70426" x2="49333" y2="70426"/>
                        <a14:foregroundMark x1="14909" y1="90104" x2="14909" y2="90104"/>
                        <a14:foregroundMark x1="29212" y1="8746" x2="29212" y2="8746"/>
                      </a14:backgroundRemoval>
                    </a14:imgEffect>
                  </a14:imgLayer>
                </a14:imgProps>
              </a:ext>
              <a:ext uri="{28A0092B-C50C-407E-A947-70E740481C1C}">
                <a14:useLocalDpi xmlns:a14="http://schemas.microsoft.com/office/drawing/2010/main" val="0"/>
              </a:ext>
            </a:extLst>
          </a:blip>
          <a:srcRect/>
          <a:stretch>
            <a:fillRect/>
          </a:stretch>
        </p:blipFill>
        <p:spPr bwMode="auto">
          <a:xfrm>
            <a:off x="9072021" y="5547257"/>
            <a:ext cx="868046" cy="914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6562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orme libre : forme 10">
            <a:extLst>
              <a:ext uri="{FF2B5EF4-FFF2-40B4-BE49-F238E27FC236}">
                <a16:creationId xmlns:a16="http://schemas.microsoft.com/office/drawing/2014/main" id="{9ADD12F6-9182-4542-BFE3-B26B12A8D004}"/>
              </a:ext>
            </a:extLst>
          </p:cNvPr>
          <p:cNvSpPr/>
          <p:nvPr/>
        </p:nvSpPr>
        <p:spPr>
          <a:xfrm>
            <a:off x="5425930" y="2024376"/>
            <a:ext cx="1288280" cy="1289983"/>
          </a:xfrm>
          <a:custGeom>
            <a:avLst/>
            <a:gdLst>
              <a:gd name="connsiteX0" fmla="*/ 0 w 1327176"/>
              <a:gd name="connsiteY0" fmla="*/ 663588 h 1327176"/>
              <a:gd name="connsiteX1" fmla="*/ 663588 w 1327176"/>
              <a:gd name="connsiteY1" fmla="*/ 0 h 1327176"/>
              <a:gd name="connsiteX2" fmla="*/ 1327176 w 1327176"/>
              <a:gd name="connsiteY2" fmla="*/ 663588 h 1327176"/>
              <a:gd name="connsiteX3" fmla="*/ 663588 w 1327176"/>
              <a:gd name="connsiteY3" fmla="*/ 1327176 h 1327176"/>
              <a:gd name="connsiteX4" fmla="*/ 0 w 1327176"/>
              <a:gd name="connsiteY4" fmla="*/ 663588 h 132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176" h="1327176">
                <a:moveTo>
                  <a:pt x="0" y="663588"/>
                </a:moveTo>
                <a:cubicBezTo>
                  <a:pt x="0" y="297098"/>
                  <a:pt x="297098" y="0"/>
                  <a:pt x="663588" y="0"/>
                </a:cubicBezTo>
                <a:cubicBezTo>
                  <a:pt x="1030078" y="0"/>
                  <a:pt x="1327176" y="297098"/>
                  <a:pt x="1327176" y="663588"/>
                </a:cubicBezTo>
                <a:cubicBezTo>
                  <a:pt x="1327176" y="1030078"/>
                  <a:pt x="1030078" y="1327176"/>
                  <a:pt x="663588" y="1327176"/>
                </a:cubicBezTo>
                <a:cubicBezTo>
                  <a:pt x="297098" y="1327176"/>
                  <a:pt x="0" y="1030078"/>
                  <a:pt x="0" y="663588"/>
                </a:cubicBezTo>
                <a:close/>
              </a:path>
            </a:pathLst>
          </a:custGeom>
          <a:solidFill>
            <a:srgbClr val="C1344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12140" tIns="212140" rIns="212140" bIns="212140" numCol="1" spcCol="1270" anchor="ctr" anchorCtr="0">
            <a:noAutofit/>
          </a:bodyPr>
          <a:lstStyle/>
          <a:p>
            <a:pPr marL="0" lvl="0" indent="0" algn="ctr" defTabSz="622300">
              <a:lnSpc>
                <a:spcPct val="90000"/>
              </a:lnSpc>
              <a:spcBef>
                <a:spcPct val="0"/>
              </a:spcBef>
              <a:spcAft>
                <a:spcPct val="35000"/>
              </a:spcAft>
              <a:buNone/>
            </a:pPr>
            <a:r>
              <a:rPr lang="fr-FR" sz="1400" b="1" kern="1200" dirty="0">
                <a:latin typeface="Arial" panose="020B0604020202020204" pitchFamily="34" charset="0"/>
                <a:cs typeface="Arial" panose="020B0604020202020204" pitchFamily="34" charset="0"/>
              </a:rPr>
              <a:t>Boruta</a:t>
            </a:r>
          </a:p>
          <a:p>
            <a:pPr marL="0" lvl="0" indent="0" algn="ctr" defTabSz="622300">
              <a:lnSpc>
                <a:spcPct val="90000"/>
              </a:lnSpc>
              <a:spcBef>
                <a:spcPct val="0"/>
              </a:spcBef>
              <a:spcAft>
                <a:spcPct val="35000"/>
              </a:spcAft>
              <a:buNone/>
            </a:pPr>
            <a:r>
              <a:rPr lang="fr-FR" sz="1400" b="1" dirty="0">
                <a:latin typeface="Arial" panose="020B0604020202020204" pitchFamily="34" charset="0"/>
                <a:cs typeface="Arial" panose="020B0604020202020204" pitchFamily="34" charset="0"/>
              </a:rPr>
              <a:t>107</a:t>
            </a:r>
            <a:endParaRPr lang="fr-FR" sz="1400" b="1" kern="1200" dirty="0">
              <a:latin typeface="Arial" panose="020B0604020202020204" pitchFamily="34" charset="0"/>
              <a:cs typeface="Arial" panose="020B0604020202020204" pitchFamily="34" charset="0"/>
            </a:endParaRPr>
          </a:p>
        </p:txBody>
      </p:sp>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11</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400" dirty="0">
                    <a:solidFill>
                      <a:srgbClr val="7E4342"/>
                    </a:solidFill>
                    <a:latin typeface="Arial" panose="020B0604020202020204" pitchFamily="34" charset="0"/>
                    <a:cs typeface="Arial" panose="020B0604020202020204" pitchFamily="34" charset="0"/>
                  </a:rPr>
                  <a:t>Données – </a:t>
                </a:r>
                <a:r>
                  <a:rPr lang="fr-FR" sz="4400" dirty="0" err="1">
                    <a:solidFill>
                      <a:srgbClr val="7E4342"/>
                    </a:solidFill>
                    <a:latin typeface="Arial" panose="020B0604020202020204" pitchFamily="34" charset="0"/>
                    <a:cs typeface="Arial" panose="020B0604020202020204" pitchFamily="34" charset="0"/>
                  </a:rPr>
                  <a:t>Features</a:t>
                </a:r>
                <a:r>
                  <a:rPr lang="fr-FR" sz="4400" dirty="0">
                    <a:solidFill>
                      <a:srgbClr val="7E4342"/>
                    </a:solidFill>
                    <a:latin typeface="Arial" panose="020B0604020202020204" pitchFamily="34" charset="0"/>
                    <a:cs typeface="Arial" panose="020B0604020202020204" pitchFamily="34" charset="0"/>
                  </a:rPr>
                  <a:t> </a:t>
                </a:r>
                <a:r>
                  <a:rPr lang="fr-FR" sz="4400" dirty="0" err="1">
                    <a:solidFill>
                      <a:srgbClr val="7E4342"/>
                    </a:solidFill>
                    <a:latin typeface="Arial" panose="020B0604020202020204" pitchFamily="34" charset="0"/>
                    <a:cs typeface="Arial" panose="020B0604020202020204" pitchFamily="34" charset="0"/>
                  </a:rPr>
                  <a:t>Selection</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Annexes 8 à 12 </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2</a:t>
            </a:r>
          </a:p>
        </p:txBody>
      </p:sp>
      <p:sp>
        <p:nvSpPr>
          <p:cNvPr id="8" name="Flèche : bas 7">
            <a:extLst>
              <a:ext uri="{FF2B5EF4-FFF2-40B4-BE49-F238E27FC236}">
                <a16:creationId xmlns:a16="http://schemas.microsoft.com/office/drawing/2014/main" id="{9B71FC32-2D5D-43FB-96E5-01D7FAC41610}"/>
              </a:ext>
            </a:extLst>
          </p:cNvPr>
          <p:cNvSpPr/>
          <p:nvPr/>
        </p:nvSpPr>
        <p:spPr>
          <a:xfrm>
            <a:off x="6605535" y="5223793"/>
            <a:ext cx="737320" cy="471885"/>
          </a:xfrm>
          <a:prstGeom prst="downArrow">
            <a:avLst/>
          </a:prstGeom>
          <a:solidFill>
            <a:srgbClr val="C1344B"/>
          </a:solidFill>
        </p:spPr>
        <p:style>
          <a:lnRef idx="2">
            <a:schemeClr val="lt1">
              <a:hueOff val="0"/>
              <a:satOff val="0"/>
              <a:lumOff val="0"/>
              <a:alphaOff val="0"/>
            </a:schemeClr>
          </a:lnRef>
          <a:fillRef idx="1">
            <a:scrgbClr r="0" g="0" b="0"/>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0" name="Forme libre : forme 9">
            <a:extLst>
              <a:ext uri="{FF2B5EF4-FFF2-40B4-BE49-F238E27FC236}">
                <a16:creationId xmlns:a16="http://schemas.microsoft.com/office/drawing/2014/main" id="{458AFA9D-A38F-498C-A535-ABC9EE6105E4}"/>
              </a:ext>
            </a:extLst>
          </p:cNvPr>
          <p:cNvSpPr/>
          <p:nvPr/>
        </p:nvSpPr>
        <p:spPr>
          <a:xfrm>
            <a:off x="7183984" y="2780928"/>
            <a:ext cx="1288280" cy="1289983"/>
          </a:xfrm>
          <a:custGeom>
            <a:avLst/>
            <a:gdLst>
              <a:gd name="connsiteX0" fmla="*/ 0 w 1327176"/>
              <a:gd name="connsiteY0" fmla="*/ 663588 h 1327176"/>
              <a:gd name="connsiteX1" fmla="*/ 663588 w 1327176"/>
              <a:gd name="connsiteY1" fmla="*/ 0 h 1327176"/>
              <a:gd name="connsiteX2" fmla="*/ 1327176 w 1327176"/>
              <a:gd name="connsiteY2" fmla="*/ 663588 h 1327176"/>
              <a:gd name="connsiteX3" fmla="*/ 663588 w 1327176"/>
              <a:gd name="connsiteY3" fmla="*/ 1327176 h 1327176"/>
              <a:gd name="connsiteX4" fmla="*/ 0 w 1327176"/>
              <a:gd name="connsiteY4" fmla="*/ 663588 h 132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176" h="1327176">
                <a:moveTo>
                  <a:pt x="0" y="663588"/>
                </a:moveTo>
                <a:cubicBezTo>
                  <a:pt x="0" y="297098"/>
                  <a:pt x="297098" y="0"/>
                  <a:pt x="663588" y="0"/>
                </a:cubicBezTo>
                <a:cubicBezTo>
                  <a:pt x="1030078" y="0"/>
                  <a:pt x="1327176" y="297098"/>
                  <a:pt x="1327176" y="663588"/>
                </a:cubicBezTo>
                <a:cubicBezTo>
                  <a:pt x="1327176" y="1030078"/>
                  <a:pt x="1030078" y="1327176"/>
                  <a:pt x="663588" y="1327176"/>
                </a:cubicBezTo>
                <a:cubicBezTo>
                  <a:pt x="297098" y="1327176"/>
                  <a:pt x="0" y="1030078"/>
                  <a:pt x="0" y="663588"/>
                </a:cubicBezTo>
                <a:close/>
              </a:path>
            </a:pathLst>
          </a:custGeom>
          <a:solidFill>
            <a:srgbClr val="C1344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140" tIns="212140" rIns="212140" bIns="212140" numCol="1" spcCol="1270" anchor="ctr" anchorCtr="0">
            <a:noAutofit/>
          </a:bodyPr>
          <a:lstStyle/>
          <a:p>
            <a:pPr marL="0" lvl="0" indent="0" algn="ctr" defTabSz="622300">
              <a:lnSpc>
                <a:spcPct val="90000"/>
              </a:lnSpc>
              <a:spcBef>
                <a:spcPct val="0"/>
              </a:spcBef>
              <a:spcAft>
                <a:spcPct val="35000"/>
              </a:spcAft>
              <a:buNone/>
            </a:pPr>
            <a:r>
              <a:rPr lang="fr-FR" sz="1200" b="1" kern="1200" dirty="0" err="1">
                <a:latin typeface="Arial" panose="020B0604020202020204" pitchFamily="34" charset="0"/>
                <a:cs typeface="Arial" panose="020B0604020202020204" pitchFamily="34" charset="0"/>
              </a:rPr>
              <a:t>BorutaShap</a:t>
            </a:r>
            <a:endParaRPr lang="fr-FR" sz="1200" b="1" kern="1200" dirty="0">
              <a:latin typeface="Arial" panose="020B0604020202020204" pitchFamily="34" charset="0"/>
              <a:cs typeface="Arial" panose="020B0604020202020204" pitchFamily="34" charset="0"/>
            </a:endParaRPr>
          </a:p>
          <a:p>
            <a:pPr marL="0" lvl="0" indent="0" algn="ctr" defTabSz="622300">
              <a:lnSpc>
                <a:spcPct val="90000"/>
              </a:lnSpc>
              <a:spcBef>
                <a:spcPct val="0"/>
              </a:spcBef>
              <a:spcAft>
                <a:spcPct val="35000"/>
              </a:spcAft>
              <a:buNone/>
            </a:pPr>
            <a:r>
              <a:rPr lang="fr-FR" sz="1200" b="1" dirty="0">
                <a:latin typeface="Arial" panose="020B0604020202020204" pitchFamily="34" charset="0"/>
                <a:cs typeface="Arial" panose="020B0604020202020204" pitchFamily="34" charset="0"/>
              </a:rPr>
              <a:t>78</a:t>
            </a:r>
            <a:endParaRPr lang="fr-FR" sz="1200" b="1" kern="1200" dirty="0">
              <a:latin typeface="Arial" panose="020B0604020202020204" pitchFamily="34" charset="0"/>
              <a:cs typeface="Arial" panose="020B0604020202020204" pitchFamily="34" charset="0"/>
            </a:endParaRPr>
          </a:p>
        </p:txBody>
      </p:sp>
      <p:sp>
        <p:nvSpPr>
          <p:cNvPr id="29" name="Forme libre : forme 28">
            <a:extLst>
              <a:ext uri="{FF2B5EF4-FFF2-40B4-BE49-F238E27FC236}">
                <a16:creationId xmlns:a16="http://schemas.microsoft.com/office/drawing/2014/main" id="{9E2325C6-1D74-45D3-8675-B91398BB98D7}"/>
              </a:ext>
            </a:extLst>
          </p:cNvPr>
          <p:cNvSpPr/>
          <p:nvPr/>
        </p:nvSpPr>
        <p:spPr>
          <a:xfrm>
            <a:off x="5959848" y="3579177"/>
            <a:ext cx="1288280" cy="1289983"/>
          </a:xfrm>
          <a:custGeom>
            <a:avLst/>
            <a:gdLst>
              <a:gd name="connsiteX0" fmla="*/ 0 w 1327176"/>
              <a:gd name="connsiteY0" fmla="*/ 663588 h 1327176"/>
              <a:gd name="connsiteX1" fmla="*/ 663588 w 1327176"/>
              <a:gd name="connsiteY1" fmla="*/ 0 h 1327176"/>
              <a:gd name="connsiteX2" fmla="*/ 1327176 w 1327176"/>
              <a:gd name="connsiteY2" fmla="*/ 663588 h 1327176"/>
              <a:gd name="connsiteX3" fmla="*/ 663588 w 1327176"/>
              <a:gd name="connsiteY3" fmla="*/ 1327176 h 1327176"/>
              <a:gd name="connsiteX4" fmla="*/ 0 w 1327176"/>
              <a:gd name="connsiteY4" fmla="*/ 663588 h 132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176" h="1327176">
                <a:moveTo>
                  <a:pt x="0" y="663588"/>
                </a:moveTo>
                <a:cubicBezTo>
                  <a:pt x="0" y="297098"/>
                  <a:pt x="297098" y="0"/>
                  <a:pt x="663588" y="0"/>
                </a:cubicBezTo>
                <a:cubicBezTo>
                  <a:pt x="1030078" y="0"/>
                  <a:pt x="1327176" y="297098"/>
                  <a:pt x="1327176" y="663588"/>
                </a:cubicBezTo>
                <a:cubicBezTo>
                  <a:pt x="1327176" y="1030078"/>
                  <a:pt x="1030078" y="1327176"/>
                  <a:pt x="663588" y="1327176"/>
                </a:cubicBezTo>
                <a:cubicBezTo>
                  <a:pt x="297098" y="1327176"/>
                  <a:pt x="0" y="1030078"/>
                  <a:pt x="0" y="663588"/>
                </a:cubicBezTo>
                <a:close/>
              </a:path>
            </a:pathLst>
          </a:custGeom>
          <a:solidFill>
            <a:srgbClr val="C1344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140" tIns="212140" rIns="212140" bIns="212140" numCol="1" spcCol="1270" anchor="ctr" anchorCtr="0">
            <a:noAutofit/>
          </a:bodyPr>
          <a:lstStyle/>
          <a:p>
            <a:pPr marL="0" lvl="0" indent="0" algn="ctr" defTabSz="622300">
              <a:lnSpc>
                <a:spcPct val="90000"/>
              </a:lnSpc>
              <a:spcBef>
                <a:spcPct val="0"/>
              </a:spcBef>
              <a:spcAft>
                <a:spcPct val="35000"/>
              </a:spcAft>
              <a:buNone/>
            </a:pPr>
            <a:r>
              <a:rPr lang="fr-FR" sz="1200" b="1" kern="1200" dirty="0">
                <a:latin typeface="Arial" panose="020B0604020202020204" pitchFamily="34" charset="0"/>
                <a:cs typeface="Arial" panose="020B0604020202020204" pitchFamily="34" charset="0"/>
              </a:rPr>
              <a:t>RFECV</a:t>
            </a:r>
          </a:p>
          <a:p>
            <a:pPr marL="0" lvl="0" indent="0" algn="ctr" defTabSz="622300">
              <a:lnSpc>
                <a:spcPct val="90000"/>
              </a:lnSpc>
              <a:spcBef>
                <a:spcPct val="0"/>
              </a:spcBef>
              <a:spcAft>
                <a:spcPct val="35000"/>
              </a:spcAft>
              <a:buNone/>
            </a:pPr>
            <a:r>
              <a:rPr lang="fr-FR" sz="1200" b="1" dirty="0">
                <a:latin typeface="Arial" panose="020B0604020202020204" pitchFamily="34" charset="0"/>
                <a:cs typeface="Arial" panose="020B0604020202020204" pitchFamily="34" charset="0"/>
              </a:rPr>
              <a:t>382</a:t>
            </a:r>
            <a:endParaRPr lang="fr-FR" sz="1200" b="1" kern="1200" dirty="0">
              <a:latin typeface="Arial" panose="020B0604020202020204" pitchFamily="34" charset="0"/>
              <a:cs typeface="Arial" panose="020B0604020202020204" pitchFamily="34" charset="0"/>
            </a:endParaRPr>
          </a:p>
        </p:txBody>
      </p:sp>
      <p:grpSp>
        <p:nvGrpSpPr>
          <p:cNvPr id="33" name="Groupe 32">
            <a:extLst>
              <a:ext uri="{FF2B5EF4-FFF2-40B4-BE49-F238E27FC236}">
                <a16:creationId xmlns:a16="http://schemas.microsoft.com/office/drawing/2014/main" id="{611A1114-E903-491C-A840-E502B00C6938}"/>
              </a:ext>
            </a:extLst>
          </p:cNvPr>
          <p:cNvGrpSpPr/>
          <p:nvPr/>
        </p:nvGrpSpPr>
        <p:grpSpPr>
          <a:xfrm>
            <a:off x="5454294" y="5711873"/>
            <a:ext cx="3164663" cy="886545"/>
            <a:chOff x="8552656" y="1225356"/>
            <a:chExt cx="3164663" cy="886545"/>
          </a:xfrm>
        </p:grpSpPr>
        <p:sp>
          <p:nvSpPr>
            <p:cNvPr id="39" name="Organigramme : Document 38">
              <a:extLst>
                <a:ext uri="{FF2B5EF4-FFF2-40B4-BE49-F238E27FC236}">
                  <a16:creationId xmlns:a16="http://schemas.microsoft.com/office/drawing/2014/main" id="{4E7CA6AE-3EB1-433C-AD82-911C1BA0D0AC}"/>
                </a:ext>
              </a:extLst>
            </p:cNvPr>
            <p:cNvSpPr/>
            <p:nvPr/>
          </p:nvSpPr>
          <p:spPr>
            <a:xfrm>
              <a:off x="8552656" y="1225356"/>
              <a:ext cx="3129835" cy="886545"/>
            </a:xfrm>
            <a:prstGeom prst="flowChartDocument">
              <a:avLst/>
            </a:prstGeom>
            <a:ln w="31750">
              <a:solidFill>
                <a:srgbClr val="C1344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1" name="ZoneTexte 40">
              <a:extLst>
                <a:ext uri="{FF2B5EF4-FFF2-40B4-BE49-F238E27FC236}">
                  <a16:creationId xmlns:a16="http://schemas.microsoft.com/office/drawing/2014/main" id="{AAB9D30A-F4EA-4A04-8671-D0162BC60C51}"/>
                </a:ext>
              </a:extLst>
            </p:cNvPr>
            <p:cNvSpPr txBox="1"/>
            <p:nvPr/>
          </p:nvSpPr>
          <p:spPr>
            <a:xfrm>
              <a:off x="8954620" y="1242700"/>
              <a:ext cx="2762699" cy="738664"/>
            </a:xfrm>
            <a:prstGeom prst="rect">
              <a:avLst/>
            </a:prstGeom>
            <a:noFill/>
          </p:spPr>
          <p:txBody>
            <a:bodyPr wrap="square">
              <a:spAutoFit/>
            </a:bodyPr>
            <a:lstStyle/>
            <a:p>
              <a:pPr algn="l"/>
              <a:r>
                <a:rPr lang="fr-FR" dirty="0">
                  <a:solidFill>
                    <a:srgbClr val="C1344B"/>
                  </a:solidFill>
                  <a:latin typeface="Arial" panose="020B0604020202020204" pitchFamily="34" charset="0"/>
                  <a:cs typeface="Arial" panose="020B0604020202020204" pitchFamily="34" charset="0"/>
                </a:rPr>
                <a:t>train set : </a:t>
              </a:r>
              <a:r>
                <a:rPr lang="fr-FR" sz="2400"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108</a:t>
              </a:r>
              <a:r>
                <a:rPr lang="fr-FR" sz="2400" b="1" dirty="0">
                  <a:solidFill>
                    <a:srgbClr val="C1344B"/>
                  </a:solidFill>
                  <a:latin typeface="Arial" panose="020B0604020202020204" pitchFamily="34" charset="0"/>
                  <a:cs typeface="Arial" panose="020B0604020202020204" pitchFamily="34" charset="0"/>
                </a:rPr>
                <a:t> </a:t>
              </a:r>
              <a:r>
                <a:rPr lang="fr-FR" dirty="0">
                  <a:solidFill>
                    <a:srgbClr val="C1344B"/>
                  </a:solidFill>
                  <a:latin typeface="Arial" panose="020B0604020202020204" pitchFamily="34" charset="0"/>
                  <a:cs typeface="Arial" panose="020B0604020202020204" pitchFamily="34" charset="0"/>
                </a:rPr>
                <a:t>variables</a:t>
              </a:r>
            </a:p>
            <a:p>
              <a:r>
                <a:rPr lang="fr-FR" dirty="0">
                  <a:solidFill>
                    <a:srgbClr val="C1344B"/>
                  </a:solidFill>
                  <a:latin typeface="Arial" panose="020B0604020202020204" pitchFamily="34" charset="0"/>
                  <a:cs typeface="Arial" panose="020B0604020202020204" pitchFamily="34" charset="0"/>
                </a:rPr>
                <a:t>test  set : 107 variables</a:t>
              </a:r>
            </a:p>
          </p:txBody>
        </p:sp>
      </p:grpSp>
      <p:pic>
        <p:nvPicPr>
          <p:cNvPr id="26" name="Graphique 25" descr="Drapeau">
            <a:extLst>
              <a:ext uri="{FF2B5EF4-FFF2-40B4-BE49-F238E27FC236}">
                <a16:creationId xmlns:a16="http://schemas.microsoft.com/office/drawing/2014/main" id="{601E9FB8-D5AC-4D24-B86C-6B7A32A8EA9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65799" y="5718900"/>
            <a:ext cx="686263" cy="841940"/>
          </a:xfrm>
          <a:prstGeom prst="rect">
            <a:avLst/>
          </a:prstGeom>
        </p:spPr>
      </p:pic>
      <p:grpSp>
        <p:nvGrpSpPr>
          <p:cNvPr id="17" name="Groupe 16">
            <a:extLst>
              <a:ext uri="{FF2B5EF4-FFF2-40B4-BE49-F238E27FC236}">
                <a16:creationId xmlns:a16="http://schemas.microsoft.com/office/drawing/2014/main" id="{F775D09C-0915-4A57-8693-F92411B53A6E}"/>
              </a:ext>
            </a:extLst>
          </p:cNvPr>
          <p:cNvGrpSpPr/>
          <p:nvPr/>
        </p:nvGrpSpPr>
        <p:grpSpPr>
          <a:xfrm>
            <a:off x="4223792" y="1192926"/>
            <a:ext cx="5423595" cy="3989312"/>
            <a:chOff x="775775" y="1247407"/>
            <a:chExt cx="4962455" cy="3889741"/>
          </a:xfrm>
        </p:grpSpPr>
        <p:sp>
          <p:nvSpPr>
            <p:cNvPr id="7" name="Ellipse 6">
              <a:extLst>
                <a:ext uri="{FF2B5EF4-FFF2-40B4-BE49-F238E27FC236}">
                  <a16:creationId xmlns:a16="http://schemas.microsoft.com/office/drawing/2014/main" id="{B2117795-B289-4090-A754-66AF70BE5C92}"/>
                </a:ext>
              </a:extLst>
            </p:cNvPr>
            <p:cNvSpPr/>
            <p:nvPr/>
          </p:nvSpPr>
          <p:spPr>
            <a:xfrm>
              <a:off x="963282" y="1413774"/>
              <a:ext cx="4607316" cy="1612068"/>
            </a:xfrm>
            <a:prstGeom prst="ellipse">
              <a:avLst/>
            </a:prstGeom>
            <a:solidFill>
              <a:srgbClr val="C1344B">
                <a:alpha val="40000"/>
              </a:srgbClr>
            </a:solidFill>
          </p:spPr>
          <p:style>
            <a:lnRef idx="0">
              <a:schemeClr val="accent1">
                <a:hueOff val="0"/>
                <a:satOff val="0"/>
                <a:lumOff val="0"/>
                <a:alphaOff val="0"/>
              </a:schemeClr>
            </a:lnRef>
            <a:fillRef idx="1">
              <a:schemeClr val="accent1">
                <a:tint val="50000"/>
                <a:alpha val="40000"/>
                <a:hueOff val="0"/>
                <a:satOff val="0"/>
                <a:lumOff val="0"/>
                <a:alphaOff val="0"/>
              </a:schemeClr>
            </a:fillRef>
            <a:effectRef idx="0">
              <a:schemeClr val="accent1">
                <a:tint val="50000"/>
                <a:alpha val="40000"/>
                <a:hueOff val="0"/>
                <a:satOff val="0"/>
                <a:lumOff val="0"/>
                <a:alphaOff val="0"/>
              </a:schemeClr>
            </a:effectRef>
            <a:fontRef idx="minor">
              <a:schemeClr val="lt1">
                <a:hueOff val="0"/>
                <a:satOff val="0"/>
                <a:lumOff val="0"/>
                <a:alphaOff val="0"/>
              </a:schemeClr>
            </a:fontRef>
          </p:style>
        </p:sp>
        <p:sp>
          <p:nvSpPr>
            <p:cNvPr id="14" name="Forme 13">
              <a:extLst>
                <a:ext uri="{FF2B5EF4-FFF2-40B4-BE49-F238E27FC236}">
                  <a16:creationId xmlns:a16="http://schemas.microsoft.com/office/drawing/2014/main" id="{9FC9D320-5414-4B14-86A9-0D184FF7EC8C}"/>
                </a:ext>
              </a:extLst>
            </p:cNvPr>
            <p:cNvSpPr/>
            <p:nvPr/>
          </p:nvSpPr>
          <p:spPr>
            <a:xfrm>
              <a:off x="775775" y="1247407"/>
              <a:ext cx="4962455" cy="3889741"/>
            </a:xfrm>
            <a:prstGeom prst="funnel">
              <a:avLst/>
            </a:prstGeom>
            <a:ln>
              <a:solidFill>
                <a:srgbClr val="C1344B"/>
              </a:solidFill>
            </a:ln>
          </p:spPr>
          <p:style>
            <a:lnRef idx="1">
              <a:scrgbClr r="0" g="0" b="0"/>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grpSp>
      <p:sp>
        <p:nvSpPr>
          <p:cNvPr id="13" name="Forme libre : forme 12">
            <a:extLst>
              <a:ext uri="{FF2B5EF4-FFF2-40B4-BE49-F238E27FC236}">
                <a16:creationId xmlns:a16="http://schemas.microsoft.com/office/drawing/2014/main" id="{36564E20-25BF-43EC-8C9D-75B594DA5FB0}"/>
              </a:ext>
            </a:extLst>
          </p:cNvPr>
          <p:cNvSpPr/>
          <p:nvPr/>
        </p:nvSpPr>
        <p:spPr>
          <a:xfrm>
            <a:off x="6007699" y="845144"/>
            <a:ext cx="1288280" cy="1289983"/>
          </a:xfrm>
          <a:custGeom>
            <a:avLst/>
            <a:gdLst>
              <a:gd name="connsiteX0" fmla="*/ 0 w 1327176"/>
              <a:gd name="connsiteY0" fmla="*/ 663588 h 1327176"/>
              <a:gd name="connsiteX1" fmla="*/ 663588 w 1327176"/>
              <a:gd name="connsiteY1" fmla="*/ 0 h 1327176"/>
              <a:gd name="connsiteX2" fmla="*/ 1327176 w 1327176"/>
              <a:gd name="connsiteY2" fmla="*/ 663588 h 1327176"/>
              <a:gd name="connsiteX3" fmla="*/ 663588 w 1327176"/>
              <a:gd name="connsiteY3" fmla="*/ 1327176 h 1327176"/>
              <a:gd name="connsiteX4" fmla="*/ 0 w 1327176"/>
              <a:gd name="connsiteY4" fmla="*/ 663588 h 132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176" h="1327176">
                <a:moveTo>
                  <a:pt x="0" y="663588"/>
                </a:moveTo>
                <a:cubicBezTo>
                  <a:pt x="0" y="297098"/>
                  <a:pt x="297098" y="0"/>
                  <a:pt x="663588" y="0"/>
                </a:cubicBezTo>
                <a:cubicBezTo>
                  <a:pt x="1030078" y="0"/>
                  <a:pt x="1327176" y="297098"/>
                  <a:pt x="1327176" y="663588"/>
                </a:cubicBezTo>
                <a:cubicBezTo>
                  <a:pt x="1327176" y="1030078"/>
                  <a:pt x="1030078" y="1327176"/>
                  <a:pt x="663588" y="1327176"/>
                </a:cubicBezTo>
                <a:cubicBezTo>
                  <a:pt x="297098" y="1327176"/>
                  <a:pt x="0" y="1030078"/>
                  <a:pt x="0" y="663588"/>
                </a:cubicBezTo>
                <a:close/>
              </a:path>
            </a:pathLst>
          </a:custGeom>
          <a:solidFill>
            <a:srgbClr val="C1344B"/>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12140" tIns="212140" rIns="212140" bIns="212140" numCol="1" spcCol="1270" anchor="ctr" anchorCtr="0">
            <a:noAutofit/>
          </a:bodyPr>
          <a:lstStyle/>
          <a:p>
            <a:pPr marL="0" lvl="0" indent="0" algn="ctr" defTabSz="622300">
              <a:lnSpc>
                <a:spcPct val="90000"/>
              </a:lnSpc>
              <a:spcBef>
                <a:spcPct val="0"/>
              </a:spcBef>
              <a:spcAft>
                <a:spcPct val="35000"/>
              </a:spcAft>
              <a:buNone/>
            </a:pPr>
            <a:r>
              <a:rPr lang="fr-FR" sz="1400" kern="1200" dirty="0" err="1">
                <a:latin typeface="Arial" panose="020B0604020202020204" pitchFamily="34" charset="0"/>
                <a:cs typeface="Arial" panose="020B0604020202020204" pitchFamily="34" charset="0"/>
              </a:rPr>
              <a:t>LightGbm</a:t>
            </a:r>
            <a:endParaRPr lang="fr-FR" sz="1400" kern="1200" dirty="0">
              <a:latin typeface="Arial" panose="020B0604020202020204" pitchFamily="34" charset="0"/>
              <a:cs typeface="Arial" panose="020B0604020202020204" pitchFamily="34" charset="0"/>
            </a:endParaRPr>
          </a:p>
          <a:p>
            <a:pPr marL="0" lvl="0" indent="0" algn="ctr" defTabSz="622300">
              <a:lnSpc>
                <a:spcPct val="90000"/>
              </a:lnSpc>
              <a:spcBef>
                <a:spcPct val="0"/>
              </a:spcBef>
              <a:spcAft>
                <a:spcPct val="35000"/>
              </a:spcAft>
              <a:buNone/>
            </a:pPr>
            <a:r>
              <a:rPr lang="fr-FR" sz="1400" dirty="0">
                <a:latin typeface="Arial" panose="020B0604020202020204" pitchFamily="34" charset="0"/>
                <a:cs typeface="Arial" panose="020B0604020202020204" pitchFamily="34" charset="0"/>
              </a:rPr>
              <a:t>428</a:t>
            </a:r>
            <a:endParaRPr lang="fr-FR" sz="1400" kern="1200" dirty="0">
              <a:latin typeface="Arial" panose="020B0604020202020204" pitchFamily="34" charset="0"/>
              <a:cs typeface="Arial" panose="020B0604020202020204" pitchFamily="34" charset="0"/>
            </a:endParaRPr>
          </a:p>
        </p:txBody>
      </p:sp>
      <p:sp>
        <p:nvSpPr>
          <p:cNvPr id="28" name="Forme libre : forme 27">
            <a:extLst>
              <a:ext uri="{FF2B5EF4-FFF2-40B4-BE49-F238E27FC236}">
                <a16:creationId xmlns:a16="http://schemas.microsoft.com/office/drawing/2014/main" id="{36391085-1865-4894-8F87-0B068172A091}"/>
              </a:ext>
            </a:extLst>
          </p:cNvPr>
          <p:cNvSpPr/>
          <p:nvPr/>
        </p:nvSpPr>
        <p:spPr>
          <a:xfrm>
            <a:off x="7342855" y="1328510"/>
            <a:ext cx="1288280" cy="1289983"/>
          </a:xfrm>
          <a:custGeom>
            <a:avLst/>
            <a:gdLst>
              <a:gd name="connsiteX0" fmla="*/ 0 w 1327176"/>
              <a:gd name="connsiteY0" fmla="*/ 663588 h 1327176"/>
              <a:gd name="connsiteX1" fmla="*/ 663588 w 1327176"/>
              <a:gd name="connsiteY1" fmla="*/ 0 h 1327176"/>
              <a:gd name="connsiteX2" fmla="*/ 1327176 w 1327176"/>
              <a:gd name="connsiteY2" fmla="*/ 663588 h 1327176"/>
              <a:gd name="connsiteX3" fmla="*/ 663588 w 1327176"/>
              <a:gd name="connsiteY3" fmla="*/ 1327176 h 1327176"/>
              <a:gd name="connsiteX4" fmla="*/ 0 w 1327176"/>
              <a:gd name="connsiteY4" fmla="*/ 663588 h 13271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176" h="1327176">
                <a:moveTo>
                  <a:pt x="0" y="663588"/>
                </a:moveTo>
                <a:cubicBezTo>
                  <a:pt x="0" y="297098"/>
                  <a:pt x="297098" y="0"/>
                  <a:pt x="663588" y="0"/>
                </a:cubicBezTo>
                <a:cubicBezTo>
                  <a:pt x="1030078" y="0"/>
                  <a:pt x="1327176" y="297098"/>
                  <a:pt x="1327176" y="663588"/>
                </a:cubicBezTo>
                <a:cubicBezTo>
                  <a:pt x="1327176" y="1030078"/>
                  <a:pt x="1030078" y="1327176"/>
                  <a:pt x="663588" y="1327176"/>
                </a:cubicBezTo>
                <a:cubicBezTo>
                  <a:pt x="297098" y="1327176"/>
                  <a:pt x="0" y="1030078"/>
                  <a:pt x="0" y="663588"/>
                </a:cubicBezTo>
                <a:close/>
              </a:path>
            </a:pathLst>
          </a:custGeom>
          <a:solidFill>
            <a:srgbClr val="C1344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12140" tIns="212140" rIns="212140" bIns="212140" numCol="1" spcCol="1270" anchor="ctr" anchorCtr="0">
            <a:noAutofit/>
          </a:bodyPr>
          <a:lstStyle/>
          <a:p>
            <a:pPr marL="0" lvl="0" indent="0" algn="ctr" defTabSz="622300">
              <a:lnSpc>
                <a:spcPct val="90000"/>
              </a:lnSpc>
              <a:spcBef>
                <a:spcPct val="0"/>
              </a:spcBef>
              <a:spcAft>
                <a:spcPct val="35000"/>
              </a:spcAft>
              <a:buNone/>
            </a:pPr>
            <a:r>
              <a:rPr lang="fr-FR" sz="1200" kern="1200" dirty="0">
                <a:latin typeface="Arial" panose="020B0604020202020204" pitchFamily="34" charset="0"/>
                <a:cs typeface="Arial" panose="020B0604020202020204" pitchFamily="34" charset="0"/>
              </a:rPr>
              <a:t>Permutation importance</a:t>
            </a:r>
          </a:p>
          <a:p>
            <a:pPr marL="0" lvl="0" indent="0" algn="ctr" defTabSz="622300">
              <a:lnSpc>
                <a:spcPct val="90000"/>
              </a:lnSpc>
              <a:spcBef>
                <a:spcPct val="0"/>
              </a:spcBef>
              <a:spcAft>
                <a:spcPct val="35000"/>
              </a:spcAft>
              <a:buNone/>
            </a:pPr>
            <a:r>
              <a:rPr lang="fr-FR" sz="1200" dirty="0">
                <a:latin typeface="Arial" panose="020B0604020202020204" pitchFamily="34" charset="0"/>
                <a:cs typeface="Arial" panose="020B0604020202020204" pitchFamily="34" charset="0"/>
              </a:rPr>
              <a:t>358/359</a:t>
            </a:r>
            <a:endParaRPr lang="fr-FR" sz="1200" kern="1200" dirty="0">
              <a:latin typeface="Arial" panose="020B0604020202020204" pitchFamily="34" charset="0"/>
              <a:cs typeface="Arial" panose="020B0604020202020204" pitchFamily="34" charset="0"/>
            </a:endParaRPr>
          </a:p>
        </p:txBody>
      </p:sp>
      <p:sp>
        <p:nvSpPr>
          <p:cNvPr id="43" name="Rectangle 42">
            <a:extLst>
              <a:ext uri="{FF2B5EF4-FFF2-40B4-BE49-F238E27FC236}">
                <a16:creationId xmlns:a16="http://schemas.microsoft.com/office/drawing/2014/main" id="{3EA86A35-EF25-4ECD-9E14-0B9A93820EB2}"/>
              </a:ext>
            </a:extLst>
          </p:cNvPr>
          <p:cNvSpPr/>
          <p:nvPr/>
        </p:nvSpPr>
        <p:spPr>
          <a:xfrm>
            <a:off x="196992" y="4437112"/>
            <a:ext cx="3726269" cy="786681"/>
          </a:xfrm>
          <a:prstGeom prst="rect">
            <a:avLst/>
          </a:prstGeom>
          <a:solidFill>
            <a:schemeClr val="bg1"/>
          </a:solidFill>
          <a:ln w="34925">
            <a:solidFill>
              <a:srgbClr val="C1344B"/>
            </a:solidFill>
          </a:ln>
          <a:effectLst>
            <a:glow rad="139700">
              <a:srgbClr val="C1344B">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aphicFrame>
        <p:nvGraphicFramePr>
          <p:cNvPr id="38" name="Tableau 37">
            <a:extLst>
              <a:ext uri="{FF2B5EF4-FFF2-40B4-BE49-F238E27FC236}">
                <a16:creationId xmlns:a16="http://schemas.microsoft.com/office/drawing/2014/main" id="{E590EF2F-587D-411E-8DA3-ADD84993396D}"/>
              </a:ext>
            </a:extLst>
          </p:cNvPr>
          <p:cNvGraphicFramePr>
            <a:graphicFrameLocks noGrp="1"/>
          </p:cNvGraphicFramePr>
          <p:nvPr>
            <p:extLst>
              <p:ext uri="{D42A27DB-BD31-4B8C-83A1-F6EECF244321}">
                <p14:modId xmlns:p14="http://schemas.microsoft.com/office/powerpoint/2010/main" val="686271080"/>
              </p:ext>
            </p:extLst>
          </p:nvPr>
        </p:nvGraphicFramePr>
        <p:xfrm>
          <a:off x="220912" y="2348607"/>
          <a:ext cx="3639258" cy="2834640"/>
        </p:xfrm>
        <a:graphic>
          <a:graphicData uri="http://schemas.openxmlformats.org/drawingml/2006/table">
            <a:tbl>
              <a:tblPr/>
              <a:tblGrid>
                <a:gridCol w="1213086">
                  <a:extLst>
                    <a:ext uri="{9D8B030D-6E8A-4147-A177-3AD203B41FA5}">
                      <a16:colId xmlns:a16="http://schemas.microsoft.com/office/drawing/2014/main" val="2783781609"/>
                    </a:ext>
                  </a:extLst>
                </a:gridCol>
                <a:gridCol w="1213086">
                  <a:extLst>
                    <a:ext uri="{9D8B030D-6E8A-4147-A177-3AD203B41FA5}">
                      <a16:colId xmlns:a16="http://schemas.microsoft.com/office/drawing/2014/main" val="2648268178"/>
                    </a:ext>
                  </a:extLst>
                </a:gridCol>
                <a:gridCol w="1213086">
                  <a:extLst>
                    <a:ext uri="{9D8B030D-6E8A-4147-A177-3AD203B41FA5}">
                      <a16:colId xmlns:a16="http://schemas.microsoft.com/office/drawing/2014/main" val="1283074202"/>
                    </a:ext>
                  </a:extLst>
                </a:gridCol>
              </a:tblGrid>
              <a:tr h="0">
                <a:tc>
                  <a:txBody>
                    <a:bodyPr/>
                    <a:lstStyle/>
                    <a:p>
                      <a:pPr algn="r" fontAlgn="ctr"/>
                      <a:r>
                        <a:rPr lang="fr-FR" b="1" dirty="0">
                          <a:effectLst/>
                        </a:rPr>
                        <a:t>Nbr répétition</a:t>
                      </a:r>
                    </a:p>
                  </a:txBody>
                  <a:tcPr anchor="ctr">
                    <a:lnL>
                      <a:noFill/>
                    </a:lnL>
                    <a:lnR>
                      <a:noFill/>
                    </a:lnR>
                    <a:lnT>
                      <a:noFill/>
                    </a:lnT>
                    <a:lnB>
                      <a:noFill/>
                    </a:lnB>
                  </a:tcPr>
                </a:tc>
                <a:tc>
                  <a:txBody>
                    <a:bodyPr/>
                    <a:lstStyle/>
                    <a:p>
                      <a:pPr algn="r" fontAlgn="ctr"/>
                      <a:r>
                        <a:rPr lang="fr-FR" b="1" dirty="0">
                          <a:effectLst/>
                        </a:rPr>
                        <a:t>Nbr variables</a:t>
                      </a:r>
                    </a:p>
                  </a:txBody>
                  <a:tcPr anchor="ctr">
                    <a:lnL>
                      <a:noFill/>
                    </a:lnL>
                    <a:lnR>
                      <a:noFill/>
                    </a:lnR>
                    <a:lnT>
                      <a:noFill/>
                    </a:lnT>
                    <a:lnB>
                      <a:noFill/>
                    </a:lnB>
                  </a:tcPr>
                </a:tc>
                <a:tc>
                  <a:txBody>
                    <a:bodyPr/>
                    <a:lstStyle/>
                    <a:p>
                      <a:pPr algn="r" fontAlgn="ctr"/>
                      <a:r>
                        <a:rPr lang="fr-FR" b="1" dirty="0">
                          <a:effectLst/>
                        </a:rPr>
                        <a:t>%_variables/615</a:t>
                      </a:r>
                    </a:p>
                  </a:txBody>
                  <a:tcPr anchor="ctr">
                    <a:lnL>
                      <a:noFill/>
                    </a:lnL>
                    <a:lnR>
                      <a:noFill/>
                    </a:lnR>
                    <a:lnT>
                      <a:noFill/>
                    </a:lnT>
                    <a:lnB>
                      <a:noFill/>
                    </a:lnB>
                  </a:tcPr>
                </a:tc>
                <a:extLst>
                  <a:ext uri="{0D108BD9-81ED-4DB2-BD59-A6C34878D82A}">
                    <a16:rowId xmlns:a16="http://schemas.microsoft.com/office/drawing/2014/main" val="3951335347"/>
                  </a:ext>
                </a:extLst>
              </a:tr>
              <a:tr h="0">
                <a:tc>
                  <a:txBody>
                    <a:bodyPr/>
                    <a:lstStyle/>
                    <a:p>
                      <a:pPr algn="r" fontAlgn="ctr"/>
                      <a:r>
                        <a:rPr lang="fr-FR">
                          <a:effectLst/>
                        </a:rPr>
                        <a:t>(0, 1]</a:t>
                      </a:r>
                    </a:p>
                  </a:txBody>
                  <a:tcPr anchor="ctr">
                    <a:lnL>
                      <a:noFill/>
                    </a:lnL>
                    <a:lnR>
                      <a:noFill/>
                    </a:lnR>
                    <a:lnT>
                      <a:noFill/>
                    </a:lnT>
                    <a:lnB>
                      <a:noFill/>
                    </a:lnB>
                    <a:solidFill>
                      <a:srgbClr val="F5F5F5"/>
                    </a:solidFill>
                  </a:tcPr>
                </a:tc>
                <a:tc>
                  <a:txBody>
                    <a:bodyPr/>
                    <a:lstStyle/>
                    <a:p>
                      <a:pPr algn="r" fontAlgn="ctr"/>
                      <a:r>
                        <a:rPr lang="fr-FR" dirty="0">
                          <a:effectLst/>
                        </a:rPr>
                        <a:t>99</a:t>
                      </a:r>
                    </a:p>
                  </a:txBody>
                  <a:tcPr anchor="ctr">
                    <a:lnL>
                      <a:noFill/>
                    </a:lnL>
                    <a:lnR>
                      <a:noFill/>
                    </a:lnR>
                    <a:lnT>
                      <a:noFill/>
                    </a:lnT>
                    <a:lnB>
                      <a:noFill/>
                    </a:lnB>
                    <a:solidFill>
                      <a:srgbClr val="F5F5F5"/>
                    </a:solidFill>
                  </a:tcPr>
                </a:tc>
                <a:tc>
                  <a:txBody>
                    <a:bodyPr/>
                    <a:lstStyle/>
                    <a:p>
                      <a:pPr algn="r" fontAlgn="ctr"/>
                      <a:r>
                        <a:rPr lang="fr-FR">
                          <a:effectLst/>
                        </a:rPr>
                        <a:t>19.9195</a:t>
                      </a:r>
                    </a:p>
                  </a:txBody>
                  <a:tcPr anchor="ctr">
                    <a:lnL>
                      <a:noFill/>
                    </a:lnL>
                    <a:lnR>
                      <a:noFill/>
                    </a:lnR>
                    <a:lnT>
                      <a:noFill/>
                    </a:lnT>
                    <a:lnB>
                      <a:noFill/>
                    </a:lnB>
                    <a:solidFill>
                      <a:srgbClr val="F5F5F5"/>
                    </a:solidFill>
                  </a:tcPr>
                </a:tc>
                <a:extLst>
                  <a:ext uri="{0D108BD9-81ED-4DB2-BD59-A6C34878D82A}">
                    <a16:rowId xmlns:a16="http://schemas.microsoft.com/office/drawing/2014/main" val="2384463438"/>
                  </a:ext>
                </a:extLst>
              </a:tr>
              <a:tr h="0">
                <a:tc>
                  <a:txBody>
                    <a:bodyPr/>
                    <a:lstStyle/>
                    <a:p>
                      <a:pPr algn="r" fontAlgn="ctr"/>
                      <a:r>
                        <a:rPr lang="fr-FR">
                          <a:effectLst/>
                        </a:rPr>
                        <a:t>(1, 2]</a:t>
                      </a:r>
                    </a:p>
                  </a:txBody>
                  <a:tcPr anchor="ctr">
                    <a:lnL>
                      <a:noFill/>
                    </a:lnL>
                    <a:lnR>
                      <a:noFill/>
                    </a:lnR>
                    <a:lnT>
                      <a:noFill/>
                    </a:lnT>
                    <a:lnB>
                      <a:noFill/>
                    </a:lnB>
                  </a:tcPr>
                </a:tc>
                <a:tc>
                  <a:txBody>
                    <a:bodyPr/>
                    <a:lstStyle/>
                    <a:p>
                      <a:pPr algn="r" fontAlgn="ctr"/>
                      <a:r>
                        <a:rPr lang="fr-FR">
                          <a:effectLst/>
                        </a:rPr>
                        <a:t>53</a:t>
                      </a:r>
                    </a:p>
                  </a:txBody>
                  <a:tcPr anchor="ctr">
                    <a:lnL>
                      <a:noFill/>
                    </a:lnL>
                    <a:lnR>
                      <a:noFill/>
                    </a:lnR>
                    <a:lnT>
                      <a:noFill/>
                    </a:lnT>
                    <a:lnB>
                      <a:noFill/>
                    </a:lnB>
                  </a:tcPr>
                </a:tc>
                <a:tc>
                  <a:txBody>
                    <a:bodyPr/>
                    <a:lstStyle/>
                    <a:p>
                      <a:pPr algn="r" fontAlgn="ctr"/>
                      <a:r>
                        <a:rPr lang="fr-FR">
                          <a:effectLst/>
                        </a:rPr>
                        <a:t>10.6640</a:t>
                      </a:r>
                    </a:p>
                  </a:txBody>
                  <a:tcPr anchor="ctr">
                    <a:lnL>
                      <a:noFill/>
                    </a:lnL>
                    <a:lnR>
                      <a:noFill/>
                    </a:lnR>
                    <a:lnT>
                      <a:noFill/>
                    </a:lnT>
                    <a:lnB>
                      <a:noFill/>
                    </a:lnB>
                  </a:tcPr>
                </a:tc>
                <a:extLst>
                  <a:ext uri="{0D108BD9-81ED-4DB2-BD59-A6C34878D82A}">
                    <a16:rowId xmlns:a16="http://schemas.microsoft.com/office/drawing/2014/main" val="3727740525"/>
                  </a:ext>
                </a:extLst>
              </a:tr>
              <a:tr h="0">
                <a:tc>
                  <a:txBody>
                    <a:bodyPr/>
                    <a:lstStyle/>
                    <a:p>
                      <a:pPr algn="r" fontAlgn="ctr"/>
                      <a:r>
                        <a:rPr lang="fr-FR">
                          <a:effectLst/>
                        </a:rPr>
                        <a:t>(2, 3]</a:t>
                      </a:r>
                    </a:p>
                  </a:txBody>
                  <a:tcPr anchor="ctr">
                    <a:lnL>
                      <a:noFill/>
                    </a:lnL>
                    <a:lnR>
                      <a:noFill/>
                    </a:lnR>
                    <a:lnT>
                      <a:noFill/>
                    </a:lnT>
                    <a:lnB>
                      <a:noFill/>
                    </a:lnB>
                    <a:solidFill>
                      <a:srgbClr val="F5F5F5"/>
                    </a:solidFill>
                  </a:tcPr>
                </a:tc>
                <a:tc>
                  <a:txBody>
                    <a:bodyPr/>
                    <a:lstStyle/>
                    <a:p>
                      <a:pPr algn="r" fontAlgn="ctr"/>
                      <a:r>
                        <a:rPr lang="fr-FR">
                          <a:effectLst/>
                        </a:rPr>
                        <a:t>57</a:t>
                      </a:r>
                    </a:p>
                  </a:txBody>
                  <a:tcPr anchor="ctr">
                    <a:lnL>
                      <a:noFill/>
                    </a:lnL>
                    <a:lnR>
                      <a:noFill/>
                    </a:lnR>
                    <a:lnT>
                      <a:noFill/>
                    </a:lnT>
                    <a:lnB>
                      <a:noFill/>
                    </a:lnB>
                    <a:solidFill>
                      <a:srgbClr val="F5F5F5"/>
                    </a:solidFill>
                  </a:tcPr>
                </a:tc>
                <a:tc>
                  <a:txBody>
                    <a:bodyPr/>
                    <a:lstStyle/>
                    <a:p>
                      <a:pPr algn="r" fontAlgn="ctr"/>
                      <a:r>
                        <a:rPr lang="fr-FR">
                          <a:effectLst/>
                        </a:rPr>
                        <a:t>11.4688</a:t>
                      </a:r>
                    </a:p>
                  </a:txBody>
                  <a:tcPr anchor="ctr">
                    <a:lnL>
                      <a:noFill/>
                    </a:lnL>
                    <a:lnR>
                      <a:noFill/>
                    </a:lnR>
                    <a:lnT>
                      <a:noFill/>
                    </a:lnT>
                    <a:lnB>
                      <a:noFill/>
                    </a:lnB>
                    <a:solidFill>
                      <a:srgbClr val="F5F5F5"/>
                    </a:solidFill>
                  </a:tcPr>
                </a:tc>
                <a:extLst>
                  <a:ext uri="{0D108BD9-81ED-4DB2-BD59-A6C34878D82A}">
                    <a16:rowId xmlns:a16="http://schemas.microsoft.com/office/drawing/2014/main" val="4038973055"/>
                  </a:ext>
                </a:extLst>
              </a:tr>
              <a:tr h="0">
                <a:tc>
                  <a:txBody>
                    <a:bodyPr/>
                    <a:lstStyle/>
                    <a:p>
                      <a:pPr algn="r" fontAlgn="ctr"/>
                      <a:r>
                        <a:rPr lang="fr-FR">
                          <a:effectLst/>
                        </a:rPr>
                        <a:t>(3, 4]</a:t>
                      </a:r>
                    </a:p>
                  </a:txBody>
                  <a:tcPr anchor="ctr">
                    <a:lnL>
                      <a:noFill/>
                    </a:lnL>
                    <a:lnR>
                      <a:noFill/>
                    </a:lnR>
                    <a:lnT>
                      <a:noFill/>
                    </a:lnT>
                    <a:lnB>
                      <a:noFill/>
                    </a:lnB>
                  </a:tcPr>
                </a:tc>
                <a:tc>
                  <a:txBody>
                    <a:bodyPr/>
                    <a:lstStyle/>
                    <a:p>
                      <a:pPr algn="r" fontAlgn="ctr"/>
                      <a:r>
                        <a:rPr lang="fr-FR">
                          <a:effectLst/>
                        </a:rPr>
                        <a:t>182</a:t>
                      </a:r>
                    </a:p>
                  </a:txBody>
                  <a:tcPr anchor="ctr">
                    <a:lnL>
                      <a:noFill/>
                    </a:lnL>
                    <a:lnR>
                      <a:noFill/>
                    </a:lnR>
                    <a:lnT>
                      <a:noFill/>
                    </a:lnT>
                    <a:lnB>
                      <a:noFill/>
                    </a:lnB>
                  </a:tcPr>
                </a:tc>
                <a:tc>
                  <a:txBody>
                    <a:bodyPr/>
                    <a:lstStyle/>
                    <a:p>
                      <a:pPr algn="r" fontAlgn="ctr"/>
                      <a:r>
                        <a:rPr lang="fr-FR" dirty="0">
                          <a:effectLst/>
                        </a:rPr>
                        <a:t>36.6197</a:t>
                      </a:r>
                    </a:p>
                  </a:txBody>
                  <a:tcPr anchor="ctr">
                    <a:lnL>
                      <a:noFill/>
                    </a:lnL>
                    <a:lnR>
                      <a:noFill/>
                    </a:lnR>
                    <a:lnT>
                      <a:noFill/>
                    </a:lnT>
                    <a:lnB>
                      <a:noFill/>
                    </a:lnB>
                  </a:tcPr>
                </a:tc>
                <a:extLst>
                  <a:ext uri="{0D108BD9-81ED-4DB2-BD59-A6C34878D82A}">
                    <a16:rowId xmlns:a16="http://schemas.microsoft.com/office/drawing/2014/main" val="1817932814"/>
                  </a:ext>
                </a:extLst>
              </a:tr>
              <a:tr h="0">
                <a:tc>
                  <a:txBody>
                    <a:bodyPr/>
                    <a:lstStyle/>
                    <a:p>
                      <a:pPr algn="r" fontAlgn="ctr"/>
                      <a:r>
                        <a:rPr lang="fr-FR">
                          <a:effectLst/>
                        </a:rPr>
                        <a:t>(4, 5]</a:t>
                      </a:r>
                    </a:p>
                  </a:txBody>
                  <a:tcPr anchor="ctr">
                    <a:lnL>
                      <a:noFill/>
                    </a:lnL>
                    <a:lnR>
                      <a:noFill/>
                    </a:lnR>
                    <a:lnT>
                      <a:noFill/>
                    </a:lnT>
                    <a:lnB>
                      <a:noFill/>
                    </a:lnB>
                    <a:solidFill>
                      <a:srgbClr val="F5F5F5"/>
                    </a:solidFill>
                  </a:tcPr>
                </a:tc>
                <a:tc>
                  <a:txBody>
                    <a:bodyPr/>
                    <a:lstStyle/>
                    <a:p>
                      <a:pPr algn="r" fontAlgn="ctr"/>
                      <a:r>
                        <a:rPr lang="fr-FR">
                          <a:effectLst/>
                        </a:rPr>
                        <a:t>28</a:t>
                      </a:r>
                    </a:p>
                  </a:txBody>
                  <a:tcPr anchor="ctr">
                    <a:lnL>
                      <a:noFill/>
                    </a:lnL>
                    <a:lnR>
                      <a:noFill/>
                    </a:lnR>
                    <a:lnT>
                      <a:noFill/>
                    </a:lnT>
                    <a:lnB>
                      <a:noFill/>
                    </a:lnB>
                    <a:solidFill>
                      <a:srgbClr val="F5F5F5"/>
                    </a:solidFill>
                  </a:tcPr>
                </a:tc>
                <a:tc>
                  <a:txBody>
                    <a:bodyPr/>
                    <a:lstStyle/>
                    <a:p>
                      <a:pPr algn="r" fontAlgn="ctr"/>
                      <a:r>
                        <a:rPr lang="fr-FR" dirty="0">
                          <a:effectLst/>
                        </a:rPr>
                        <a:t>5.6338</a:t>
                      </a:r>
                    </a:p>
                  </a:txBody>
                  <a:tcPr anchor="ctr">
                    <a:lnL>
                      <a:noFill/>
                    </a:lnL>
                    <a:lnR>
                      <a:noFill/>
                    </a:lnR>
                    <a:lnT>
                      <a:noFill/>
                    </a:lnT>
                    <a:lnB>
                      <a:noFill/>
                    </a:lnB>
                    <a:solidFill>
                      <a:srgbClr val="F5F5F5"/>
                    </a:solidFill>
                  </a:tcPr>
                </a:tc>
                <a:extLst>
                  <a:ext uri="{0D108BD9-81ED-4DB2-BD59-A6C34878D82A}">
                    <a16:rowId xmlns:a16="http://schemas.microsoft.com/office/drawing/2014/main" val="3336546846"/>
                  </a:ext>
                </a:extLst>
              </a:tr>
              <a:tr h="0">
                <a:tc>
                  <a:txBody>
                    <a:bodyPr/>
                    <a:lstStyle/>
                    <a:p>
                      <a:pPr algn="r" fontAlgn="ctr"/>
                      <a:r>
                        <a:rPr lang="fr-FR" dirty="0">
                          <a:effectLst/>
                        </a:rPr>
                        <a:t>(5, 6]</a:t>
                      </a:r>
                    </a:p>
                  </a:txBody>
                  <a:tcPr anchor="ctr">
                    <a:lnL>
                      <a:noFill/>
                    </a:lnL>
                    <a:lnR>
                      <a:noFill/>
                    </a:lnR>
                    <a:lnT>
                      <a:noFill/>
                    </a:lnT>
                    <a:lnB>
                      <a:noFill/>
                    </a:lnB>
                  </a:tcPr>
                </a:tc>
                <a:tc>
                  <a:txBody>
                    <a:bodyPr/>
                    <a:lstStyle/>
                    <a:p>
                      <a:pPr algn="r" fontAlgn="ctr"/>
                      <a:r>
                        <a:rPr lang="fr-FR" dirty="0">
                          <a:effectLst/>
                        </a:rPr>
                        <a:t>78</a:t>
                      </a:r>
                    </a:p>
                  </a:txBody>
                  <a:tcPr anchor="ctr">
                    <a:lnL>
                      <a:noFill/>
                    </a:lnL>
                    <a:lnR>
                      <a:noFill/>
                    </a:lnR>
                    <a:lnT>
                      <a:noFill/>
                    </a:lnT>
                    <a:lnB>
                      <a:noFill/>
                    </a:lnB>
                  </a:tcPr>
                </a:tc>
                <a:tc>
                  <a:txBody>
                    <a:bodyPr/>
                    <a:lstStyle/>
                    <a:p>
                      <a:pPr algn="r" fontAlgn="ctr"/>
                      <a:r>
                        <a:rPr lang="fr-FR" dirty="0">
                          <a:effectLst/>
                        </a:rPr>
                        <a:t>15.6942</a:t>
                      </a:r>
                    </a:p>
                  </a:txBody>
                  <a:tcPr anchor="ctr">
                    <a:lnL>
                      <a:noFill/>
                    </a:lnL>
                    <a:lnR>
                      <a:noFill/>
                    </a:lnR>
                    <a:lnT>
                      <a:noFill/>
                    </a:lnT>
                    <a:lnB>
                      <a:noFill/>
                    </a:lnB>
                  </a:tcPr>
                </a:tc>
                <a:extLst>
                  <a:ext uri="{0D108BD9-81ED-4DB2-BD59-A6C34878D82A}">
                    <a16:rowId xmlns:a16="http://schemas.microsoft.com/office/drawing/2014/main" val="1878215864"/>
                  </a:ext>
                </a:extLst>
              </a:tr>
            </a:tbl>
          </a:graphicData>
        </a:graphic>
      </p:graphicFrame>
      <p:pic>
        <p:nvPicPr>
          <p:cNvPr id="47" name="Graphique 46" descr="Ajouter">
            <a:extLst>
              <a:ext uri="{FF2B5EF4-FFF2-40B4-BE49-F238E27FC236}">
                <a16:creationId xmlns:a16="http://schemas.microsoft.com/office/drawing/2014/main" id="{452D2863-FDD9-43B7-B577-40AFA7BCFBA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7510" y="4522036"/>
            <a:ext cx="471885" cy="471885"/>
          </a:xfrm>
          <a:prstGeom prst="rect">
            <a:avLst/>
          </a:prstGeom>
        </p:spPr>
      </p:pic>
      <p:pic>
        <p:nvPicPr>
          <p:cNvPr id="49" name="Graphique 48" descr="Ligne fléchée : pivoter à gauche">
            <a:extLst>
              <a:ext uri="{FF2B5EF4-FFF2-40B4-BE49-F238E27FC236}">
                <a16:creationId xmlns:a16="http://schemas.microsoft.com/office/drawing/2014/main" id="{D433BD31-68EC-4A4C-BFD3-B0A5068CDD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rot="14776019">
            <a:off x="1848203" y="4558140"/>
            <a:ext cx="575896" cy="575896"/>
          </a:xfrm>
          <a:prstGeom prst="rect">
            <a:avLst/>
          </a:prstGeom>
        </p:spPr>
      </p:pic>
      <p:pic>
        <p:nvPicPr>
          <p:cNvPr id="50" name="Graphique 49" descr="Ajouter">
            <a:extLst>
              <a:ext uri="{FF2B5EF4-FFF2-40B4-BE49-F238E27FC236}">
                <a16:creationId xmlns:a16="http://schemas.microsoft.com/office/drawing/2014/main" id="{DB67F1C5-23DC-4A75-9991-FA99BD6BDD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7510" y="5288364"/>
            <a:ext cx="471885" cy="471885"/>
          </a:xfrm>
          <a:prstGeom prst="rect">
            <a:avLst/>
          </a:prstGeom>
        </p:spPr>
      </p:pic>
      <p:sp>
        <p:nvSpPr>
          <p:cNvPr id="52" name="ZoneTexte 51">
            <a:extLst>
              <a:ext uri="{FF2B5EF4-FFF2-40B4-BE49-F238E27FC236}">
                <a16:creationId xmlns:a16="http://schemas.microsoft.com/office/drawing/2014/main" id="{FEDCC133-CB36-489C-9318-921991820B8F}"/>
              </a:ext>
            </a:extLst>
          </p:cNvPr>
          <p:cNvSpPr txBox="1"/>
          <p:nvPr/>
        </p:nvSpPr>
        <p:spPr>
          <a:xfrm>
            <a:off x="1873766" y="5369634"/>
            <a:ext cx="1919932" cy="369332"/>
          </a:xfrm>
          <a:prstGeom prst="rect">
            <a:avLst/>
          </a:prstGeom>
          <a:noFill/>
        </p:spPr>
        <p:txBody>
          <a:bodyPr wrap="square">
            <a:spAutoFit/>
          </a:bodyPr>
          <a:lstStyle/>
          <a:p>
            <a:r>
              <a:rPr lang="fr-FR" b="1" dirty="0">
                <a:solidFill>
                  <a:srgbClr val="C1344B"/>
                </a:solidFill>
                <a:latin typeface="Arial" panose="020B0604020202020204" pitchFamily="34" charset="0"/>
                <a:cs typeface="Arial" panose="020B0604020202020204" pitchFamily="34" charset="0"/>
              </a:rPr>
              <a:t>IDENTIFIANT</a:t>
            </a:r>
          </a:p>
        </p:txBody>
      </p:sp>
      <p:pic>
        <p:nvPicPr>
          <p:cNvPr id="53" name="Graphique 52" descr="Ajouter">
            <a:extLst>
              <a:ext uri="{FF2B5EF4-FFF2-40B4-BE49-F238E27FC236}">
                <a16:creationId xmlns:a16="http://schemas.microsoft.com/office/drawing/2014/main" id="{B2D9DB60-28E4-4E19-88FB-2450CB8881F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47510" y="5783165"/>
            <a:ext cx="471885" cy="471885"/>
          </a:xfrm>
          <a:prstGeom prst="rect">
            <a:avLst/>
          </a:prstGeom>
        </p:spPr>
      </p:pic>
      <p:sp>
        <p:nvSpPr>
          <p:cNvPr id="54" name="ZoneTexte 53">
            <a:extLst>
              <a:ext uri="{FF2B5EF4-FFF2-40B4-BE49-F238E27FC236}">
                <a16:creationId xmlns:a16="http://schemas.microsoft.com/office/drawing/2014/main" id="{0E45BB85-8251-4A5E-9625-0E78491CADCD}"/>
              </a:ext>
            </a:extLst>
          </p:cNvPr>
          <p:cNvSpPr txBox="1"/>
          <p:nvPr/>
        </p:nvSpPr>
        <p:spPr>
          <a:xfrm>
            <a:off x="1873766" y="5864435"/>
            <a:ext cx="1919932" cy="369332"/>
          </a:xfrm>
          <a:prstGeom prst="rect">
            <a:avLst/>
          </a:prstGeom>
          <a:noFill/>
        </p:spPr>
        <p:txBody>
          <a:bodyPr wrap="square">
            <a:spAutoFit/>
          </a:bodyPr>
          <a:lstStyle/>
          <a:p>
            <a:r>
              <a:rPr lang="fr-FR" b="1" dirty="0">
                <a:solidFill>
                  <a:srgbClr val="C1344B"/>
                </a:solidFill>
                <a:latin typeface="Arial" panose="020B0604020202020204" pitchFamily="34" charset="0"/>
                <a:cs typeface="Arial" panose="020B0604020202020204" pitchFamily="34" charset="0"/>
              </a:rPr>
              <a:t>TARGET</a:t>
            </a:r>
          </a:p>
        </p:txBody>
      </p:sp>
      <p:pic>
        <p:nvPicPr>
          <p:cNvPr id="56" name="Graphique 55" descr="Flèche : tout droit">
            <a:extLst>
              <a:ext uri="{FF2B5EF4-FFF2-40B4-BE49-F238E27FC236}">
                <a16:creationId xmlns:a16="http://schemas.microsoft.com/office/drawing/2014/main" id="{CA40FD33-9E6E-4C73-BE31-52217082469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1560130">
            <a:off x="3498146" y="5522461"/>
            <a:ext cx="1653897" cy="914400"/>
          </a:xfrm>
          <a:prstGeom prst="rect">
            <a:avLst/>
          </a:prstGeom>
        </p:spPr>
      </p:pic>
      <p:pic>
        <p:nvPicPr>
          <p:cNvPr id="58" name="Graphique 57" descr="Mille">
            <a:extLst>
              <a:ext uri="{FF2B5EF4-FFF2-40B4-BE49-F238E27FC236}">
                <a16:creationId xmlns:a16="http://schemas.microsoft.com/office/drawing/2014/main" id="{E8061AA3-8C82-452D-A85E-792B715E9D7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919771" y="5817866"/>
            <a:ext cx="471886" cy="471886"/>
          </a:xfrm>
          <a:prstGeom prst="rect">
            <a:avLst/>
          </a:prstGeom>
        </p:spPr>
      </p:pic>
      <p:grpSp>
        <p:nvGrpSpPr>
          <p:cNvPr id="34" name="Groupe 33">
            <a:extLst>
              <a:ext uri="{FF2B5EF4-FFF2-40B4-BE49-F238E27FC236}">
                <a16:creationId xmlns:a16="http://schemas.microsoft.com/office/drawing/2014/main" id="{5615B48C-4127-49C4-AB13-366E90AEA687}"/>
              </a:ext>
            </a:extLst>
          </p:cNvPr>
          <p:cNvGrpSpPr/>
          <p:nvPr/>
        </p:nvGrpSpPr>
        <p:grpSpPr>
          <a:xfrm>
            <a:off x="8800437" y="883839"/>
            <a:ext cx="3358983" cy="956764"/>
            <a:chOff x="8205936" y="1002737"/>
            <a:chExt cx="3358983" cy="956764"/>
          </a:xfrm>
        </p:grpSpPr>
        <p:sp>
          <p:nvSpPr>
            <p:cNvPr id="31" name="Organigramme : Document 30">
              <a:extLst>
                <a:ext uri="{FF2B5EF4-FFF2-40B4-BE49-F238E27FC236}">
                  <a16:creationId xmlns:a16="http://schemas.microsoft.com/office/drawing/2014/main" id="{40CA3F0D-DAB0-4A43-AF2C-352420E86E61}"/>
                </a:ext>
              </a:extLst>
            </p:cNvPr>
            <p:cNvSpPr/>
            <p:nvPr/>
          </p:nvSpPr>
          <p:spPr>
            <a:xfrm>
              <a:off x="8400256" y="1072956"/>
              <a:ext cx="3129835" cy="886545"/>
            </a:xfrm>
            <a:prstGeom prst="flowChartDocument">
              <a:avLst/>
            </a:prstGeom>
            <a:ln w="31750">
              <a:solidFill>
                <a:srgbClr val="C1344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24" name="Graphique 23" descr="Marqueur">
              <a:extLst>
                <a:ext uri="{FF2B5EF4-FFF2-40B4-BE49-F238E27FC236}">
                  <a16:creationId xmlns:a16="http://schemas.microsoft.com/office/drawing/2014/main" id="{CEBD5020-79AD-4A5C-9260-5DBA5D06E14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05936" y="1002737"/>
              <a:ext cx="914400" cy="914400"/>
            </a:xfrm>
            <a:prstGeom prst="rect">
              <a:avLst/>
            </a:prstGeom>
          </p:spPr>
        </p:pic>
        <p:sp>
          <p:nvSpPr>
            <p:cNvPr id="32" name="ZoneTexte 31">
              <a:extLst>
                <a:ext uri="{FF2B5EF4-FFF2-40B4-BE49-F238E27FC236}">
                  <a16:creationId xmlns:a16="http://schemas.microsoft.com/office/drawing/2014/main" id="{54180491-DFE8-4636-9C56-CBCB6A92F8E0}"/>
                </a:ext>
              </a:extLst>
            </p:cNvPr>
            <p:cNvSpPr txBox="1"/>
            <p:nvPr/>
          </p:nvSpPr>
          <p:spPr>
            <a:xfrm>
              <a:off x="8802220" y="1090300"/>
              <a:ext cx="2762699" cy="738664"/>
            </a:xfrm>
            <a:prstGeom prst="rect">
              <a:avLst/>
            </a:prstGeom>
            <a:noFill/>
          </p:spPr>
          <p:txBody>
            <a:bodyPr wrap="square">
              <a:spAutoFit/>
            </a:bodyPr>
            <a:lstStyle/>
            <a:p>
              <a:pPr algn="l"/>
              <a:r>
                <a:rPr lang="fr-FR" dirty="0">
                  <a:solidFill>
                    <a:srgbClr val="C1344B"/>
                  </a:solidFill>
                  <a:latin typeface="Arial" panose="020B0604020202020204" pitchFamily="34" charset="0"/>
                  <a:cs typeface="Arial" panose="020B0604020202020204" pitchFamily="34" charset="0"/>
                </a:rPr>
                <a:t>train set : </a:t>
              </a:r>
              <a:r>
                <a:rPr lang="fr-FR" sz="2400"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615</a:t>
              </a:r>
              <a:r>
                <a:rPr lang="fr-FR" dirty="0">
                  <a:solidFill>
                    <a:srgbClr val="C1344B"/>
                  </a:solidFill>
                  <a:latin typeface="Arial" panose="020B0604020202020204" pitchFamily="34" charset="0"/>
                  <a:cs typeface="Arial" panose="020B0604020202020204" pitchFamily="34" charset="0"/>
                </a:rPr>
                <a:t> variables</a:t>
              </a:r>
            </a:p>
            <a:p>
              <a:r>
                <a:rPr lang="fr-FR" dirty="0">
                  <a:solidFill>
                    <a:srgbClr val="C1344B"/>
                  </a:solidFill>
                  <a:latin typeface="Arial" panose="020B0604020202020204" pitchFamily="34" charset="0"/>
                  <a:cs typeface="Arial" panose="020B0604020202020204" pitchFamily="34" charset="0"/>
                </a:rPr>
                <a:t>test  set : 614 variables</a:t>
              </a:r>
            </a:p>
          </p:txBody>
        </p:sp>
      </p:grpSp>
      <p:sp>
        <p:nvSpPr>
          <p:cNvPr id="60" name="Flèche : droite 59">
            <a:extLst>
              <a:ext uri="{FF2B5EF4-FFF2-40B4-BE49-F238E27FC236}">
                <a16:creationId xmlns:a16="http://schemas.microsoft.com/office/drawing/2014/main" id="{48E8932F-82B7-4316-9BE5-8524A2ADACD3}"/>
              </a:ext>
            </a:extLst>
          </p:cNvPr>
          <p:cNvSpPr/>
          <p:nvPr/>
        </p:nvSpPr>
        <p:spPr>
          <a:xfrm>
            <a:off x="8744469" y="5857225"/>
            <a:ext cx="783937" cy="339582"/>
          </a:xfrm>
          <a:prstGeom prst="rightArrow">
            <a:avLst/>
          </a:prstGeom>
          <a:solidFill>
            <a:srgbClr val="C1344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Organigramme : Carte perforée 60">
            <a:extLst>
              <a:ext uri="{FF2B5EF4-FFF2-40B4-BE49-F238E27FC236}">
                <a16:creationId xmlns:a16="http://schemas.microsoft.com/office/drawing/2014/main" id="{792C9751-7796-4932-9976-465A0329E842}"/>
              </a:ext>
            </a:extLst>
          </p:cNvPr>
          <p:cNvSpPr/>
          <p:nvPr/>
        </p:nvSpPr>
        <p:spPr>
          <a:xfrm>
            <a:off x="9674277" y="5570908"/>
            <a:ext cx="2354718" cy="862340"/>
          </a:xfrm>
          <a:prstGeom prst="flowChartPunchedCard">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effectLst>
                  <a:outerShdw blurRad="38100" dist="38100" dir="2700000" algn="tl">
                    <a:srgbClr val="000000">
                      <a:alpha val="43137"/>
                    </a:srgbClr>
                  </a:outerShdw>
                </a:effectLst>
              </a:rPr>
              <a:t>DONNÉES PRÊTES</a:t>
            </a:r>
          </a:p>
          <a:p>
            <a:pPr algn="ctr"/>
            <a:r>
              <a:rPr lang="fr-FR" b="1" dirty="0">
                <a:effectLst>
                  <a:outerShdw blurRad="38100" dist="38100" dir="2700000" algn="tl">
                    <a:srgbClr val="000000">
                      <a:alpha val="43137"/>
                    </a:srgbClr>
                  </a:outerShdw>
                </a:effectLst>
              </a:rPr>
              <a:t>POUR MODELISATION</a:t>
            </a:r>
          </a:p>
        </p:txBody>
      </p:sp>
      <p:pic>
        <p:nvPicPr>
          <p:cNvPr id="42" name="Image 41">
            <a:extLst>
              <a:ext uri="{FF2B5EF4-FFF2-40B4-BE49-F238E27FC236}">
                <a16:creationId xmlns:a16="http://schemas.microsoft.com/office/drawing/2014/main" id="{FDF2FEA3-BA42-47FE-A39F-CACD74E1C45F}"/>
              </a:ext>
            </a:extLst>
          </p:cNvPr>
          <p:cNvPicPr>
            <a:picLocks noChangeAspect="1"/>
          </p:cNvPicPr>
          <p:nvPr/>
        </p:nvPicPr>
        <p:blipFill>
          <a:blip r:embed="rId17"/>
          <a:stretch>
            <a:fillRect/>
          </a:stretch>
        </p:blipFill>
        <p:spPr>
          <a:xfrm>
            <a:off x="10646192" y="5006305"/>
            <a:ext cx="524780" cy="531299"/>
          </a:xfrm>
          <a:prstGeom prst="rect">
            <a:avLst/>
          </a:prstGeom>
        </p:spPr>
      </p:pic>
    </p:spTree>
    <p:extLst>
      <p:ext uri="{BB962C8B-B14F-4D97-AF65-F5344CB8AC3E}">
        <p14:creationId xmlns:p14="http://schemas.microsoft.com/office/powerpoint/2010/main" val="759450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12</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193500" cy="817017"/>
            <a:chOff x="-266" y="-15501"/>
            <a:chExt cx="12193500"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192000" cy="652370"/>
              <a:chOff x="-266" y="-15501"/>
              <a:chExt cx="12192000" cy="652370"/>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407368" y="42730"/>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Sommaire</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6" name="Groupe 15">
            <a:extLst>
              <a:ext uri="{FF2B5EF4-FFF2-40B4-BE49-F238E27FC236}">
                <a16:creationId xmlns:a16="http://schemas.microsoft.com/office/drawing/2014/main" id="{EDD2216D-CE38-4F47-8A5D-001F906E9ABD}"/>
              </a:ext>
            </a:extLst>
          </p:cNvPr>
          <p:cNvGrpSpPr/>
          <p:nvPr/>
        </p:nvGrpSpPr>
        <p:grpSpPr>
          <a:xfrm>
            <a:off x="3182694" y="1484784"/>
            <a:ext cx="6511120" cy="707886"/>
            <a:chOff x="2205072" y="1258857"/>
            <a:chExt cx="6511120" cy="707886"/>
          </a:xfrm>
        </p:grpSpPr>
        <p:sp>
          <p:nvSpPr>
            <p:cNvPr id="32" name="Titre 1">
              <a:extLst>
                <a:ext uri="{FF2B5EF4-FFF2-40B4-BE49-F238E27FC236}">
                  <a16:creationId xmlns:a16="http://schemas.microsoft.com/office/drawing/2014/main" id="{F0CBC8AA-0F23-405A-9742-5A6195F1C40D}"/>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Problématique</a:t>
              </a:r>
            </a:p>
          </p:txBody>
        </p:sp>
        <p:grpSp>
          <p:nvGrpSpPr>
            <p:cNvPr id="15" name="Groupe 14">
              <a:extLst>
                <a:ext uri="{FF2B5EF4-FFF2-40B4-BE49-F238E27FC236}">
                  <a16:creationId xmlns:a16="http://schemas.microsoft.com/office/drawing/2014/main" id="{2F01FB67-60F3-4E91-87FA-FBA48D937191}"/>
                </a:ext>
              </a:extLst>
            </p:cNvPr>
            <p:cNvGrpSpPr/>
            <p:nvPr/>
          </p:nvGrpSpPr>
          <p:grpSpPr>
            <a:xfrm>
              <a:off x="2205072" y="1258857"/>
              <a:ext cx="688119" cy="707886"/>
              <a:chOff x="1087401" y="1342089"/>
              <a:chExt cx="688119" cy="707886"/>
            </a:xfrm>
          </p:grpSpPr>
          <p:pic>
            <p:nvPicPr>
              <p:cNvPr id="14" name="Image 13">
                <a:extLst>
                  <a:ext uri="{FF2B5EF4-FFF2-40B4-BE49-F238E27FC236}">
                    <a16:creationId xmlns:a16="http://schemas.microsoft.com/office/drawing/2014/main" id="{0FC99E67-F251-4CEB-88F9-77C49796303F}"/>
                  </a:ext>
                </a:extLst>
              </p:cNvPr>
              <p:cNvPicPr>
                <a:picLocks noChangeAspect="1"/>
              </p:cNvPicPr>
              <p:nvPr/>
            </p:nvPicPr>
            <p:blipFill>
              <a:blip r:embed="rId4"/>
              <a:stretch>
                <a:fillRect/>
              </a:stretch>
            </p:blipFill>
            <p:spPr>
              <a:xfrm>
                <a:off x="1087401" y="1349667"/>
                <a:ext cx="688119" cy="675608"/>
              </a:xfrm>
              <a:prstGeom prst="rect">
                <a:avLst/>
              </a:prstGeom>
            </p:spPr>
          </p:pic>
          <p:sp>
            <p:nvSpPr>
              <p:cNvPr id="86" name="ZoneTexte 85">
                <a:extLst>
                  <a:ext uri="{FF2B5EF4-FFF2-40B4-BE49-F238E27FC236}">
                    <a16:creationId xmlns:a16="http://schemas.microsoft.com/office/drawing/2014/main" id="{85F45F37-8593-403C-894B-906BF2C26136}"/>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1</a:t>
                </a:r>
              </a:p>
            </p:txBody>
          </p:sp>
        </p:grpSp>
      </p:grpSp>
      <p:grpSp>
        <p:nvGrpSpPr>
          <p:cNvPr id="45" name="Groupe 44">
            <a:extLst>
              <a:ext uri="{FF2B5EF4-FFF2-40B4-BE49-F238E27FC236}">
                <a16:creationId xmlns:a16="http://schemas.microsoft.com/office/drawing/2014/main" id="{AB465E05-23E8-4B97-ADB6-B29459C47B7B}"/>
              </a:ext>
            </a:extLst>
          </p:cNvPr>
          <p:cNvGrpSpPr/>
          <p:nvPr/>
        </p:nvGrpSpPr>
        <p:grpSpPr>
          <a:xfrm>
            <a:off x="3185190" y="2309243"/>
            <a:ext cx="6511120" cy="707886"/>
            <a:chOff x="2205072" y="1258857"/>
            <a:chExt cx="6511120" cy="707886"/>
          </a:xfrm>
        </p:grpSpPr>
        <p:sp>
          <p:nvSpPr>
            <p:cNvPr id="47" name="Titre 1">
              <a:extLst>
                <a:ext uri="{FF2B5EF4-FFF2-40B4-BE49-F238E27FC236}">
                  <a16:creationId xmlns:a16="http://schemas.microsoft.com/office/drawing/2014/main" id="{E07384CD-728F-452A-BB3B-8CEEAB36EC67}"/>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Données</a:t>
              </a:r>
            </a:p>
          </p:txBody>
        </p:sp>
        <p:grpSp>
          <p:nvGrpSpPr>
            <p:cNvPr id="48" name="Groupe 47">
              <a:extLst>
                <a:ext uri="{FF2B5EF4-FFF2-40B4-BE49-F238E27FC236}">
                  <a16:creationId xmlns:a16="http://schemas.microsoft.com/office/drawing/2014/main" id="{2B2FB541-58C6-4278-8297-8E861D723EFA}"/>
                </a:ext>
              </a:extLst>
            </p:cNvPr>
            <p:cNvGrpSpPr/>
            <p:nvPr/>
          </p:nvGrpSpPr>
          <p:grpSpPr>
            <a:xfrm>
              <a:off x="2205072" y="1258857"/>
              <a:ext cx="688119" cy="707886"/>
              <a:chOff x="1087401" y="1342089"/>
              <a:chExt cx="688119" cy="707886"/>
            </a:xfrm>
          </p:grpSpPr>
          <p:pic>
            <p:nvPicPr>
              <p:cNvPr id="49" name="Image 48">
                <a:extLst>
                  <a:ext uri="{FF2B5EF4-FFF2-40B4-BE49-F238E27FC236}">
                    <a16:creationId xmlns:a16="http://schemas.microsoft.com/office/drawing/2014/main" id="{3A7D1362-CD2E-4FBB-89CC-75C5ECA25E21}"/>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0" name="ZoneTexte 49">
                <a:extLst>
                  <a:ext uri="{FF2B5EF4-FFF2-40B4-BE49-F238E27FC236}">
                    <a16:creationId xmlns:a16="http://schemas.microsoft.com/office/drawing/2014/main" id="{B7F17782-5B7A-47FC-A99A-7839634B62B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2</a:t>
                </a:r>
              </a:p>
            </p:txBody>
          </p:sp>
        </p:grpSp>
      </p:grpSp>
      <p:grpSp>
        <p:nvGrpSpPr>
          <p:cNvPr id="51" name="Groupe 50">
            <a:extLst>
              <a:ext uri="{FF2B5EF4-FFF2-40B4-BE49-F238E27FC236}">
                <a16:creationId xmlns:a16="http://schemas.microsoft.com/office/drawing/2014/main" id="{12D4EFE3-D428-43E7-8446-0C44C8E60BB9}"/>
              </a:ext>
            </a:extLst>
          </p:cNvPr>
          <p:cNvGrpSpPr/>
          <p:nvPr/>
        </p:nvGrpSpPr>
        <p:grpSpPr>
          <a:xfrm>
            <a:off x="3185280" y="3144347"/>
            <a:ext cx="6511120" cy="707886"/>
            <a:chOff x="2205072" y="1258857"/>
            <a:chExt cx="6511120" cy="707886"/>
          </a:xfrm>
        </p:grpSpPr>
        <p:sp>
          <p:nvSpPr>
            <p:cNvPr id="53" name="Titre 1">
              <a:extLst>
                <a:ext uri="{FF2B5EF4-FFF2-40B4-BE49-F238E27FC236}">
                  <a16:creationId xmlns:a16="http://schemas.microsoft.com/office/drawing/2014/main" id="{B4C5429A-E365-4112-BECC-1248ACA4872C}"/>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Modélisation</a:t>
              </a:r>
            </a:p>
          </p:txBody>
        </p:sp>
        <p:grpSp>
          <p:nvGrpSpPr>
            <p:cNvPr id="54" name="Groupe 53">
              <a:extLst>
                <a:ext uri="{FF2B5EF4-FFF2-40B4-BE49-F238E27FC236}">
                  <a16:creationId xmlns:a16="http://schemas.microsoft.com/office/drawing/2014/main" id="{87DE31D1-9CF3-41AE-BF3D-3632FA008FEB}"/>
                </a:ext>
              </a:extLst>
            </p:cNvPr>
            <p:cNvGrpSpPr/>
            <p:nvPr/>
          </p:nvGrpSpPr>
          <p:grpSpPr>
            <a:xfrm>
              <a:off x="2205072" y="1258857"/>
              <a:ext cx="688119" cy="707886"/>
              <a:chOff x="1087401" y="1342089"/>
              <a:chExt cx="688119" cy="707886"/>
            </a:xfrm>
          </p:grpSpPr>
          <p:pic>
            <p:nvPicPr>
              <p:cNvPr id="55" name="Image 54">
                <a:extLst>
                  <a:ext uri="{FF2B5EF4-FFF2-40B4-BE49-F238E27FC236}">
                    <a16:creationId xmlns:a16="http://schemas.microsoft.com/office/drawing/2014/main" id="{5CE465EE-AB34-4659-9672-4B35778493BD}"/>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6" name="ZoneTexte 55">
                <a:extLst>
                  <a:ext uri="{FF2B5EF4-FFF2-40B4-BE49-F238E27FC236}">
                    <a16:creationId xmlns:a16="http://schemas.microsoft.com/office/drawing/2014/main" id="{907D8742-C51C-4331-962D-2C735C22B7DA}"/>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3</a:t>
                </a:r>
              </a:p>
            </p:txBody>
          </p:sp>
        </p:grpSp>
      </p:grpSp>
      <p:grpSp>
        <p:nvGrpSpPr>
          <p:cNvPr id="57" name="Groupe 56">
            <a:extLst>
              <a:ext uri="{FF2B5EF4-FFF2-40B4-BE49-F238E27FC236}">
                <a16:creationId xmlns:a16="http://schemas.microsoft.com/office/drawing/2014/main" id="{62A5EFF2-9298-47AD-9E65-AE28C384E799}"/>
              </a:ext>
            </a:extLst>
          </p:cNvPr>
          <p:cNvGrpSpPr/>
          <p:nvPr/>
        </p:nvGrpSpPr>
        <p:grpSpPr>
          <a:xfrm>
            <a:off x="3185280" y="3977531"/>
            <a:ext cx="6511120" cy="707886"/>
            <a:chOff x="2205072" y="1258857"/>
            <a:chExt cx="6511120" cy="707886"/>
          </a:xfrm>
        </p:grpSpPr>
        <p:sp>
          <p:nvSpPr>
            <p:cNvPr id="58" name="Titre 1">
              <a:extLst>
                <a:ext uri="{FF2B5EF4-FFF2-40B4-BE49-F238E27FC236}">
                  <a16:creationId xmlns:a16="http://schemas.microsoft.com/office/drawing/2014/main" id="{EF975663-EE7C-4BE4-8AD3-13BAD00A7151}"/>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Dashboard</a:t>
              </a:r>
            </a:p>
          </p:txBody>
        </p:sp>
        <p:grpSp>
          <p:nvGrpSpPr>
            <p:cNvPr id="59" name="Groupe 58">
              <a:extLst>
                <a:ext uri="{FF2B5EF4-FFF2-40B4-BE49-F238E27FC236}">
                  <a16:creationId xmlns:a16="http://schemas.microsoft.com/office/drawing/2014/main" id="{78F7D5C3-3DCC-434A-9B39-81C31371A154}"/>
                </a:ext>
              </a:extLst>
            </p:cNvPr>
            <p:cNvGrpSpPr/>
            <p:nvPr/>
          </p:nvGrpSpPr>
          <p:grpSpPr>
            <a:xfrm>
              <a:off x="2205072" y="1258857"/>
              <a:ext cx="688119" cy="707886"/>
              <a:chOff x="1087401" y="1342089"/>
              <a:chExt cx="688119" cy="707886"/>
            </a:xfrm>
          </p:grpSpPr>
          <p:pic>
            <p:nvPicPr>
              <p:cNvPr id="60" name="Image 59">
                <a:extLst>
                  <a:ext uri="{FF2B5EF4-FFF2-40B4-BE49-F238E27FC236}">
                    <a16:creationId xmlns:a16="http://schemas.microsoft.com/office/drawing/2014/main" id="{B5E3D021-47E5-4071-B725-B1DD2ED30E38}"/>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1" name="ZoneTexte 60">
                <a:extLst>
                  <a:ext uri="{FF2B5EF4-FFF2-40B4-BE49-F238E27FC236}">
                    <a16:creationId xmlns:a16="http://schemas.microsoft.com/office/drawing/2014/main" id="{63E72558-266C-47BB-97DC-A3850B1CACA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4</a:t>
                </a:r>
              </a:p>
            </p:txBody>
          </p:sp>
        </p:grpSp>
      </p:grpSp>
      <p:grpSp>
        <p:nvGrpSpPr>
          <p:cNvPr id="62" name="Groupe 61">
            <a:extLst>
              <a:ext uri="{FF2B5EF4-FFF2-40B4-BE49-F238E27FC236}">
                <a16:creationId xmlns:a16="http://schemas.microsoft.com/office/drawing/2014/main" id="{F6B2ED0B-D6B8-4AB1-9EA5-C04CDEE13F0E}"/>
              </a:ext>
            </a:extLst>
          </p:cNvPr>
          <p:cNvGrpSpPr/>
          <p:nvPr/>
        </p:nvGrpSpPr>
        <p:grpSpPr>
          <a:xfrm>
            <a:off x="3185100" y="4798521"/>
            <a:ext cx="6511120" cy="707886"/>
            <a:chOff x="2205072" y="1258857"/>
            <a:chExt cx="6511120" cy="707886"/>
          </a:xfrm>
        </p:grpSpPr>
        <p:sp>
          <p:nvSpPr>
            <p:cNvPr id="63" name="Titre 1">
              <a:extLst>
                <a:ext uri="{FF2B5EF4-FFF2-40B4-BE49-F238E27FC236}">
                  <a16:creationId xmlns:a16="http://schemas.microsoft.com/office/drawing/2014/main" id="{2EAA1A32-FFFE-4F73-A120-AE92532DAD45}"/>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Conclusions</a:t>
              </a:r>
            </a:p>
          </p:txBody>
        </p:sp>
        <p:grpSp>
          <p:nvGrpSpPr>
            <p:cNvPr id="64" name="Groupe 63">
              <a:extLst>
                <a:ext uri="{FF2B5EF4-FFF2-40B4-BE49-F238E27FC236}">
                  <a16:creationId xmlns:a16="http://schemas.microsoft.com/office/drawing/2014/main" id="{DDE85F11-1F1C-4F7E-8DB0-4634CDDB3A29}"/>
                </a:ext>
              </a:extLst>
            </p:cNvPr>
            <p:cNvGrpSpPr/>
            <p:nvPr/>
          </p:nvGrpSpPr>
          <p:grpSpPr>
            <a:xfrm>
              <a:off x="2205072" y="1258857"/>
              <a:ext cx="688119" cy="707886"/>
              <a:chOff x="1087401" y="1342089"/>
              <a:chExt cx="688119" cy="707886"/>
            </a:xfrm>
          </p:grpSpPr>
          <p:pic>
            <p:nvPicPr>
              <p:cNvPr id="65" name="Image 64">
                <a:extLst>
                  <a:ext uri="{FF2B5EF4-FFF2-40B4-BE49-F238E27FC236}">
                    <a16:creationId xmlns:a16="http://schemas.microsoft.com/office/drawing/2014/main" id="{BC8ADC09-A28F-4AB1-B2D5-746005BC4209}"/>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6" name="ZoneTexte 65">
                <a:extLst>
                  <a:ext uri="{FF2B5EF4-FFF2-40B4-BE49-F238E27FC236}">
                    <a16:creationId xmlns:a16="http://schemas.microsoft.com/office/drawing/2014/main" id="{292896F7-9758-4B71-A491-343A2F3EEE02}"/>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5</a:t>
                </a:r>
              </a:p>
            </p:txBody>
          </p:sp>
        </p:grpSp>
      </p:grpSp>
    </p:spTree>
    <p:extLst>
      <p:ext uri="{BB962C8B-B14F-4D97-AF65-F5344CB8AC3E}">
        <p14:creationId xmlns:p14="http://schemas.microsoft.com/office/powerpoint/2010/main" val="163237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13</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Modélisation – Variable cible</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3</a:t>
            </a:r>
          </a:p>
        </p:txBody>
      </p:sp>
      <p:grpSp>
        <p:nvGrpSpPr>
          <p:cNvPr id="23" name="Groupe 22">
            <a:extLst>
              <a:ext uri="{FF2B5EF4-FFF2-40B4-BE49-F238E27FC236}">
                <a16:creationId xmlns:a16="http://schemas.microsoft.com/office/drawing/2014/main" id="{44B0E3B9-8627-4E2E-B84F-DCB95E4A9220}"/>
              </a:ext>
            </a:extLst>
          </p:cNvPr>
          <p:cNvGrpSpPr/>
          <p:nvPr/>
        </p:nvGrpSpPr>
        <p:grpSpPr>
          <a:xfrm>
            <a:off x="493049" y="1543750"/>
            <a:ext cx="3791565" cy="3770500"/>
            <a:chOff x="288211" y="1534650"/>
            <a:chExt cx="3791565" cy="3770500"/>
          </a:xfrm>
        </p:grpSpPr>
        <p:pic>
          <p:nvPicPr>
            <p:cNvPr id="5" name="Image 4">
              <a:extLst>
                <a:ext uri="{FF2B5EF4-FFF2-40B4-BE49-F238E27FC236}">
                  <a16:creationId xmlns:a16="http://schemas.microsoft.com/office/drawing/2014/main" id="{7F607C7C-31CB-4FFD-8DC6-FFE5E3FE08F3}"/>
                </a:ext>
              </a:extLst>
            </p:cNvPr>
            <p:cNvPicPr>
              <a:picLocks noChangeAspect="1"/>
            </p:cNvPicPr>
            <p:nvPr/>
          </p:nvPicPr>
          <p:blipFill>
            <a:blip r:embed="rId5"/>
            <a:stretch>
              <a:fillRect/>
            </a:stretch>
          </p:blipFill>
          <p:spPr>
            <a:xfrm>
              <a:off x="288211" y="1534650"/>
              <a:ext cx="3791565" cy="3770500"/>
            </a:xfrm>
            <a:prstGeom prst="rect">
              <a:avLst/>
            </a:prstGeom>
          </p:spPr>
        </p:pic>
        <p:pic>
          <p:nvPicPr>
            <p:cNvPr id="7" name="Image 6">
              <a:extLst>
                <a:ext uri="{FF2B5EF4-FFF2-40B4-BE49-F238E27FC236}">
                  <a16:creationId xmlns:a16="http://schemas.microsoft.com/office/drawing/2014/main" id="{B532029F-03FA-4A00-A7FD-CE2544AB280C}"/>
                </a:ext>
              </a:extLst>
            </p:cNvPr>
            <p:cNvPicPr>
              <a:picLocks noChangeAspect="1"/>
            </p:cNvPicPr>
            <p:nvPr/>
          </p:nvPicPr>
          <p:blipFill>
            <a:blip r:embed="rId6"/>
            <a:stretch>
              <a:fillRect/>
            </a:stretch>
          </p:blipFill>
          <p:spPr>
            <a:xfrm>
              <a:off x="2567608" y="3263325"/>
              <a:ext cx="1152686" cy="400106"/>
            </a:xfrm>
            <a:prstGeom prst="rect">
              <a:avLst/>
            </a:prstGeom>
          </p:spPr>
        </p:pic>
      </p:grpSp>
      <p:sp>
        <p:nvSpPr>
          <p:cNvPr id="10" name="Forme libre : forme 9">
            <a:extLst>
              <a:ext uri="{FF2B5EF4-FFF2-40B4-BE49-F238E27FC236}">
                <a16:creationId xmlns:a16="http://schemas.microsoft.com/office/drawing/2014/main" id="{8650B1EA-64C7-4BFB-8878-A4C22D58C0CA}"/>
              </a:ext>
            </a:extLst>
          </p:cNvPr>
          <p:cNvSpPr/>
          <p:nvPr/>
        </p:nvSpPr>
        <p:spPr>
          <a:xfrm>
            <a:off x="4925573" y="4170984"/>
            <a:ext cx="6837803" cy="1766876"/>
          </a:xfrm>
          <a:custGeom>
            <a:avLst/>
            <a:gdLst>
              <a:gd name="connsiteX0" fmla="*/ 0 w 5667642"/>
              <a:gd name="connsiteY0" fmla="*/ 0 h 1158442"/>
              <a:gd name="connsiteX1" fmla="*/ 5667642 w 5667642"/>
              <a:gd name="connsiteY1" fmla="*/ 0 h 1158442"/>
              <a:gd name="connsiteX2" fmla="*/ 5667642 w 5667642"/>
              <a:gd name="connsiteY2" fmla="*/ 1158442 h 1158442"/>
              <a:gd name="connsiteX3" fmla="*/ 0 w 5667642"/>
              <a:gd name="connsiteY3" fmla="*/ 1158442 h 1158442"/>
              <a:gd name="connsiteX4" fmla="*/ 0 w 5667642"/>
              <a:gd name="connsiteY4" fmla="*/ 0 h 1158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67642" h="1158442">
                <a:moveTo>
                  <a:pt x="0" y="0"/>
                </a:moveTo>
                <a:lnTo>
                  <a:pt x="5667642" y="0"/>
                </a:lnTo>
                <a:lnTo>
                  <a:pt x="5667642" y="1158442"/>
                </a:lnTo>
                <a:lnTo>
                  <a:pt x="0" y="1158442"/>
                </a:lnTo>
                <a:lnTo>
                  <a:pt x="0" y="0"/>
                </a:lnTo>
                <a:close/>
              </a:path>
            </a:pathLst>
          </a:custGeom>
          <a:solidFill>
            <a:srgbClr val="C1344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4" rIns="156464" bIns="689348" numCol="1" spcCol="1270" anchor="ctr" anchorCtr="0">
            <a:noAutofit/>
          </a:bodyPr>
          <a:lstStyle/>
          <a:p>
            <a:pPr marL="0" lvl="0" indent="0" algn="ctr" defTabSz="977900">
              <a:lnSpc>
                <a:spcPct val="90000"/>
              </a:lnSpc>
              <a:spcBef>
                <a:spcPct val="0"/>
              </a:spcBef>
              <a:spcAft>
                <a:spcPct val="35000"/>
              </a:spcAft>
              <a:buNone/>
            </a:pPr>
            <a:endParaRPr lang="fr-FR" sz="2200" kern="1200" dirty="0">
              <a:latin typeface="Arial" panose="020B0604020202020204" pitchFamily="34" charset="0"/>
              <a:cs typeface="Arial" panose="020B0604020202020204" pitchFamily="34" charset="0"/>
            </a:endParaRPr>
          </a:p>
        </p:txBody>
      </p:sp>
      <p:sp>
        <p:nvSpPr>
          <p:cNvPr id="28" name="Forme libre : forme 27">
            <a:extLst>
              <a:ext uri="{FF2B5EF4-FFF2-40B4-BE49-F238E27FC236}">
                <a16:creationId xmlns:a16="http://schemas.microsoft.com/office/drawing/2014/main" id="{EFF14F4F-FDC8-48CF-849D-89A966D3EF5E}"/>
              </a:ext>
            </a:extLst>
          </p:cNvPr>
          <p:cNvSpPr/>
          <p:nvPr/>
        </p:nvSpPr>
        <p:spPr>
          <a:xfrm>
            <a:off x="8404128" y="5081381"/>
            <a:ext cx="3334195" cy="838761"/>
          </a:xfrm>
          <a:custGeom>
            <a:avLst/>
            <a:gdLst>
              <a:gd name="connsiteX0" fmla="*/ 0 w 2833821"/>
              <a:gd name="connsiteY0" fmla="*/ 0 h 532883"/>
              <a:gd name="connsiteX1" fmla="*/ 2833821 w 2833821"/>
              <a:gd name="connsiteY1" fmla="*/ 0 h 532883"/>
              <a:gd name="connsiteX2" fmla="*/ 2833821 w 2833821"/>
              <a:gd name="connsiteY2" fmla="*/ 532883 h 532883"/>
              <a:gd name="connsiteX3" fmla="*/ 0 w 2833821"/>
              <a:gd name="connsiteY3" fmla="*/ 532883 h 532883"/>
              <a:gd name="connsiteX4" fmla="*/ 0 w 2833821"/>
              <a:gd name="connsiteY4" fmla="*/ 0 h 53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821" h="532883">
                <a:moveTo>
                  <a:pt x="0" y="0"/>
                </a:moveTo>
                <a:lnTo>
                  <a:pt x="2833821" y="0"/>
                </a:lnTo>
                <a:lnTo>
                  <a:pt x="2833821" y="532883"/>
                </a:lnTo>
                <a:lnTo>
                  <a:pt x="0" y="532883"/>
                </a:lnTo>
                <a:lnTo>
                  <a:pt x="0" y="0"/>
                </a:lnTo>
                <a:close/>
              </a:path>
            </a:pathLst>
          </a:custGeom>
          <a:solidFill>
            <a:srgbClr val="EDBDC5"/>
          </a:solidFill>
          <a:ln>
            <a:solidFill>
              <a:srgbClr val="C1344B"/>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2400" kern="1200" dirty="0">
                <a:latin typeface="Arial" panose="020B0604020202020204" pitchFamily="34" charset="0"/>
                <a:cs typeface="Arial" panose="020B0604020202020204" pitchFamily="34" charset="0"/>
              </a:rPr>
              <a:t>Avec classes </a:t>
            </a:r>
            <a:r>
              <a:rPr lang="fr-FR" sz="2400" b="1"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déséquilibrées</a:t>
            </a:r>
            <a:endParaRPr lang="fr-FR" sz="1800" b="1"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11" name="Forme libre : forme 10">
            <a:extLst>
              <a:ext uri="{FF2B5EF4-FFF2-40B4-BE49-F238E27FC236}">
                <a16:creationId xmlns:a16="http://schemas.microsoft.com/office/drawing/2014/main" id="{7684B562-8945-49CF-930B-3B7EDDFBFFF3}"/>
              </a:ext>
            </a:extLst>
          </p:cNvPr>
          <p:cNvSpPr/>
          <p:nvPr/>
        </p:nvSpPr>
        <p:spPr>
          <a:xfrm>
            <a:off x="4965820" y="5093601"/>
            <a:ext cx="3398062" cy="815616"/>
          </a:xfrm>
          <a:custGeom>
            <a:avLst/>
            <a:gdLst>
              <a:gd name="connsiteX0" fmla="*/ 0 w 2833821"/>
              <a:gd name="connsiteY0" fmla="*/ 0 h 532883"/>
              <a:gd name="connsiteX1" fmla="*/ 2833821 w 2833821"/>
              <a:gd name="connsiteY1" fmla="*/ 0 h 532883"/>
              <a:gd name="connsiteX2" fmla="*/ 2833821 w 2833821"/>
              <a:gd name="connsiteY2" fmla="*/ 532883 h 532883"/>
              <a:gd name="connsiteX3" fmla="*/ 0 w 2833821"/>
              <a:gd name="connsiteY3" fmla="*/ 532883 h 532883"/>
              <a:gd name="connsiteX4" fmla="*/ 0 w 2833821"/>
              <a:gd name="connsiteY4" fmla="*/ 0 h 532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821" h="532883">
                <a:moveTo>
                  <a:pt x="0" y="0"/>
                </a:moveTo>
                <a:lnTo>
                  <a:pt x="2833821" y="0"/>
                </a:lnTo>
                <a:lnTo>
                  <a:pt x="2833821" y="532883"/>
                </a:lnTo>
                <a:lnTo>
                  <a:pt x="0" y="532883"/>
                </a:lnTo>
                <a:lnTo>
                  <a:pt x="0" y="0"/>
                </a:lnTo>
                <a:close/>
              </a:path>
            </a:pathLst>
          </a:custGeom>
          <a:solidFill>
            <a:srgbClr val="EDBDC5"/>
          </a:solidFill>
          <a:ln>
            <a:solidFill>
              <a:srgbClr val="EDBDC5"/>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2400" b="1"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Classification binaire </a:t>
            </a:r>
          </a:p>
        </p:txBody>
      </p:sp>
      <p:grpSp>
        <p:nvGrpSpPr>
          <p:cNvPr id="22" name="Groupe 21">
            <a:extLst>
              <a:ext uri="{FF2B5EF4-FFF2-40B4-BE49-F238E27FC236}">
                <a16:creationId xmlns:a16="http://schemas.microsoft.com/office/drawing/2014/main" id="{B6FBEF3B-A925-4E52-8AD4-EC2792BC9AFD}"/>
              </a:ext>
            </a:extLst>
          </p:cNvPr>
          <p:cNvGrpSpPr/>
          <p:nvPr/>
        </p:nvGrpSpPr>
        <p:grpSpPr>
          <a:xfrm>
            <a:off x="4898331" y="1052736"/>
            <a:ext cx="6891632" cy="3076695"/>
            <a:chOff x="4898331" y="1197207"/>
            <a:chExt cx="6891632" cy="3076695"/>
          </a:xfrm>
        </p:grpSpPr>
        <p:sp>
          <p:nvSpPr>
            <p:cNvPr id="13" name="Forme libre : forme 12">
              <a:extLst>
                <a:ext uri="{FF2B5EF4-FFF2-40B4-BE49-F238E27FC236}">
                  <a16:creationId xmlns:a16="http://schemas.microsoft.com/office/drawing/2014/main" id="{1C9589E1-738E-411B-813B-72E2EC99A82B}"/>
                </a:ext>
              </a:extLst>
            </p:cNvPr>
            <p:cNvSpPr/>
            <p:nvPr/>
          </p:nvSpPr>
          <p:spPr>
            <a:xfrm>
              <a:off x="4898331" y="1197207"/>
              <a:ext cx="6891632" cy="3076695"/>
            </a:xfrm>
            <a:custGeom>
              <a:avLst/>
              <a:gdLst>
                <a:gd name="connsiteX0" fmla="*/ 0 w 5667642"/>
                <a:gd name="connsiteY0" fmla="*/ 1138905 h 3251876"/>
                <a:gd name="connsiteX1" fmla="*/ 2427337 w 5667642"/>
                <a:gd name="connsiteY1" fmla="*/ 1138905 h 3251876"/>
                <a:gd name="connsiteX2" fmla="*/ 2427337 w 5667642"/>
                <a:gd name="connsiteY2" fmla="*/ 812969 h 3251876"/>
                <a:gd name="connsiteX3" fmla="*/ 2020852 w 5667642"/>
                <a:gd name="connsiteY3" fmla="*/ 812969 h 3251876"/>
                <a:gd name="connsiteX4" fmla="*/ 2833821 w 5667642"/>
                <a:gd name="connsiteY4" fmla="*/ 0 h 3251876"/>
                <a:gd name="connsiteX5" fmla="*/ 3646790 w 5667642"/>
                <a:gd name="connsiteY5" fmla="*/ 812969 h 3251876"/>
                <a:gd name="connsiteX6" fmla="*/ 3240306 w 5667642"/>
                <a:gd name="connsiteY6" fmla="*/ 812969 h 3251876"/>
                <a:gd name="connsiteX7" fmla="*/ 3240306 w 5667642"/>
                <a:gd name="connsiteY7" fmla="*/ 1138905 h 3251876"/>
                <a:gd name="connsiteX8" fmla="*/ 5667642 w 5667642"/>
                <a:gd name="connsiteY8" fmla="*/ 1138905 h 3251876"/>
                <a:gd name="connsiteX9" fmla="*/ 5667642 w 5667642"/>
                <a:gd name="connsiteY9" fmla="*/ 3251876 h 3251876"/>
                <a:gd name="connsiteX10" fmla="*/ 0 w 5667642"/>
                <a:gd name="connsiteY10" fmla="*/ 3251876 h 3251876"/>
                <a:gd name="connsiteX11" fmla="*/ 0 w 5667642"/>
                <a:gd name="connsiteY11" fmla="*/ 1138905 h 3251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7642" h="3251876">
                  <a:moveTo>
                    <a:pt x="5667642" y="2112971"/>
                  </a:moveTo>
                  <a:lnTo>
                    <a:pt x="3240305" y="2112971"/>
                  </a:lnTo>
                  <a:lnTo>
                    <a:pt x="3240305" y="2438907"/>
                  </a:lnTo>
                  <a:lnTo>
                    <a:pt x="3646790" y="2438907"/>
                  </a:lnTo>
                  <a:lnTo>
                    <a:pt x="2833821" y="3251876"/>
                  </a:lnTo>
                  <a:lnTo>
                    <a:pt x="2020852" y="2438907"/>
                  </a:lnTo>
                  <a:lnTo>
                    <a:pt x="2427336" y="2438907"/>
                  </a:lnTo>
                  <a:lnTo>
                    <a:pt x="2427336" y="2112971"/>
                  </a:lnTo>
                  <a:lnTo>
                    <a:pt x="0" y="2112971"/>
                  </a:lnTo>
                  <a:lnTo>
                    <a:pt x="0" y="0"/>
                  </a:lnTo>
                  <a:lnTo>
                    <a:pt x="5667642" y="0"/>
                  </a:lnTo>
                  <a:lnTo>
                    <a:pt x="5667642" y="2112971"/>
                  </a:lnTo>
                  <a:close/>
                </a:path>
              </a:pathLst>
            </a:custGeom>
            <a:solidFill>
              <a:srgbClr val="C1344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6464" tIns="156464" rIns="156464" bIns="2266933" numCol="1" spcCol="1270" anchor="ctr" anchorCtr="0">
              <a:noAutofit/>
            </a:bodyPr>
            <a:lstStyle/>
            <a:p>
              <a:pPr marL="0" lvl="0" indent="0" algn="ctr" defTabSz="977900">
                <a:lnSpc>
                  <a:spcPct val="90000"/>
                </a:lnSpc>
                <a:spcBef>
                  <a:spcPct val="0"/>
                </a:spcBef>
                <a:spcAft>
                  <a:spcPct val="35000"/>
                </a:spcAft>
                <a:buNone/>
              </a:pPr>
              <a:endParaRPr lang="fr-FR" sz="2200" kern="1200" dirty="0">
                <a:latin typeface="Arial" panose="020B0604020202020204" pitchFamily="34" charset="0"/>
                <a:cs typeface="Arial" panose="020B0604020202020204" pitchFamily="34" charset="0"/>
              </a:endParaRPr>
            </a:p>
          </p:txBody>
        </p:sp>
        <p:sp>
          <p:nvSpPr>
            <p:cNvPr id="15" name="Forme libre : forme 14">
              <a:extLst>
                <a:ext uri="{FF2B5EF4-FFF2-40B4-BE49-F238E27FC236}">
                  <a16:creationId xmlns:a16="http://schemas.microsoft.com/office/drawing/2014/main" id="{E541FE39-8109-4CA3-B123-B01794DC87EC}"/>
                </a:ext>
              </a:extLst>
            </p:cNvPr>
            <p:cNvSpPr/>
            <p:nvPr/>
          </p:nvSpPr>
          <p:spPr>
            <a:xfrm>
              <a:off x="8429182" y="1842317"/>
              <a:ext cx="3334194" cy="1350483"/>
            </a:xfrm>
            <a:custGeom>
              <a:avLst/>
              <a:gdLst>
                <a:gd name="connsiteX0" fmla="*/ 0 w 2833129"/>
                <a:gd name="connsiteY0" fmla="*/ 0 h 1454133"/>
                <a:gd name="connsiteX1" fmla="*/ 2833129 w 2833129"/>
                <a:gd name="connsiteY1" fmla="*/ 0 h 1454133"/>
                <a:gd name="connsiteX2" fmla="*/ 2833129 w 2833129"/>
                <a:gd name="connsiteY2" fmla="*/ 1454133 h 1454133"/>
                <a:gd name="connsiteX3" fmla="*/ 0 w 2833129"/>
                <a:gd name="connsiteY3" fmla="*/ 1454133 h 1454133"/>
                <a:gd name="connsiteX4" fmla="*/ 0 w 2833129"/>
                <a:gd name="connsiteY4" fmla="*/ 0 h 145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129" h="1454133">
                  <a:moveTo>
                    <a:pt x="0" y="0"/>
                  </a:moveTo>
                  <a:lnTo>
                    <a:pt x="2833129" y="0"/>
                  </a:lnTo>
                  <a:lnTo>
                    <a:pt x="2833129" y="1454133"/>
                  </a:lnTo>
                  <a:lnTo>
                    <a:pt x="0" y="1454133"/>
                  </a:lnTo>
                  <a:lnTo>
                    <a:pt x="0" y="0"/>
                  </a:lnTo>
                  <a:close/>
                </a:path>
              </a:pathLst>
            </a:custGeom>
            <a:solidFill>
              <a:srgbClr val="EDBDC5"/>
            </a:solidFill>
            <a:ln>
              <a:solidFill>
                <a:srgbClr val="C00000"/>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2400" kern="1200" dirty="0">
                  <a:latin typeface="Arial" panose="020B0604020202020204" pitchFamily="34" charset="0"/>
                  <a:cs typeface="Arial" panose="020B0604020202020204" pitchFamily="34" charset="0"/>
                </a:rPr>
                <a:t>Classe </a:t>
              </a:r>
              <a:r>
                <a:rPr lang="fr-FR" sz="2400" b="1" u="none"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1</a:t>
              </a:r>
              <a:r>
                <a:rPr lang="fr-FR" sz="2400" kern="1200" dirty="0">
                  <a:latin typeface="Arial" panose="020B0604020202020204" pitchFamily="34" charset="0"/>
                  <a:cs typeface="Arial" panose="020B0604020202020204" pitchFamily="34" charset="0"/>
                </a:rPr>
                <a:t> </a:t>
              </a:r>
            </a:p>
            <a:p>
              <a:pPr marL="0" lvl="0" indent="0" algn="ctr" defTabSz="800100">
                <a:lnSpc>
                  <a:spcPct val="90000"/>
                </a:lnSpc>
                <a:spcBef>
                  <a:spcPct val="0"/>
                </a:spcBef>
                <a:spcAft>
                  <a:spcPct val="35000"/>
                </a:spcAft>
                <a:buNone/>
              </a:pPr>
              <a:r>
                <a:rPr lang="fr-FR" sz="2400" kern="1200" dirty="0">
                  <a:latin typeface="Arial" panose="020B0604020202020204" pitchFamily="34" charset="0"/>
                  <a:cs typeface="Arial" panose="020B0604020202020204" pitchFamily="34" charset="0"/>
                </a:rPr>
                <a:t>Clients </a:t>
              </a:r>
              <a:r>
                <a:rPr lang="fr-FR" sz="2400" b="1" kern="1200" dirty="0">
                  <a:latin typeface="Arial" panose="020B0604020202020204" pitchFamily="34" charset="0"/>
                  <a:cs typeface="Arial" panose="020B0604020202020204" pitchFamily="34" charset="0"/>
                </a:rPr>
                <a:t>défaillants</a:t>
              </a:r>
            </a:p>
            <a:p>
              <a:pPr marL="0" lvl="0" indent="0" algn="ctr" defTabSz="800100">
                <a:lnSpc>
                  <a:spcPct val="90000"/>
                </a:lnSpc>
                <a:spcBef>
                  <a:spcPct val="0"/>
                </a:spcBef>
                <a:spcAft>
                  <a:spcPct val="35000"/>
                </a:spcAft>
                <a:buNone/>
              </a:pPr>
              <a:r>
                <a:rPr lang="fr-FR" sz="2400" kern="1200" dirty="0">
                  <a:latin typeface="Arial" panose="020B0604020202020204" pitchFamily="34" charset="0"/>
                  <a:cs typeface="Arial" panose="020B0604020202020204" pitchFamily="34" charset="0"/>
                </a:rPr>
                <a:t>8% minoritaire</a:t>
              </a:r>
              <a:endParaRPr lang="fr-FR" sz="2400" b="1" kern="1200" dirty="0">
                <a:latin typeface="Arial" panose="020B0604020202020204" pitchFamily="34" charset="0"/>
                <a:cs typeface="Arial" panose="020B0604020202020204" pitchFamily="34" charset="0"/>
              </a:endParaRPr>
            </a:p>
          </p:txBody>
        </p:sp>
        <p:sp>
          <p:nvSpPr>
            <p:cNvPr id="20" name="ZoneTexte 19">
              <a:extLst>
                <a:ext uri="{FF2B5EF4-FFF2-40B4-BE49-F238E27FC236}">
                  <a16:creationId xmlns:a16="http://schemas.microsoft.com/office/drawing/2014/main" id="{9754B55E-6774-4CBC-AD09-59192E4E1825}"/>
                </a:ext>
              </a:extLst>
            </p:cNvPr>
            <p:cNvSpPr txBox="1"/>
            <p:nvPr/>
          </p:nvSpPr>
          <p:spPr>
            <a:xfrm>
              <a:off x="4965819" y="1256234"/>
              <a:ext cx="6772503" cy="646331"/>
            </a:xfrm>
            <a:prstGeom prst="rect">
              <a:avLst/>
            </a:prstGeom>
            <a:noFill/>
          </p:spPr>
          <p:txBody>
            <a:bodyPr wrap="square" rtlCol="0">
              <a:spAutoFit/>
            </a:bodyPr>
            <a:lstStyle/>
            <a:p>
              <a:pPr algn="ctr"/>
              <a:r>
                <a:rPr lang="fr-FR" sz="3600" dirty="0">
                  <a:solidFill>
                    <a:schemeClr val="bg1"/>
                  </a:solidFill>
                  <a:latin typeface="Arial" panose="020B0604020202020204" pitchFamily="34" charset="0"/>
                  <a:cs typeface="Arial" panose="020B0604020202020204" pitchFamily="34" charset="0"/>
                </a:rPr>
                <a:t>Variable cible binaire</a:t>
              </a:r>
            </a:p>
          </p:txBody>
        </p:sp>
        <p:sp>
          <p:nvSpPr>
            <p:cNvPr id="14" name="Forme libre : forme 13">
              <a:extLst>
                <a:ext uri="{FF2B5EF4-FFF2-40B4-BE49-F238E27FC236}">
                  <a16:creationId xmlns:a16="http://schemas.microsoft.com/office/drawing/2014/main" id="{4DE9E56D-DD14-49F4-8F4E-B487986B0346}"/>
                </a:ext>
              </a:extLst>
            </p:cNvPr>
            <p:cNvSpPr/>
            <p:nvPr/>
          </p:nvSpPr>
          <p:spPr>
            <a:xfrm>
              <a:off x="4940764" y="1856385"/>
              <a:ext cx="3463363" cy="1311919"/>
            </a:xfrm>
            <a:custGeom>
              <a:avLst/>
              <a:gdLst>
                <a:gd name="connsiteX0" fmla="*/ 0 w 2833129"/>
                <a:gd name="connsiteY0" fmla="*/ 0 h 1454133"/>
                <a:gd name="connsiteX1" fmla="*/ 2833129 w 2833129"/>
                <a:gd name="connsiteY1" fmla="*/ 0 h 1454133"/>
                <a:gd name="connsiteX2" fmla="*/ 2833129 w 2833129"/>
                <a:gd name="connsiteY2" fmla="*/ 1454133 h 1454133"/>
                <a:gd name="connsiteX3" fmla="*/ 0 w 2833129"/>
                <a:gd name="connsiteY3" fmla="*/ 1454133 h 1454133"/>
                <a:gd name="connsiteX4" fmla="*/ 0 w 2833129"/>
                <a:gd name="connsiteY4" fmla="*/ 0 h 14541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3129" h="1454133">
                  <a:moveTo>
                    <a:pt x="0" y="0"/>
                  </a:moveTo>
                  <a:lnTo>
                    <a:pt x="2833129" y="0"/>
                  </a:lnTo>
                  <a:lnTo>
                    <a:pt x="2833129" y="1454133"/>
                  </a:lnTo>
                  <a:lnTo>
                    <a:pt x="0" y="1454133"/>
                  </a:lnTo>
                  <a:lnTo>
                    <a:pt x="0" y="0"/>
                  </a:lnTo>
                  <a:close/>
                </a:path>
              </a:pathLst>
            </a:custGeom>
            <a:solidFill>
              <a:srgbClr val="EDBDC5"/>
            </a:solidFill>
            <a:ln>
              <a:solidFill>
                <a:srgbClr val="CEC5DA"/>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fr-FR" sz="2400" kern="1200" dirty="0">
                  <a:latin typeface="Arial" panose="020B0604020202020204" pitchFamily="34" charset="0"/>
                  <a:cs typeface="Arial" panose="020B0604020202020204" pitchFamily="34" charset="0"/>
                </a:rPr>
                <a:t>Classe </a:t>
              </a:r>
              <a:r>
                <a:rPr lang="fr-FR" sz="2400" b="1"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0 </a:t>
              </a:r>
            </a:p>
            <a:p>
              <a:pPr marL="0" lvl="0" indent="0" algn="ctr" defTabSz="800100">
                <a:lnSpc>
                  <a:spcPct val="90000"/>
                </a:lnSpc>
                <a:spcBef>
                  <a:spcPct val="0"/>
                </a:spcBef>
                <a:spcAft>
                  <a:spcPct val="35000"/>
                </a:spcAft>
                <a:buNone/>
              </a:pPr>
              <a:r>
                <a:rPr lang="fr-FR" sz="2400" b="0" kern="1200" dirty="0">
                  <a:effectLst/>
                  <a:latin typeface="Arial" panose="020B0604020202020204" pitchFamily="34" charset="0"/>
                  <a:cs typeface="Arial" panose="020B0604020202020204" pitchFamily="34" charset="0"/>
                </a:rPr>
                <a:t>Clients </a:t>
              </a:r>
              <a:r>
                <a:rPr lang="fr-FR" sz="2400" b="1" kern="120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non défaillants</a:t>
              </a:r>
            </a:p>
            <a:p>
              <a:pPr marL="0" lvl="0" indent="0" algn="ctr" defTabSz="800100">
                <a:lnSpc>
                  <a:spcPct val="90000"/>
                </a:lnSpc>
                <a:spcBef>
                  <a:spcPct val="0"/>
                </a:spcBef>
                <a:spcAft>
                  <a:spcPct val="35000"/>
                </a:spcAft>
                <a:buNone/>
              </a:pPr>
              <a:r>
                <a:rPr lang="fr-FR" sz="2400" kern="1200" dirty="0">
                  <a:latin typeface="Arial" panose="020B0604020202020204" pitchFamily="34" charset="0"/>
                  <a:cs typeface="Arial" panose="020B0604020202020204" pitchFamily="34" charset="0"/>
                </a:rPr>
                <a:t>92% majoritaire</a:t>
              </a:r>
            </a:p>
          </p:txBody>
        </p:sp>
      </p:grpSp>
      <p:sp>
        <p:nvSpPr>
          <p:cNvPr id="31" name="ZoneTexte 30">
            <a:extLst>
              <a:ext uri="{FF2B5EF4-FFF2-40B4-BE49-F238E27FC236}">
                <a16:creationId xmlns:a16="http://schemas.microsoft.com/office/drawing/2014/main" id="{241637AD-D49C-426A-8F6F-7985DF513B25}"/>
              </a:ext>
            </a:extLst>
          </p:cNvPr>
          <p:cNvSpPr txBox="1"/>
          <p:nvPr/>
        </p:nvSpPr>
        <p:spPr>
          <a:xfrm>
            <a:off x="4956398" y="4301277"/>
            <a:ext cx="6772503" cy="646331"/>
          </a:xfrm>
          <a:prstGeom prst="rect">
            <a:avLst/>
          </a:prstGeom>
          <a:noFill/>
        </p:spPr>
        <p:txBody>
          <a:bodyPr wrap="square" rtlCol="0">
            <a:spAutoFit/>
          </a:bodyPr>
          <a:lstStyle/>
          <a:p>
            <a:pPr algn="ctr"/>
            <a:r>
              <a:rPr lang="fr-FR" sz="3600" dirty="0">
                <a:solidFill>
                  <a:schemeClr val="bg1"/>
                </a:solidFill>
                <a:latin typeface="Arial" panose="020B0604020202020204" pitchFamily="34" charset="0"/>
                <a:cs typeface="Arial" panose="020B0604020202020204" pitchFamily="34" charset="0"/>
              </a:rPr>
              <a:t>Modélisation</a:t>
            </a:r>
          </a:p>
        </p:txBody>
      </p:sp>
      <p:cxnSp>
        <p:nvCxnSpPr>
          <p:cNvPr id="27" name="Connecteur droit 26">
            <a:extLst>
              <a:ext uri="{FF2B5EF4-FFF2-40B4-BE49-F238E27FC236}">
                <a16:creationId xmlns:a16="http://schemas.microsoft.com/office/drawing/2014/main" id="{49669D8E-E383-4A02-BEB4-BE7E57A59223}"/>
              </a:ext>
            </a:extLst>
          </p:cNvPr>
          <p:cNvCxnSpPr>
            <a:cxnSpLocks/>
          </p:cNvCxnSpPr>
          <p:nvPr/>
        </p:nvCxnSpPr>
        <p:spPr>
          <a:xfrm>
            <a:off x="9904284" y="5805264"/>
            <a:ext cx="512196" cy="510737"/>
          </a:xfrm>
          <a:prstGeom prst="line">
            <a:avLst/>
          </a:prstGeom>
          <a:ln w="38100">
            <a:solidFill>
              <a:srgbClr val="C1344B"/>
            </a:solidFill>
            <a:prstDash val="sysDot"/>
          </a:ln>
        </p:spPr>
        <p:style>
          <a:lnRef idx="1">
            <a:schemeClr val="accent1"/>
          </a:lnRef>
          <a:fillRef idx="0">
            <a:schemeClr val="accent1"/>
          </a:fillRef>
          <a:effectRef idx="0">
            <a:schemeClr val="accent1"/>
          </a:effectRef>
          <a:fontRef idx="minor">
            <a:schemeClr val="tx1"/>
          </a:fontRef>
        </p:style>
      </p:cxnSp>
      <p:pic>
        <p:nvPicPr>
          <p:cNvPr id="43" name="Picture 4" descr="RÃ©sultat de recherche d'images pour &quot;icone attention&quot;">
            <a:extLst>
              <a:ext uri="{FF2B5EF4-FFF2-40B4-BE49-F238E27FC236}">
                <a16:creationId xmlns:a16="http://schemas.microsoft.com/office/drawing/2014/main" id="{E9478589-A66C-4B14-878F-C3D3D0FCFE78}"/>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8746" b="90104" l="9818" r="89818">
                        <a14:foregroundMark x1="39758" y1="41082" x2="39758" y2="41082"/>
                        <a14:foregroundMark x1="49333" y1="70426" x2="49333" y2="70426"/>
                        <a14:foregroundMark x1="14909" y1="90104" x2="14909" y2="90104"/>
                        <a14:foregroundMark x1="29212" y1="8746" x2="29212" y2="8746"/>
                      </a14:backgroundRemoval>
                    </a14:imgEffect>
                  </a14:imgLayer>
                </a14:imgProps>
              </a:ext>
              <a:ext uri="{28A0092B-C50C-407E-A947-70E740481C1C}">
                <a14:useLocalDpi xmlns:a14="http://schemas.microsoft.com/office/drawing/2010/main" val="0"/>
              </a:ext>
            </a:extLst>
          </a:blip>
          <a:srcRect/>
          <a:stretch>
            <a:fillRect/>
          </a:stretch>
        </p:blipFill>
        <p:spPr bwMode="auto">
          <a:xfrm>
            <a:off x="10416480" y="5949280"/>
            <a:ext cx="725712" cy="7644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9806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14</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Modélisation – Choix des métriques</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Annexes 13 à 16</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3</a:t>
            </a:r>
          </a:p>
        </p:txBody>
      </p:sp>
      <p:sp>
        <p:nvSpPr>
          <p:cNvPr id="6" name="ZoneTexte 5">
            <a:extLst>
              <a:ext uri="{FF2B5EF4-FFF2-40B4-BE49-F238E27FC236}">
                <a16:creationId xmlns:a16="http://schemas.microsoft.com/office/drawing/2014/main" id="{CA98191B-1B91-4E06-B73C-49720F9CA789}"/>
              </a:ext>
            </a:extLst>
          </p:cNvPr>
          <p:cNvSpPr txBox="1"/>
          <p:nvPr/>
        </p:nvSpPr>
        <p:spPr>
          <a:xfrm>
            <a:off x="81272" y="773287"/>
            <a:ext cx="6187040" cy="1200329"/>
          </a:xfrm>
          <a:prstGeom prst="rect">
            <a:avLst/>
          </a:prstGeom>
          <a:noFill/>
        </p:spPr>
        <p:txBody>
          <a:bodyPr wrap="square" rtlCol="0">
            <a:spAutoFit/>
          </a:bodyPr>
          <a:lstStyle/>
          <a:p>
            <a:r>
              <a:rPr lang="fr-FR" sz="2400" b="1" dirty="0">
                <a:solidFill>
                  <a:srgbClr val="C1344B"/>
                </a:solidFill>
                <a:latin typeface="Arial" panose="020B0604020202020204" pitchFamily="34" charset="0"/>
                <a:cs typeface="Arial" panose="020B0604020202020204" pitchFamily="34" charset="0"/>
              </a:rPr>
              <a:t>Rappel :</a:t>
            </a:r>
          </a:p>
          <a:p>
            <a:r>
              <a:rPr lang="fr-FR" sz="2400" dirty="0">
                <a:latin typeface="Arial" panose="020B0604020202020204" pitchFamily="34" charset="0"/>
                <a:cs typeface="Arial" panose="020B0604020202020204" pitchFamily="34" charset="0"/>
              </a:rPr>
              <a:t>Classe 0 négative = non défaillant</a:t>
            </a:r>
          </a:p>
          <a:p>
            <a:r>
              <a:rPr lang="fr-FR" sz="2400" dirty="0">
                <a:latin typeface="Arial" panose="020B0604020202020204" pitchFamily="34" charset="0"/>
                <a:cs typeface="Arial" panose="020B0604020202020204" pitchFamily="34" charset="0"/>
              </a:rPr>
              <a:t>Classe 1 positive = défaillant</a:t>
            </a:r>
          </a:p>
        </p:txBody>
      </p:sp>
      <p:grpSp>
        <p:nvGrpSpPr>
          <p:cNvPr id="8" name="Groupe 7">
            <a:extLst>
              <a:ext uri="{FF2B5EF4-FFF2-40B4-BE49-F238E27FC236}">
                <a16:creationId xmlns:a16="http://schemas.microsoft.com/office/drawing/2014/main" id="{A2245675-A8C5-45FD-9EAB-1C62166F8DEC}"/>
              </a:ext>
            </a:extLst>
          </p:cNvPr>
          <p:cNvGrpSpPr/>
          <p:nvPr/>
        </p:nvGrpSpPr>
        <p:grpSpPr>
          <a:xfrm>
            <a:off x="911423" y="2840410"/>
            <a:ext cx="3631683" cy="2842741"/>
            <a:chOff x="2035000" y="2696491"/>
            <a:chExt cx="7877468" cy="3463703"/>
          </a:xfrm>
        </p:grpSpPr>
        <p:sp>
          <p:nvSpPr>
            <p:cNvPr id="10" name="Forme libre : forme 9">
              <a:extLst>
                <a:ext uri="{FF2B5EF4-FFF2-40B4-BE49-F238E27FC236}">
                  <a16:creationId xmlns:a16="http://schemas.microsoft.com/office/drawing/2014/main" id="{48A6B897-9103-4D02-8CD7-15A8C463F3CD}"/>
                </a:ext>
              </a:extLst>
            </p:cNvPr>
            <p:cNvSpPr/>
            <p:nvPr/>
          </p:nvSpPr>
          <p:spPr>
            <a:xfrm>
              <a:off x="2035000" y="2696491"/>
              <a:ext cx="3897312" cy="1709208"/>
            </a:xfrm>
            <a:custGeom>
              <a:avLst/>
              <a:gdLst>
                <a:gd name="connsiteX0" fmla="*/ 0 w 3897312"/>
                <a:gd name="connsiteY0" fmla="*/ 170921 h 1709208"/>
                <a:gd name="connsiteX1" fmla="*/ 170921 w 3897312"/>
                <a:gd name="connsiteY1" fmla="*/ 0 h 1709208"/>
                <a:gd name="connsiteX2" fmla="*/ 3726391 w 3897312"/>
                <a:gd name="connsiteY2" fmla="*/ 0 h 1709208"/>
                <a:gd name="connsiteX3" fmla="*/ 3897312 w 3897312"/>
                <a:gd name="connsiteY3" fmla="*/ 170921 h 1709208"/>
                <a:gd name="connsiteX4" fmla="*/ 3897312 w 3897312"/>
                <a:gd name="connsiteY4" fmla="*/ 1538287 h 1709208"/>
                <a:gd name="connsiteX5" fmla="*/ 3726391 w 3897312"/>
                <a:gd name="connsiteY5" fmla="*/ 1709208 h 1709208"/>
                <a:gd name="connsiteX6" fmla="*/ 170921 w 3897312"/>
                <a:gd name="connsiteY6" fmla="*/ 1709208 h 1709208"/>
                <a:gd name="connsiteX7" fmla="*/ 0 w 3897312"/>
                <a:gd name="connsiteY7" fmla="*/ 1538287 h 1709208"/>
                <a:gd name="connsiteX8" fmla="*/ 0 w 3897312"/>
                <a:gd name="connsiteY8" fmla="*/ 170921 h 170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7312" h="1709208">
                  <a:moveTo>
                    <a:pt x="0" y="170921"/>
                  </a:moveTo>
                  <a:cubicBezTo>
                    <a:pt x="0" y="76524"/>
                    <a:pt x="76524" y="0"/>
                    <a:pt x="170921" y="0"/>
                  </a:cubicBezTo>
                  <a:lnTo>
                    <a:pt x="3726391" y="0"/>
                  </a:lnTo>
                  <a:cubicBezTo>
                    <a:pt x="3820788" y="0"/>
                    <a:pt x="3897312" y="76524"/>
                    <a:pt x="3897312" y="170921"/>
                  </a:cubicBezTo>
                  <a:lnTo>
                    <a:pt x="3897312" y="1538287"/>
                  </a:lnTo>
                  <a:cubicBezTo>
                    <a:pt x="3897312" y="1632684"/>
                    <a:pt x="3820788" y="1709208"/>
                    <a:pt x="3726391" y="1709208"/>
                  </a:cubicBezTo>
                  <a:lnTo>
                    <a:pt x="170921" y="1709208"/>
                  </a:lnTo>
                  <a:cubicBezTo>
                    <a:pt x="76524" y="1709208"/>
                    <a:pt x="0" y="1632684"/>
                    <a:pt x="0" y="1538287"/>
                  </a:cubicBezTo>
                  <a:lnTo>
                    <a:pt x="0" y="170921"/>
                  </a:lnTo>
                  <a:close/>
                </a:path>
              </a:pathLst>
            </a:custGeom>
            <a:solidFill>
              <a:srgbClr val="C1344B">
                <a:alpha val="20000"/>
              </a:srgbClr>
            </a:solidFill>
            <a:ln>
              <a:solidFill>
                <a:srgbClr val="C1344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270" wrap="square" lIns="297711" tIns="297711" rIns="297711" bIns="297711" numCol="1" spcCol="1270" anchor="ctr" anchorCtr="0">
              <a:noAutofit/>
            </a:bodyPr>
            <a:lstStyle/>
            <a:p>
              <a:pPr marL="0" lvl="0" indent="0" algn="ctr" defTabSz="2889250">
                <a:lnSpc>
                  <a:spcPct val="90000"/>
                </a:lnSpc>
                <a:spcBef>
                  <a:spcPct val="0"/>
                </a:spcBef>
                <a:spcAft>
                  <a:spcPct val="35000"/>
                </a:spcAft>
                <a:buNone/>
              </a:pPr>
              <a:endParaRPr lang="fr-FR" sz="6500" kern="1200"/>
            </a:p>
          </p:txBody>
        </p:sp>
        <p:sp>
          <p:nvSpPr>
            <p:cNvPr id="11" name="Forme libre : forme 10">
              <a:extLst>
                <a:ext uri="{FF2B5EF4-FFF2-40B4-BE49-F238E27FC236}">
                  <a16:creationId xmlns:a16="http://schemas.microsoft.com/office/drawing/2014/main" id="{BC6C9D1D-F4C2-4D57-9693-4ED30EAA6C33}"/>
                </a:ext>
              </a:extLst>
            </p:cNvPr>
            <p:cNvSpPr/>
            <p:nvPr/>
          </p:nvSpPr>
          <p:spPr>
            <a:xfrm>
              <a:off x="2062166" y="4450985"/>
              <a:ext cx="3897316" cy="1709209"/>
            </a:xfrm>
            <a:custGeom>
              <a:avLst/>
              <a:gdLst>
                <a:gd name="connsiteX0" fmla="*/ 0 w 3897312"/>
                <a:gd name="connsiteY0" fmla="*/ 170921 h 1709208"/>
                <a:gd name="connsiteX1" fmla="*/ 170921 w 3897312"/>
                <a:gd name="connsiteY1" fmla="*/ 0 h 1709208"/>
                <a:gd name="connsiteX2" fmla="*/ 3726391 w 3897312"/>
                <a:gd name="connsiteY2" fmla="*/ 0 h 1709208"/>
                <a:gd name="connsiteX3" fmla="*/ 3897312 w 3897312"/>
                <a:gd name="connsiteY3" fmla="*/ 170921 h 1709208"/>
                <a:gd name="connsiteX4" fmla="*/ 3897312 w 3897312"/>
                <a:gd name="connsiteY4" fmla="*/ 1538287 h 1709208"/>
                <a:gd name="connsiteX5" fmla="*/ 3726391 w 3897312"/>
                <a:gd name="connsiteY5" fmla="*/ 1709208 h 1709208"/>
                <a:gd name="connsiteX6" fmla="*/ 170921 w 3897312"/>
                <a:gd name="connsiteY6" fmla="*/ 1709208 h 1709208"/>
                <a:gd name="connsiteX7" fmla="*/ 0 w 3897312"/>
                <a:gd name="connsiteY7" fmla="*/ 1538287 h 1709208"/>
                <a:gd name="connsiteX8" fmla="*/ 0 w 3897312"/>
                <a:gd name="connsiteY8" fmla="*/ 170921 h 170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7312" h="1709208">
                  <a:moveTo>
                    <a:pt x="0" y="170921"/>
                  </a:moveTo>
                  <a:cubicBezTo>
                    <a:pt x="0" y="76524"/>
                    <a:pt x="76524" y="0"/>
                    <a:pt x="170921" y="0"/>
                  </a:cubicBezTo>
                  <a:lnTo>
                    <a:pt x="3726391" y="0"/>
                  </a:lnTo>
                  <a:cubicBezTo>
                    <a:pt x="3820788" y="0"/>
                    <a:pt x="3897312" y="76524"/>
                    <a:pt x="3897312" y="170921"/>
                  </a:cubicBezTo>
                  <a:lnTo>
                    <a:pt x="3897312" y="1538287"/>
                  </a:lnTo>
                  <a:cubicBezTo>
                    <a:pt x="3897312" y="1632684"/>
                    <a:pt x="3820788" y="1709208"/>
                    <a:pt x="3726391" y="1709208"/>
                  </a:cubicBezTo>
                  <a:lnTo>
                    <a:pt x="170921" y="1709208"/>
                  </a:lnTo>
                  <a:cubicBezTo>
                    <a:pt x="76524" y="1709208"/>
                    <a:pt x="0" y="1632684"/>
                    <a:pt x="0" y="1538287"/>
                  </a:cubicBezTo>
                  <a:lnTo>
                    <a:pt x="0" y="170921"/>
                  </a:lnTo>
                  <a:close/>
                </a:path>
              </a:pathLst>
            </a:custGeom>
            <a:solidFill>
              <a:srgbClr val="C1344B">
                <a:alpha val="80000"/>
              </a:srgbClr>
            </a:solidFill>
            <a:ln>
              <a:solidFill>
                <a:srgbClr val="C1344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270" wrap="square" lIns="297711" tIns="297711" rIns="297711" bIns="297711" numCol="1" spcCol="1270" anchor="ctr" anchorCtr="0">
              <a:noAutofit/>
            </a:bodyPr>
            <a:lstStyle/>
            <a:p>
              <a:pPr marL="0" lvl="0" indent="0" algn="ctr" defTabSz="2889250">
                <a:lnSpc>
                  <a:spcPct val="90000"/>
                </a:lnSpc>
                <a:spcBef>
                  <a:spcPct val="0"/>
                </a:spcBef>
                <a:spcAft>
                  <a:spcPct val="35000"/>
                </a:spcAft>
                <a:buNone/>
              </a:pPr>
              <a:endParaRPr lang="fr-FR" sz="6500" kern="1200"/>
            </a:p>
          </p:txBody>
        </p:sp>
        <p:sp>
          <p:nvSpPr>
            <p:cNvPr id="12" name="Forme libre : forme 11">
              <a:extLst>
                <a:ext uri="{FF2B5EF4-FFF2-40B4-BE49-F238E27FC236}">
                  <a16:creationId xmlns:a16="http://schemas.microsoft.com/office/drawing/2014/main" id="{C6B1E147-E94D-49FF-94BA-9C4625DAEC8F}"/>
                </a:ext>
              </a:extLst>
            </p:cNvPr>
            <p:cNvSpPr/>
            <p:nvPr/>
          </p:nvSpPr>
          <p:spPr>
            <a:xfrm>
              <a:off x="5987986" y="2696491"/>
              <a:ext cx="3897312" cy="1709208"/>
            </a:xfrm>
            <a:custGeom>
              <a:avLst/>
              <a:gdLst>
                <a:gd name="connsiteX0" fmla="*/ 0 w 3897312"/>
                <a:gd name="connsiteY0" fmla="*/ 170921 h 1709208"/>
                <a:gd name="connsiteX1" fmla="*/ 170921 w 3897312"/>
                <a:gd name="connsiteY1" fmla="*/ 0 h 1709208"/>
                <a:gd name="connsiteX2" fmla="*/ 3726391 w 3897312"/>
                <a:gd name="connsiteY2" fmla="*/ 0 h 1709208"/>
                <a:gd name="connsiteX3" fmla="*/ 3897312 w 3897312"/>
                <a:gd name="connsiteY3" fmla="*/ 170921 h 1709208"/>
                <a:gd name="connsiteX4" fmla="*/ 3897312 w 3897312"/>
                <a:gd name="connsiteY4" fmla="*/ 1538287 h 1709208"/>
                <a:gd name="connsiteX5" fmla="*/ 3726391 w 3897312"/>
                <a:gd name="connsiteY5" fmla="*/ 1709208 h 1709208"/>
                <a:gd name="connsiteX6" fmla="*/ 170921 w 3897312"/>
                <a:gd name="connsiteY6" fmla="*/ 1709208 h 1709208"/>
                <a:gd name="connsiteX7" fmla="*/ 0 w 3897312"/>
                <a:gd name="connsiteY7" fmla="*/ 1538287 h 1709208"/>
                <a:gd name="connsiteX8" fmla="*/ 0 w 3897312"/>
                <a:gd name="connsiteY8" fmla="*/ 170921 h 170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7312" h="1709208">
                  <a:moveTo>
                    <a:pt x="0" y="170921"/>
                  </a:moveTo>
                  <a:cubicBezTo>
                    <a:pt x="0" y="76524"/>
                    <a:pt x="76524" y="0"/>
                    <a:pt x="170921" y="0"/>
                  </a:cubicBezTo>
                  <a:lnTo>
                    <a:pt x="3726391" y="0"/>
                  </a:lnTo>
                  <a:cubicBezTo>
                    <a:pt x="3820788" y="0"/>
                    <a:pt x="3897312" y="76524"/>
                    <a:pt x="3897312" y="170921"/>
                  </a:cubicBezTo>
                  <a:lnTo>
                    <a:pt x="3897312" y="1538287"/>
                  </a:lnTo>
                  <a:cubicBezTo>
                    <a:pt x="3897312" y="1632684"/>
                    <a:pt x="3820788" y="1709208"/>
                    <a:pt x="3726391" y="1709208"/>
                  </a:cubicBezTo>
                  <a:lnTo>
                    <a:pt x="170921" y="1709208"/>
                  </a:lnTo>
                  <a:cubicBezTo>
                    <a:pt x="76524" y="1709208"/>
                    <a:pt x="0" y="1632684"/>
                    <a:pt x="0" y="1538287"/>
                  </a:cubicBezTo>
                  <a:lnTo>
                    <a:pt x="0" y="170921"/>
                  </a:lnTo>
                  <a:close/>
                </a:path>
              </a:pathLst>
            </a:custGeom>
            <a:solidFill>
              <a:srgbClr val="C1344B"/>
            </a:solidFill>
            <a:ln>
              <a:solidFill>
                <a:srgbClr val="C00000"/>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270" wrap="square" lIns="297711" tIns="297711" rIns="297711" bIns="297711" numCol="1" spcCol="1270" anchor="ctr" anchorCtr="0">
              <a:noAutofit/>
            </a:bodyPr>
            <a:lstStyle/>
            <a:p>
              <a:pPr marL="0" lvl="0" indent="0" algn="ctr" defTabSz="2889250">
                <a:lnSpc>
                  <a:spcPct val="90000"/>
                </a:lnSpc>
                <a:spcBef>
                  <a:spcPct val="0"/>
                </a:spcBef>
                <a:spcAft>
                  <a:spcPct val="35000"/>
                </a:spcAft>
                <a:buNone/>
              </a:pPr>
              <a:endParaRPr lang="fr-FR" sz="6500" kern="1200"/>
            </a:p>
          </p:txBody>
        </p:sp>
        <p:sp>
          <p:nvSpPr>
            <p:cNvPr id="13" name="Forme libre : forme 12">
              <a:extLst>
                <a:ext uri="{FF2B5EF4-FFF2-40B4-BE49-F238E27FC236}">
                  <a16:creationId xmlns:a16="http://schemas.microsoft.com/office/drawing/2014/main" id="{FAB6C1BD-CAA9-470B-996F-DBA19226A341}"/>
                </a:ext>
              </a:extLst>
            </p:cNvPr>
            <p:cNvSpPr/>
            <p:nvPr/>
          </p:nvSpPr>
          <p:spPr>
            <a:xfrm>
              <a:off x="6015156" y="4450985"/>
              <a:ext cx="3897312" cy="1709209"/>
            </a:xfrm>
            <a:custGeom>
              <a:avLst/>
              <a:gdLst>
                <a:gd name="connsiteX0" fmla="*/ 0 w 3897312"/>
                <a:gd name="connsiteY0" fmla="*/ 170921 h 1709208"/>
                <a:gd name="connsiteX1" fmla="*/ 170921 w 3897312"/>
                <a:gd name="connsiteY1" fmla="*/ 0 h 1709208"/>
                <a:gd name="connsiteX2" fmla="*/ 3726391 w 3897312"/>
                <a:gd name="connsiteY2" fmla="*/ 0 h 1709208"/>
                <a:gd name="connsiteX3" fmla="*/ 3897312 w 3897312"/>
                <a:gd name="connsiteY3" fmla="*/ 170921 h 1709208"/>
                <a:gd name="connsiteX4" fmla="*/ 3897312 w 3897312"/>
                <a:gd name="connsiteY4" fmla="*/ 1538287 h 1709208"/>
                <a:gd name="connsiteX5" fmla="*/ 3726391 w 3897312"/>
                <a:gd name="connsiteY5" fmla="*/ 1709208 h 1709208"/>
                <a:gd name="connsiteX6" fmla="*/ 170921 w 3897312"/>
                <a:gd name="connsiteY6" fmla="*/ 1709208 h 1709208"/>
                <a:gd name="connsiteX7" fmla="*/ 0 w 3897312"/>
                <a:gd name="connsiteY7" fmla="*/ 1538287 h 1709208"/>
                <a:gd name="connsiteX8" fmla="*/ 0 w 3897312"/>
                <a:gd name="connsiteY8" fmla="*/ 170921 h 1709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97312" h="1709208">
                  <a:moveTo>
                    <a:pt x="0" y="170921"/>
                  </a:moveTo>
                  <a:cubicBezTo>
                    <a:pt x="0" y="76524"/>
                    <a:pt x="76524" y="0"/>
                    <a:pt x="170921" y="0"/>
                  </a:cubicBezTo>
                  <a:lnTo>
                    <a:pt x="3726391" y="0"/>
                  </a:lnTo>
                  <a:cubicBezTo>
                    <a:pt x="3820788" y="0"/>
                    <a:pt x="3897312" y="76524"/>
                    <a:pt x="3897312" y="170921"/>
                  </a:cubicBezTo>
                  <a:lnTo>
                    <a:pt x="3897312" y="1538287"/>
                  </a:lnTo>
                  <a:cubicBezTo>
                    <a:pt x="3897312" y="1632684"/>
                    <a:pt x="3820788" y="1709208"/>
                    <a:pt x="3726391" y="1709208"/>
                  </a:cubicBezTo>
                  <a:lnTo>
                    <a:pt x="170921" y="1709208"/>
                  </a:lnTo>
                  <a:cubicBezTo>
                    <a:pt x="76524" y="1709208"/>
                    <a:pt x="0" y="1632684"/>
                    <a:pt x="0" y="1538287"/>
                  </a:cubicBezTo>
                  <a:lnTo>
                    <a:pt x="0" y="170921"/>
                  </a:lnTo>
                  <a:close/>
                </a:path>
              </a:pathLst>
            </a:custGeom>
            <a:solidFill>
              <a:srgbClr val="C1344B">
                <a:alpha val="20000"/>
              </a:srgbClr>
            </a:solidFill>
            <a:ln>
              <a:solidFill>
                <a:srgbClr val="C1344B"/>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vert270" wrap="square" lIns="297711" tIns="297711" rIns="297711" bIns="297711" numCol="1" spcCol="1270" anchor="ctr" anchorCtr="0">
              <a:noAutofit/>
            </a:bodyPr>
            <a:lstStyle/>
            <a:p>
              <a:pPr marL="0" lvl="0" indent="0" algn="ctr" defTabSz="2889250">
                <a:lnSpc>
                  <a:spcPct val="90000"/>
                </a:lnSpc>
                <a:spcBef>
                  <a:spcPct val="0"/>
                </a:spcBef>
                <a:spcAft>
                  <a:spcPct val="35000"/>
                </a:spcAft>
                <a:buNone/>
              </a:pPr>
              <a:endParaRPr lang="fr-FR" sz="6500" kern="1200"/>
            </a:p>
          </p:txBody>
        </p:sp>
      </p:grpSp>
      <p:sp>
        <p:nvSpPr>
          <p:cNvPr id="14" name="ZoneTexte 13">
            <a:extLst>
              <a:ext uri="{FF2B5EF4-FFF2-40B4-BE49-F238E27FC236}">
                <a16:creationId xmlns:a16="http://schemas.microsoft.com/office/drawing/2014/main" id="{313856F4-7B2E-4D99-A8B3-CBA923B1179B}"/>
              </a:ext>
            </a:extLst>
          </p:cNvPr>
          <p:cNvSpPr txBox="1"/>
          <p:nvPr/>
        </p:nvSpPr>
        <p:spPr>
          <a:xfrm>
            <a:off x="47328" y="3147730"/>
            <a:ext cx="553998" cy="1904687"/>
          </a:xfrm>
          <a:prstGeom prst="rect">
            <a:avLst/>
          </a:prstGeom>
          <a:noFill/>
        </p:spPr>
        <p:txBody>
          <a:bodyPr vert="vert270" wrap="square" rtlCol="0">
            <a:spAutoFit/>
          </a:bodyPr>
          <a:lstStyle/>
          <a:p>
            <a:r>
              <a:rPr lang="fr-FR" sz="2400" dirty="0">
                <a:latin typeface="Arial" panose="020B0604020202020204" pitchFamily="34" charset="0"/>
                <a:cs typeface="Arial" panose="020B0604020202020204" pitchFamily="34" charset="0"/>
              </a:rPr>
              <a:t>Classe réelle</a:t>
            </a:r>
          </a:p>
        </p:txBody>
      </p:sp>
      <p:sp>
        <p:nvSpPr>
          <p:cNvPr id="15" name="ZoneTexte 14">
            <a:extLst>
              <a:ext uri="{FF2B5EF4-FFF2-40B4-BE49-F238E27FC236}">
                <a16:creationId xmlns:a16="http://schemas.microsoft.com/office/drawing/2014/main" id="{9D96C348-79E7-442A-AA20-25D307F6F612}"/>
              </a:ext>
            </a:extLst>
          </p:cNvPr>
          <p:cNvSpPr txBox="1"/>
          <p:nvPr/>
        </p:nvSpPr>
        <p:spPr>
          <a:xfrm>
            <a:off x="466850" y="3167681"/>
            <a:ext cx="553998" cy="769441"/>
          </a:xfrm>
          <a:prstGeom prst="rect">
            <a:avLst/>
          </a:prstGeom>
          <a:noFill/>
        </p:spPr>
        <p:txBody>
          <a:bodyPr wrap="square" rtlCol="0">
            <a:spAutoFit/>
          </a:bodyPr>
          <a:lstStyle/>
          <a:p>
            <a:r>
              <a:rPr lang="fr-FR" sz="4400" dirty="0">
                <a:latin typeface="Arial" panose="020B0604020202020204" pitchFamily="34" charset="0"/>
                <a:cs typeface="Arial" panose="020B0604020202020204" pitchFamily="34" charset="0"/>
              </a:rPr>
              <a:t>+</a:t>
            </a:r>
          </a:p>
        </p:txBody>
      </p:sp>
      <p:sp>
        <p:nvSpPr>
          <p:cNvPr id="24" name="ZoneTexte 23">
            <a:extLst>
              <a:ext uri="{FF2B5EF4-FFF2-40B4-BE49-F238E27FC236}">
                <a16:creationId xmlns:a16="http://schemas.microsoft.com/office/drawing/2014/main" id="{327E270E-BC8F-4FDD-9501-A47F2C99FB56}"/>
              </a:ext>
            </a:extLst>
          </p:cNvPr>
          <p:cNvSpPr txBox="1"/>
          <p:nvPr/>
        </p:nvSpPr>
        <p:spPr>
          <a:xfrm rot="5400000">
            <a:off x="2527778" y="5158781"/>
            <a:ext cx="553998" cy="2179128"/>
          </a:xfrm>
          <a:prstGeom prst="rect">
            <a:avLst/>
          </a:prstGeom>
          <a:noFill/>
        </p:spPr>
        <p:txBody>
          <a:bodyPr vert="vert270" wrap="square" rtlCol="0">
            <a:spAutoFit/>
          </a:bodyPr>
          <a:lstStyle/>
          <a:p>
            <a:r>
              <a:rPr lang="fr-FR" sz="2400" dirty="0">
                <a:latin typeface="Arial" panose="020B0604020202020204" pitchFamily="34" charset="0"/>
                <a:cs typeface="Arial" panose="020B0604020202020204" pitchFamily="34" charset="0"/>
              </a:rPr>
              <a:t>Classe prédite</a:t>
            </a:r>
          </a:p>
        </p:txBody>
      </p:sp>
      <p:sp>
        <p:nvSpPr>
          <p:cNvPr id="26" name="ZoneTexte 25">
            <a:extLst>
              <a:ext uri="{FF2B5EF4-FFF2-40B4-BE49-F238E27FC236}">
                <a16:creationId xmlns:a16="http://schemas.microsoft.com/office/drawing/2014/main" id="{358F3CBB-55AA-4B3A-AF3B-C3143EA0275F}"/>
              </a:ext>
            </a:extLst>
          </p:cNvPr>
          <p:cNvSpPr txBox="1"/>
          <p:nvPr/>
        </p:nvSpPr>
        <p:spPr>
          <a:xfrm>
            <a:off x="1532796" y="5513103"/>
            <a:ext cx="553998" cy="769441"/>
          </a:xfrm>
          <a:prstGeom prst="rect">
            <a:avLst/>
          </a:prstGeom>
          <a:noFill/>
        </p:spPr>
        <p:txBody>
          <a:bodyPr wrap="square" rtlCol="0">
            <a:spAutoFit/>
          </a:bodyPr>
          <a:lstStyle/>
          <a:p>
            <a:r>
              <a:rPr lang="fr-FR" sz="4400" dirty="0">
                <a:latin typeface="Arial" panose="020B0604020202020204" pitchFamily="34" charset="0"/>
                <a:cs typeface="Arial" panose="020B0604020202020204" pitchFamily="34" charset="0"/>
              </a:rPr>
              <a:t>+</a:t>
            </a:r>
          </a:p>
        </p:txBody>
      </p:sp>
      <p:sp>
        <p:nvSpPr>
          <p:cNvPr id="28" name="ZoneTexte 27">
            <a:extLst>
              <a:ext uri="{FF2B5EF4-FFF2-40B4-BE49-F238E27FC236}">
                <a16:creationId xmlns:a16="http://schemas.microsoft.com/office/drawing/2014/main" id="{6941CA25-4630-4B62-B0C7-220ED716D021}"/>
              </a:ext>
            </a:extLst>
          </p:cNvPr>
          <p:cNvSpPr txBox="1"/>
          <p:nvPr/>
        </p:nvSpPr>
        <p:spPr>
          <a:xfrm>
            <a:off x="82125" y="2242015"/>
            <a:ext cx="3664041" cy="461665"/>
          </a:xfrm>
          <a:prstGeom prst="rect">
            <a:avLst/>
          </a:prstGeom>
          <a:noFill/>
        </p:spPr>
        <p:txBody>
          <a:bodyPr wrap="square">
            <a:spAutoFit/>
          </a:bodyPr>
          <a:lstStyle/>
          <a:p>
            <a:r>
              <a:rPr lang="fr-FR" sz="2400" b="1" dirty="0">
                <a:solidFill>
                  <a:srgbClr val="C1344B"/>
                </a:solidFill>
                <a:latin typeface="Arial" panose="020B0604020202020204" pitchFamily="34" charset="0"/>
                <a:cs typeface="Arial" panose="020B0604020202020204" pitchFamily="34" charset="0"/>
              </a:rPr>
              <a:t>Matrice de confusion :</a:t>
            </a:r>
          </a:p>
        </p:txBody>
      </p:sp>
      <p:sp>
        <p:nvSpPr>
          <p:cNvPr id="18" name="ZoneTexte 17">
            <a:extLst>
              <a:ext uri="{FF2B5EF4-FFF2-40B4-BE49-F238E27FC236}">
                <a16:creationId xmlns:a16="http://schemas.microsoft.com/office/drawing/2014/main" id="{083D225D-AA0F-409C-AC07-280DF635F577}"/>
              </a:ext>
            </a:extLst>
          </p:cNvPr>
          <p:cNvSpPr txBox="1"/>
          <p:nvPr/>
        </p:nvSpPr>
        <p:spPr>
          <a:xfrm>
            <a:off x="923948" y="2856272"/>
            <a:ext cx="1784220" cy="1446550"/>
          </a:xfrm>
          <a:prstGeom prst="rect">
            <a:avLst/>
          </a:prstGeom>
          <a:noFill/>
        </p:spPr>
        <p:txBody>
          <a:bodyPr wrap="square" rtlCol="0">
            <a:spAutoFit/>
          </a:bodyPr>
          <a:lstStyle/>
          <a:p>
            <a:pPr algn="ctr"/>
            <a:r>
              <a:rPr lang="fr-FR" sz="3200" b="1" dirty="0">
                <a:latin typeface="Arial" panose="020B0604020202020204" pitchFamily="34" charset="0"/>
                <a:cs typeface="Arial" panose="020B0604020202020204" pitchFamily="34" charset="0"/>
              </a:rPr>
              <a:t>TP</a:t>
            </a:r>
          </a:p>
          <a:p>
            <a:pPr algn="ctr"/>
            <a:r>
              <a:rPr lang="fr-FR" sz="2800" dirty="0">
                <a:latin typeface="Arial" panose="020B0604020202020204" pitchFamily="34" charset="0"/>
                <a:cs typeface="Arial" panose="020B0604020202020204" pitchFamily="34" charset="0"/>
              </a:rPr>
              <a:t>Vrais positifs</a:t>
            </a:r>
          </a:p>
        </p:txBody>
      </p:sp>
      <p:sp>
        <p:nvSpPr>
          <p:cNvPr id="31" name="ZoneTexte 30">
            <a:extLst>
              <a:ext uri="{FF2B5EF4-FFF2-40B4-BE49-F238E27FC236}">
                <a16:creationId xmlns:a16="http://schemas.microsoft.com/office/drawing/2014/main" id="{25DA6271-D344-40E3-B80C-075106290C8C}"/>
              </a:ext>
            </a:extLst>
          </p:cNvPr>
          <p:cNvSpPr txBox="1"/>
          <p:nvPr/>
        </p:nvSpPr>
        <p:spPr>
          <a:xfrm>
            <a:off x="2746360" y="4273239"/>
            <a:ext cx="1796745" cy="1446550"/>
          </a:xfrm>
          <a:prstGeom prst="rect">
            <a:avLst/>
          </a:prstGeom>
          <a:noFill/>
        </p:spPr>
        <p:txBody>
          <a:bodyPr wrap="square" rtlCol="0">
            <a:spAutoFit/>
          </a:bodyPr>
          <a:lstStyle/>
          <a:p>
            <a:pPr algn="ctr"/>
            <a:r>
              <a:rPr lang="fr-FR" sz="3200" b="1" dirty="0">
                <a:latin typeface="Arial" panose="020B0604020202020204" pitchFamily="34" charset="0"/>
                <a:cs typeface="Arial" panose="020B0604020202020204" pitchFamily="34" charset="0"/>
              </a:rPr>
              <a:t>TN</a:t>
            </a:r>
          </a:p>
          <a:p>
            <a:pPr algn="ctr"/>
            <a:r>
              <a:rPr lang="fr-FR" sz="2800" dirty="0">
                <a:latin typeface="Arial" panose="020B0604020202020204" pitchFamily="34" charset="0"/>
                <a:cs typeface="Arial" panose="020B0604020202020204" pitchFamily="34" charset="0"/>
              </a:rPr>
              <a:t>Vrais négatifs</a:t>
            </a:r>
          </a:p>
        </p:txBody>
      </p:sp>
      <p:sp>
        <p:nvSpPr>
          <p:cNvPr id="32" name="ZoneTexte 31">
            <a:extLst>
              <a:ext uri="{FF2B5EF4-FFF2-40B4-BE49-F238E27FC236}">
                <a16:creationId xmlns:a16="http://schemas.microsoft.com/office/drawing/2014/main" id="{A1833A9A-4AE0-4C23-A34E-EF57F2763BB7}"/>
              </a:ext>
            </a:extLst>
          </p:cNvPr>
          <p:cNvSpPr txBox="1"/>
          <p:nvPr/>
        </p:nvSpPr>
        <p:spPr>
          <a:xfrm>
            <a:off x="501442" y="4293096"/>
            <a:ext cx="553998" cy="1015663"/>
          </a:xfrm>
          <a:prstGeom prst="rect">
            <a:avLst/>
          </a:prstGeom>
          <a:noFill/>
        </p:spPr>
        <p:txBody>
          <a:bodyPr wrap="square" rtlCol="0">
            <a:spAutoFit/>
          </a:bodyPr>
          <a:lstStyle/>
          <a:p>
            <a:r>
              <a:rPr lang="fr-FR" sz="6000" dirty="0">
                <a:latin typeface="Arial" panose="020B0604020202020204" pitchFamily="34" charset="0"/>
                <a:cs typeface="Arial" panose="020B0604020202020204" pitchFamily="34" charset="0"/>
              </a:rPr>
              <a:t>-</a:t>
            </a:r>
          </a:p>
        </p:txBody>
      </p:sp>
      <p:sp>
        <p:nvSpPr>
          <p:cNvPr id="33" name="ZoneTexte 32">
            <a:extLst>
              <a:ext uri="{FF2B5EF4-FFF2-40B4-BE49-F238E27FC236}">
                <a16:creationId xmlns:a16="http://schemas.microsoft.com/office/drawing/2014/main" id="{955EB2C3-6E81-46D0-88C8-6F982F7FA38F}"/>
              </a:ext>
            </a:extLst>
          </p:cNvPr>
          <p:cNvSpPr txBox="1"/>
          <p:nvPr/>
        </p:nvSpPr>
        <p:spPr>
          <a:xfrm>
            <a:off x="3367734" y="5305872"/>
            <a:ext cx="553998" cy="1015663"/>
          </a:xfrm>
          <a:prstGeom prst="rect">
            <a:avLst/>
          </a:prstGeom>
          <a:noFill/>
        </p:spPr>
        <p:txBody>
          <a:bodyPr wrap="square" rtlCol="0">
            <a:spAutoFit/>
          </a:bodyPr>
          <a:lstStyle/>
          <a:p>
            <a:r>
              <a:rPr lang="fr-FR" sz="6000" dirty="0">
                <a:latin typeface="Arial" panose="020B0604020202020204" pitchFamily="34" charset="0"/>
                <a:cs typeface="Arial" panose="020B0604020202020204" pitchFamily="34" charset="0"/>
              </a:rPr>
              <a:t>-</a:t>
            </a:r>
          </a:p>
        </p:txBody>
      </p:sp>
      <p:sp>
        <p:nvSpPr>
          <p:cNvPr id="34" name="ZoneTexte 33">
            <a:extLst>
              <a:ext uri="{FF2B5EF4-FFF2-40B4-BE49-F238E27FC236}">
                <a16:creationId xmlns:a16="http://schemas.microsoft.com/office/drawing/2014/main" id="{986F7B05-D733-4054-A94E-03FEC8CDE9F3}"/>
              </a:ext>
            </a:extLst>
          </p:cNvPr>
          <p:cNvSpPr txBox="1"/>
          <p:nvPr/>
        </p:nvSpPr>
        <p:spPr>
          <a:xfrm>
            <a:off x="2729060" y="2838314"/>
            <a:ext cx="1784219" cy="1446550"/>
          </a:xfrm>
          <a:prstGeom prst="rect">
            <a:avLst/>
          </a:prstGeom>
          <a:noFill/>
        </p:spPr>
        <p:txBody>
          <a:bodyPr wrap="square" rtlCol="0">
            <a:spAutoFit/>
          </a:bodyPr>
          <a:lstStyle/>
          <a:p>
            <a:pPr algn="ctr"/>
            <a:r>
              <a:rPr lang="fr-FR" sz="3200" b="1" dirty="0">
                <a:solidFill>
                  <a:schemeClr val="bg1"/>
                </a:solidFill>
                <a:latin typeface="Arial" panose="020B0604020202020204" pitchFamily="34" charset="0"/>
                <a:cs typeface="Arial" panose="020B0604020202020204" pitchFamily="34" charset="0"/>
              </a:rPr>
              <a:t>FN</a:t>
            </a:r>
          </a:p>
          <a:p>
            <a:pPr algn="ctr"/>
            <a:r>
              <a:rPr lang="fr-FR" sz="2800" dirty="0">
                <a:solidFill>
                  <a:schemeClr val="bg1"/>
                </a:solidFill>
                <a:latin typeface="Arial" panose="020B0604020202020204" pitchFamily="34" charset="0"/>
                <a:cs typeface="Arial" panose="020B0604020202020204" pitchFamily="34" charset="0"/>
              </a:rPr>
              <a:t>Faux négatifs</a:t>
            </a:r>
          </a:p>
        </p:txBody>
      </p:sp>
      <p:sp>
        <p:nvSpPr>
          <p:cNvPr id="38" name="ZoneTexte 37">
            <a:extLst>
              <a:ext uri="{FF2B5EF4-FFF2-40B4-BE49-F238E27FC236}">
                <a16:creationId xmlns:a16="http://schemas.microsoft.com/office/drawing/2014/main" id="{69AE600A-8535-4686-8A2C-A80BD5C3598D}"/>
              </a:ext>
            </a:extLst>
          </p:cNvPr>
          <p:cNvSpPr txBox="1"/>
          <p:nvPr/>
        </p:nvSpPr>
        <p:spPr>
          <a:xfrm>
            <a:off x="955770" y="4258482"/>
            <a:ext cx="1784220" cy="1446550"/>
          </a:xfrm>
          <a:prstGeom prst="rect">
            <a:avLst/>
          </a:prstGeom>
          <a:noFill/>
        </p:spPr>
        <p:txBody>
          <a:bodyPr wrap="square" rtlCol="0">
            <a:spAutoFit/>
          </a:bodyPr>
          <a:lstStyle/>
          <a:p>
            <a:pPr algn="ctr"/>
            <a:r>
              <a:rPr lang="fr-FR" sz="3200" b="1" dirty="0">
                <a:solidFill>
                  <a:schemeClr val="bg1"/>
                </a:solidFill>
                <a:latin typeface="Arial" panose="020B0604020202020204" pitchFamily="34" charset="0"/>
                <a:cs typeface="Arial" panose="020B0604020202020204" pitchFamily="34" charset="0"/>
              </a:rPr>
              <a:t>FP</a:t>
            </a:r>
          </a:p>
          <a:p>
            <a:pPr algn="ctr"/>
            <a:r>
              <a:rPr lang="fr-FR" sz="2800" dirty="0">
                <a:solidFill>
                  <a:schemeClr val="bg1"/>
                </a:solidFill>
                <a:latin typeface="Arial" panose="020B0604020202020204" pitchFamily="34" charset="0"/>
                <a:cs typeface="Arial" panose="020B0604020202020204" pitchFamily="34" charset="0"/>
              </a:rPr>
              <a:t>Faux positifs</a:t>
            </a:r>
          </a:p>
        </p:txBody>
      </p:sp>
      <p:pic>
        <p:nvPicPr>
          <p:cNvPr id="20" name="Image 19">
            <a:extLst>
              <a:ext uri="{FF2B5EF4-FFF2-40B4-BE49-F238E27FC236}">
                <a16:creationId xmlns:a16="http://schemas.microsoft.com/office/drawing/2014/main" id="{E4238F6F-3020-4F4F-9E25-D17D8FFE32EC}"/>
              </a:ext>
            </a:extLst>
          </p:cNvPr>
          <p:cNvPicPr>
            <a:picLocks noChangeAspect="1"/>
          </p:cNvPicPr>
          <p:nvPr/>
        </p:nvPicPr>
        <p:blipFill>
          <a:blip r:embed="rId5"/>
          <a:stretch>
            <a:fillRect/>
          </a:stretch>
        </p:blipFill>
        <p:spPr>
          <a:xfrm>
            <a:off x="1006687" y="2886781"/>
            <a:ext cx="554783" cy="561234"/>
          </a:xfrm>
          <a:prstGeom prst="rect">
            <a:avLst/>
          </a:prstGeom>
        </p:spPr>
      </p:pic>
      <p:pic>
        <p:nvPicPr>
          <p:cNvPr id="41" name="Image 40">
            <a:extLst>
              <a:ext uri="{FF2B5EF4-FFF2-40B4-BE49-F238E27FC236}">
                <a16:creationId xmlns:a16="http://schemas.microsoft.com/office/drawing/2014/main" id="{7AA50CA5-B9F2-432D-A099-4604DC176914}"/>
              </a:ext>
            </a:extLst>
          </p:cNvPr>
          <p:cNvPicPr>
            <a:picLocks noChangeAspect="1"/>
          </p:cNvPicPr>
          <p:nvPr/>
        </p:nvPicPr>
        <p:blipFill>
          <a:blip r:embed="rId5"/>
          <a:stretch>
            <a:fillRect/>
          </a:stretch>
        </p:blipFill>
        <p:spPr>
          <a:xfrm>
            <a:off x="2822103" y="4322381"/>
            <a:ext cx="554783" cy="561234"/>
          </a:xfrm>
          <a:prstGeom prst="rect">
            <a:avLst/>
          </a:prstGeom>
        </p:spPr>
      </p:pic>
      <p:sp>
        <p:nvSpPr>
          <p:cNvPr id="43" name="ZoneTexte 42">
            <a:extLst>
              <a:ext uri="{FF2B5EF4-FFF2-40B4-BE49-F238E27FC236}">
                <a16:creationId xmlns:a16="http://schemas.microsoft.com/office/drawing/2014/main" id="{60841CE2-E7AD-4E57-B495-AA0939D579E3}"/>
              </a:ext>
            </a:extLst>
          </p:cNvPr>
          <p:cNvSpPr txBox="1"/>
          <p:nvPr/>
        </p:nvSpPr>
        <p:spPr>
          <a:xfrm>
            <a:off x="5330268" y="800008"/>
            <a:ext cx="6780459" cy="461665"/>
          </a:xfrm>
          <a:prstGeom prst="rect">
            <a:avLst/>
          </a:prstGeom>
          <a:noFill/>
        </p:spPr>
        <p:txBody>
          <a:bodyPr wrap="square" rtlCol="0">
            <a:spAutoFit/>
          </a:bodyPr>
          <a:lstStyle/>
          <a:p>
            <a:r>
              <a:rPr lang="fr-FR" sz="2400" b="1" dirty="0">
                <a:solidFill>
                  <a:srgbClr val="C1344B"/>
                </a:solidFill>
                <a:latin typeface="Arial" panose="020B0604020202020204" pitchFamily="34" charset="0"/>
                <a:cs typeface="Arial" panose="020B0604020202020204" pitchFamily="34" charset="0"/>
              </a:rPr>
              <a:t>Minimiser les pertes argents :</a:t>
            </a:r>
          </a:p>
        </p:txBody>
      </p:sp>
      <p:graphicFrame>
        <p:nvGraphicFramePr>
          <p:cNvPr id="29" name="Tableau 44">
            <a:extLst>
              <a:ext uri="{FF2B5EF4-FFF2-40B4-BE49-F238E27FC236}">
                <a16:creationId xmlns:a16="http://schemas.microsoft.com/office/drawing/2014/main" id="{14BB5198-564A-4AE3-A99B-ACB4E4B63965}"/>
              </a:ext>
            </a:extLst>
          </p:cNvPr>
          <p:cNvGraphicFramePr>
            <a:graphicFrameLocks noGrp="1"/>
          </p:cNvGraphicFramePr>
          <p:nvPr>
            <p:extLst>
              <p:ext uri="{D42A27DB-BD31-4B8C-83A1-F6EECF244321}">
                <p14:modId xmlns:p14="http://schemas.microsoft.com/office/powerpoint/2010/main" val="2527697534"/>
              </p:ext>
            </p:extLst>
          </p:nvPr>
        </p:nvGraphicFramePr>
        <p:xfrm>
          <a:off x="5541633" y="1268760"/>
          <a:ext cx="6459023" cy="1798320"/>
        </p:xfrm>
        <a:graphic>
          <a:graphicData uri="http://schemas.openxmlformats.org/drawingml/2006/table">
            <a:tbl>
              <a:tblPr firstRow="1" bandRow="1">
                <a:tableStyleId>{5C22544A-7EE6-4342-B048-85BDC9FD1C3A}</a:tableStyleId>
              </a:tblPr>
              <a:tblGrid>
                <a:gridCol w="2065655">
                  <a:extLst>
                    <a:ext uri="{9D8B030D-6E8A-4147-A177-3AD203B41FA5}">
                      <a16:colId xmlns:a16="http://schemas.microsoft.com/office/drawing/2014/main" val="3183530802"/>
                    </a:ext>
                  </a:extLst>
                </a:gridCol>
                <a:gridCol w="1967230">
                  <a:extLst>
                    <a:ext uri="{9D8B030D-6E8A-4147-A177-3AD203B41FA5}">
                      <a16:colId xmlns:a16="http://schemas.microsoft.com/office/drawing/2014/main" val="2083674955"/>
                    </a:ext>
                  </a:extLst>
                </a:gridCol>
                <a:gridCol w="2426138">
                  <a:extLst>
                    <a:ext uri="{9D8B030D-6E8A-4147-A177-3AD203B41FA5}">
                      <a16:colId xmlns:a16="http://schemas.microsoft.com/office/drawing/2014/main" val="1320796072"/>
                    </a:ext>
                  </a:extLst>
                </a:gridCol>
              </a:tblGrid>
              <a:tr h="0">
                <a:tc>
                  <a:txBody>
                    <a:bodyPr/>
                    <a:lstStyle/>
                    <a:p>
                      <a:pPr algn="ctr"/>
                      <a:r>
                        <a:rPr lang="fr-FR" sz="2000" dirty="0">
                          <a:latin typeface="Arial" panose="020B0604020202020204" pitchFamily="34" charset="0"/>
                          <a:cs typeface="Arial" panose="020B0604020202020204" pitchFamily="34" charset="0"/>
                        </a:rPr>
                        <a:t>Prédiction</a:t>
                      </a:r>
                    </a:p>
                  </a:txBody>
                  <a:tcPr>
                    <a:solidFill>
                      <a:srgbClr val="C1344B"/>
                    </a:solidFill>
                  </a:tcPr>
                </a:tc>
                <a:tc>
                  <a:txBody>
                    <a:bodyPr/>
                    <a:lstStyle/>
                    <a:p>
                      <a:pPr algn="ctr"/>
                      <a:r>
                        <a:rPr lang="fr-FR" sz="2000" dirty="0">
                          <a:latin typeface="Arial" panose="020B0604020202020204" pitchFamily="34" charset="0"/>
                          <a:cs typeface="Arial" panose="020B0604020202020204" pitchFamily="34" charset="0"/>
                        </a:rPr>
                        <a:t>Réalité</a:t>
                      </a:r>
                    </a:p>
                  </a:txBody>
                  <a:tcPr>
                    <a:solidFill>
                      <a:srgbClr val="C1344B"/>
                    </a:solidFill>
                  </a:tcPr>
                </a:tc>
                <a:tc>
                  <a:txBody>
                    <a:bodyPr/>
                    <a:lstStyle/>
                    <a:p>
                      <a:pPr algn="ctr"/>
                      <a:r>
                        <a:rPr lang="fr-FR" sz="2000" dirty="0">
                          <a:latin typeface="Arial" panose="020B0604020202020204" pitchFamily="34" charset="0"/>
                          <a:cs typeface="Arial" panose="020B0604020202020204" pitchFamily="34" charset="0"/>
                        </a:rPr>
                        <a:t>PERTE</a:t>
                      </a:r>
                    </a:p>
                  </a:txBody>
                  <a:tcPr>
                    <a:solidFill>
                      <a:srgbClr val="C1344B"/>
                    </a:solidFill>
                  </a:tcPr>
                </a:tc>
                <a:extLst>
                  <a:ext uri="{0D108BD9-81ED-4DB2-BD59-A6C34878D82A}">
                    <a16:rowId xmlns:a16="http://schemas.microsoft.com/office/drawing/2014/main" val="1060523531"/>
                  </a:ext>
                </a:extLst>
              </a:tr>
              <a:tr h="0">
                <a:tc>
                  <a:txBody>
                    <a:bodyPr/>
                    <a:lstStyle/>
                    <a:p>
                      <a:pPr algn="ctr"/>
                      <a:r>
                        <a:rPr lang="fr-FR" sz="2000" dirty="0">
                          <a:latin typeface="Arial" panose="020B0604020202020204" pitchFamily="34" charset="0"/>
                          <a:cs typeface="Arial" panose="020B0604020202020204" pitchFamily="34" charset="0"/>
                        </a:rPr>
                        <a:t> </a:t>
                      </a:r>
                      <a:r>
                        <a:rPr lang="fr-FR"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fr-FR" sz="2000" dirty="0">
                          <a:latin typeface="Arial" panose="020B0604020202020204" pitchFamily="34" charset="0"/>
                          <a:cs typeface="Arial" panose="020B0604020202020204" pitchFamily="34" charset="0"/>
                        </a:rPr>
                        <a:t>défaillant</a:t>
                      </a:r>
                    </a:p>
                  </a:txBody>
                  <a:tcPr>
                    <a:solidFill>
                      <a:srgbClr val="C1344B">
                        <a:alpha val="20000"/>
                      </a:srgbClr>
                    </a:solidFill>
                  </a:tcPr>
                </a:tc>
                <a:tc>
                  <a:txBody>
                    <a:bodyPr/>
                    <a:lstStyle/>
                    <a:p>
                      <a:pPr algn="ctr"/>
                      <a:r>
                        <a:rPr lang="fr-FR"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fr-FR" sz="2000" dirty="0">
                          <a:latin typeface="Arial" panose="020B0604020202020204" pitchFamily="34" charset="0"/>
                          <a:cs typeface="Arial" panose="020B0604020202020204" pitchFamily="34" charset="0"/>
                        </a:rPr>
                        <a:t> non-défaillant</a:t>
                      </a:r>
                    </a:p>
                  </a:txBody>
                  <a:tcPr>
                    <a:solidFill>
                      <a:srgbClr val="C1344B">
                        <a:alpha val="20000"/>
                      </a:srgbClr>
                    </a:solidFill>
                  </a:tcPr>
                </a:tc>
                <a:tc>
                  <a:txBody>
                    <a:bodyPr/>
                    <a:lstStyle/>
                    <a:p>
                      <a:pPr algn="ctr"/>
                      <a:r>
                        <a:rPr lang="fr-FR" sz="2000" dirty="0">
                          <a:latin typeface="Arial" panose="020B0604020202020204" pitchFamily="34" charset="0"/>
                          <a:cs typeface="Arial" panose="020B0604020202020204" pitchFamily="34" charset="0"/>
                        </a:rPr>
                        <a:t>Intérêt du prêt non accordé</a:t>
                      </a:r>
                    </a:p>
                  </a:txBody>
                  <a:tcPr>
                    <a:solidFill>
                      <a:srgbClr val="C1344B">
                        <a:alpha val="20000"/>
                      </a:srgbClr>
                    </a:solidFill>
                  </a:tcPr>
                </a:tc>
                <a:extLst>
                  <a:ext uri="{0D108BD9-81ED-4DB2-BD59-A6C34878D82A}">
                    <a16:rowId xmlns:a16="http://schemas.microsoft.com/office/drawing/2014/main" val="2917086672"/>
                  </a:ext>
                </a:extLst>
              </a:tr>
              <a:tr h="0">
                <a:tc>
                  <a:txBody>
                    <a:bodyPr/>
                    <a:lstStyle/>
                    <a:p>
                      <a:pPr algn="ctr"/>
                      <a:r>
                        <a:rPr lang="fr-FR" sz="2000" dirty="0">
                          <a:latin typeface="Arial" panose="020B0604020202020204" pitchFamily="34" charset="0"/>
                          <a:cs typeface="Arial" panose="020B0604020202020204" pitchFamily="34" charset="0"/>
                        </a:rPr>
                        <a:t> </a:t>
                      </a:r>
                      <a:r>
                        <a:rPr lang="fr-FR"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fr-FR" sz="2000" dirty="0">
                          <a:latin typeface="Arial" panose="020B0604020202020204" pitchFamily="34" charset="0"/>
                          <a:cs typeface="Arial" panose="020B0604020202020204" pitchFamily="34" charset="0"/>
                        </a:rPr>
                        <a:t>non-défaillant</a:t>
                      </a:r>
                    </a:p>
                  </a:txBody>
                  <a:tcPr>
                    <a:solidFill>
                      <a:srgbClr val="C1344B">
                        <a:alpha val="20000"/>
                      </a:srgbClr>
                    </a:solidFill>
                  </a:tcPr>
                </a:tc>
                <a:tc>
                  <a:txBody>
                    <a:bodyPr/>
                    <a:lstStyle/>
                    <a:p>
                      <a:pPr algn="ctr"/>
                      <a:r>
                        <a:rPr lang="fr-FR" sz="28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r>
                        <a:rPr lang="fr-FR" sz="2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fr-FR" sz="2000" dirty="0">
                          <a:latin typeface="Arial" panose="020B0604020202020204" pitchFamily="34" charset="0"/>
                          <a:cs typeface="Arial" panose="020B0604020202020204" pitchFamily="34" charset="0"/>
                        </a:rPr>
                        <a:t>défaillant</a:t>
                      </a:r>
                    </a:p>
                  </a:txBody>
                  <a:tcPr>
                    <a:solidFill>
                      <a:srgbClr val="C1344B">
                        <a:alpha val="20000"/>
                      </a:srgbClr>
                    </a:solidFill>
                  </a:tcPr>
                </a:tc>
                <a:tc>
                  <a:txBody>
                    <a:bodyPr/>
                    <a:lstStyle/>
                    <a:p>
                      <a:pPr algn="ctr"/>
                      <a:r>
                        <a:rPr lang="fr-FR" sz="2000" dirty="0">
                          <a:latin typeface="Arial" panose="020B0604020202020204" pitchFamily="34" charset="0"/>
                          <a:cs typeface="Arial" panose="020B0604020202020204" pitchFamily="34" charset="0"/>
                        </a:rPr>
                        <a:t>Somme empruntée en partie ou totale</a:t>
                      </a:r>
                    </a:p>
                  </a:txBody>
                  <a:tcPr>
                    <a:solidFill>
                      <a:srgbClr val="C1344B">
                        <a:alpha val="20000"/>
                      </a:srgbClr>
                    </a:solidFill>
                  </a:tcPr>
                </a:tc>
                <a:extLst>
                  <a:ext uri="{0D108BD9-81ED-4DB2-BD59-A6C34878D82A}">
                    <a16:rowId xmlns:a16="http://schemas.microsoft.com/office/drawing/2014/main" val="2335536442"/>
                  </a:ext>
                </a:extLst>
              </a:tr>
            </a:tbl>
          </a:graphicData>
        </a:graphic>
      </p:graphicFrame>
      <p:grpSp>
        <p:nvGrpSpPr>
          <p:cNvPr id="64" name="Groupe 63">
            <a:extLst>
              <a:ext uri="{FF2B5EF4-FFF2-40B4-BE49-F238E27FC236}">
                <a16:creationId xmlns:a16="http://schemas.microsoft.com/office/drawing/2014/main" id="{4FD2AEAF-FC7D-4F2A-A9A3-7C0A183FE72E}"/>
              </a:ext>
            </a:extLst>
          </p:cNvPr>
          <p:cNvGrpSpPr/>
          <p:nvPr/>
        </p:nvGrpSpPr>
        <p:grpSpPr>
          <a:xfrm>
            <a:off x="6308037" y="3070209"/>
            <a:ext cx="5836635" cy="1366903"/>
            <a:chOff x="6308037" y="3274593"/>
            <a:chExt cx="5836635" cy="1366903"/>
          </a:xfrm>
        </p:grpSpPr>
        <p:sp>
          <p:nvSpPr>
            <p:cNvPr id="47" name="ZoneTexte 46">
              <a:extLst>
                <a:ext uri="{FF2B5EF4-FFF2-40B4-BE49-F238E27FC236}">
                  <a16:creationId xmlns:a16="http://schemas.microsoft.com/office/drawing/2014/main" id="{81CF01D7-0EB4-4BDC-BAD2-7639B601585C}"/>
                </a:ext>
              </a:extLst>
            </p:cNvPr>
            <p:cNvSpPr txBox="1"/>
            <p:nvPr/>
          </p:nvSpPr>
          <p:spPr>
            <a:xfrm>
              <a:off x="6818406" y="3274593"/>
              <a:ext cx="4606185" cy="707886"/>
            </a:xfrm>
            <a:prstGeom prst="rect">
              <a:avLst/>
            </a:prstGeom>
            <a:noFill/>
          </p:spPr>
          <p:txBody>
            <a:bodyPr wrap="square">
              <a:spAutoFit/>
            </a:bodyPr>
            <a:lstStyle/>
            <a:p>
              <a:r>
                <a:rPr lang="fr-FR" sz="2000" b="1" i="0" dirty="0">
                  <a:solidFill>
                    <a:srgbClr val="000000"/>
                  </a:solidFill>
                  <a:effectLst/>
                  <a:latin typeface="Arial" panose="020B0604020202020204" pitchFamily="34" charset="0"/>
                  <a:cs typeface="Arial" panose="020B0604020202020204" pitchFamily="34" charset="0"/>
                </a:rPr>
                <a:t>minimiser </a:t>
              </a:r>
              <a:r>
                <a:rPr lang="fr-FR" sz="2000" i="0" dirty="0">
                  <a:solidFill>
                    <a:srgbClr val="000000"/>
                  </a:solidFill>
                  <a:effectLst/>
                  <a:latin typeface="Arial" panose="020B0604020202020204" pitchFamily="34" charset="0"/>
                  <a:cs typeface="Arial" panose="020B0604020202020204" pitchFamily="34" charset="0"/>
                </a:rPr>
                <a:t>le nombre de </a:t>
              </a:r>
              <a:r>
                <a:rPr lang="fr-FR" sz="2000" b="1" i="0" dirty="0">
                  <a:solidFill>
                    <a:srgbClr val="000000"/>
                  </a:solidFill>
                  <a:effectLst/>
                  <a:latin typeface="Arial" panose="020B0604020202020204" pitchFamily="34" charset="0"/>
                  <a:cs typeface="Arial" panose="020B0604020202020204" pitchFamily="34" charset="0"/>
                </a:rPr>
                <a:t>faux positifs</a:t>
              </a:r>
            </a:p>
            <a:p>
              <a:r>
                <a:rPr lang="fr-FR" sz="2000" b="1" dirty="0">
                  <a:solidFill>
                    <a:srgbClr val="000000"/>
                  </a:solidFill>
                  <a:latin typeface="Arial" panose="020B0604020202020204" pitchFamily="34" charset="0"/>
                  <a:cs typeface="Arial" panose="020B0604020202020204" pitchFamily="34" charset="0"/>
                </a:rPr>
                <a:t>maximiser </a:t>
              </a:r>
              <a:r>
                <a:rPr lang="fr-FR" sz="2000" dirty="0">
                  <a:solidFill>
                    <a:srgbClr val="000000"/>
                  </a:solidFill>
                  <a:latin typeface="Arial" panose="020B0604020202020204" pitchFamily="34" charset="0"/>
                  <a:cs typeface="Arial" panose="020B0604020202020204" pitchFamily="34" charset="0"/>
                </a:rPr>
                <a:t>la métrique </a:t>
              </a:r>
              <a:r>
                <a:rPr lang="fr-FR" sz="2000" b="1" dirty="0">
                  <a:solidFill>
                    <a:srgbClr val="000000"/>
                  </a:solidFill>
                  <a:latin typeface="Arial" panose="020B0604020202020204" pitchFamily="34" charset="0"/>
                  <a:cs typeface="Arial" panose="020B0604020202020204" pitchFamily="34" charset="0"/>
                </a:rPr>
                <a:t>Précision</a:t>
              </a:r>
              <a:endParaRPr lang="fr-FR" sz="2000" dirty="0">
                <a:latin typeface="Arial" panose="020B0604020202020204" pitchFamily="34" charset="0"/>
                <a:cs typeface="Arial" panose="020B0604020202020204" pitchFamily="34" charset="0"/>
              </a:endParaRPr>
            </a:p>
          </p:txBody>
        </p:sp>
        <p:pic>
          <p:nvPicPr>
            <p:cNvPr id="49" name="Graphique 48" descr="Cercle avec flèche droite">
              <a:extLst>
                <a:ext uri="{FF2B5EF4-FFF2-40B4-BE49-F238E27FC236}">
                  <a16:creationId xmlns:a16="http://schemas.microsoft.com/office/drawing/2014/main" id="{6571E782-A6AA-4137-86B6-29002630218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flipV="1">
              <a:off x="6316249" y="3313941"/>
              <a:ext cx="629512" cy="635038"/>
            </a:xfrm>
            <a:prstGeom prst="rect">
              <a:avLst/>
            </a:prstGeom>
          </p:spPr>
        </p:pic>
        <p:sp>
          <p:nvSpPr>
            <p:cNvPr id="53" name="ZoneTexte 52">
              <a:extLst>
                <a:ext uri="{FF2B5EF4-FFF2-40B4-BE49-F238E27FC236}">
                  <a16:creationId xmlns:a16="http://schemas.microsoft.com/office/drawing/2014/main" id="{BCA31E65-6542-40AC-9F91-3A55DEDF7D68}"/>
                </a:ext>
              </a:extLst>
            </p:cNvPr>
            <p:cNvSpPr txBox="1"/>
            <p:nvPr/>
          </p:nvSpPr>
          <p:spPr>
            <a:xfrm>
              <a:off x="6824584" y="3933610"/>
              <a:ext cx="5320088" cy="707886"/>
            </a:xfrm>
            <a:prstGeom prst="rect">
              <a:avLst/>
            </a:prstGeom>
            <a:noFill/>
          </p:spPr>
          <p:txBody>
            <a:bodyPr wrap="square">
              <a:spAutoFit/>
            </a:bodyPr>
            <a:lstStyle/>
            <a:p>
              <a:r>
                <a:rPr lang="fr-FR" sz="2000" b="1" i="0" dirty="0">
                  <a:solidFill>
                    <a:srgbClr val="000000"/>
                  </a:solidFill>
                  <a:effectLst/>
                  <a:latin typeface="Arial" panose="020B0604020202020204" pitchFamily="34" charset="0"/>
                  <a:cs typeface="Arial" panose="020B0604020202020204" pitchFamily="34" charset="0"/>
                </a:rPr>
                <a:t>minimiser </a:t>
              </a:r>
              <a:r>
                <a:rPr lang="fr-FR" sz="2000" i="0" dirty="0">
                  <a:solidFill>
                    <a:srgbClr val="000000"/>
                  </a:solidFill>
                  <a:effectLst/>
                  <a:latin typeface="Arial" panose="020B0604020202020204" pitchFamily="34" charset="0"/>
                  <a:cs typeface="Arial" panose="020B0604020202020204" pitchFamily="34" charset="0"/>
                </a:rPr>
                <a:t>le nombre de </a:t>
              </a:r>
              <a:r>
                <a:rPr lang="fr-FR" sz="2000" b="1" i="0" dirty="0">
                  <a:solidFill>
                    <a:srgbClr val="000000"/>
                  </a:solidFill>
                  <a:effectLst/>
                  <a:latin typeface="Arial" panose="020B0604020202020204" pitchFamily="34" charset="0"/>
                  <a:cs typeface="Arial" panose="020B0604020202020204" pitchFamily="34" charset="0"/>
                </a:rPr>
                <a:t>faux négatifs</a:t>
              </a:r>
            </a:p>
            <a:p>
              <a:r>
                <a:rPr lang="fr-FR" sz="2000" b="1" dirty="0">
                  <a:solidFill>
                    <a:srgbClr val="000000"/>
                  </a:solidFill>
                  <a:latin typeface="Arial" panose="020B0604020202020204" pitchFamily="34" charset="0"/>
                  <a:cs typeface="Arial" panose="020B0604020202020204" pitchFamily="34" charset="0"/>
                </a:rPr>
                <a:t>maximiser </a:t>
              </a:r>
              <a:r>
                <a:rPr lang="fr-FR" sz="2000" dirty="0">
                  <a:solidFill>
                    <a:srgbClr val="000000"/>
                  </a:solidFill>
                  <a:latin typeface="Arial" panose="020B0604020202020204" pitchFamily="34" charset="0"/>
                  <a:cs typeface="Arial" panose="020B0604020202020204" pitchFamily="34" charset="0"/>
                </a:rPr>
                <a:t>les métriques </a:t>
              </a:r>
              <a:r>
                <a:rPr lang="fr-FR" sz="2000" b="1" dirty="0" err="1">
                  <a:solidFill>
                    <a:srgbClr val="000000"/>
                  </a:solidFill>
                  <a:latin typeface="Arial" panose="020B0604020202020204" pitchFamily="34" charset="0"/>
                  <a:cs typeface="Arial" panose="020B0604020202020204" pitchFamily="34" charset="0"/>
                </a:rPr>
                <a:t>Recall</a:t>
              </a:r>
              <a:r>
                <a:rPr lang="fr-FR" sz="2000" b="1" dirty="0">
                  <a:solidFill>
                    <a:srgbClr val="000000"/>
                  </a:solidFill>
                  <a:latin typeface="Arial" panose="020B0604020202020204" pitchFamily="34" charset="0"/>
                  <a:cs typeface="Arial" panose="020B0604020202020204" pitchFamily="34" charset="0"/>
                </a:rPr>
                <a:t> </a:t>
              </a:r>
              <a:r>
                <a:rPr lang="fr-FR" sz="2000" dirty="0">
                  <a:solidFill>
                    <a:srgbClr val="000000"/>
                  </a:solidFill>
                  <a:latin typeface="Arial" panose="020B0604020202020204" pitchFamily="34" charset="0"/>
                  <a:cs typeface="Arial" panose="020B0604020202020204" pitchFamily="34" charset="0"/>
                </a:rPr>
                <a:t>ou</a:t>
              </a:r>
              <a:r>
                <a:rPr lang="fr-FR" sz="2000" b="1" dirty="0">
                  <a:solidFill>
                    <a:srgbClr val="000000"/>
                  </a:solidFill>
                  <a:latin typeface="Arial" panose="020B0604020202020204" pitchFamily="34" charset="0"/>
                  <a:cs typeface="Arial" panose="020B0604020202020204" pitchFamily="34" charset="0"/>
                </a:rPr>
                <a:t> </a:t>
              </a:r>
              <a:r>
                <a:rPr lang="fr-FR" sz="2000" b="1" dirty="0" err="1">
                  <a:solidFill>
                    <a:srgbClr val="000000"/>
                  </a:solidFill>
                  <a:latin typeface="Arial" panose="020B0604020202020204" pitchFamily="34" charset="0"/>
                  <a:cs typeface="Arial" panose="020B0604020202020204" pitchFamily="34" charset="0"/>
                </a:rPr>
                <a:t>Fbeta</a:t>
              </a:r>
              <a:r>
                <a:rPr lang="fr-FR" sz="2000" b="1" dirty="0">
                  <a:solidFill>
                    <a:srgbClr val="000000"/>
                  </a:solidFill>
                  <a:latin typeface="Arial" panose="020B0604020202020204" pitchFamily="34" charset="0"/>
                  <a:cs typeface="Arial" panose="020B0604020202020204" pitchFamily="34" charset="0"/>
                </a:rPr>
                <a:t> 10</a:t>
              </a:r>
              <a:endParaRPr lang="fr-FR" sz="2000" dirty="0">
                <a:latin typeface="Arial" panose="020B0604020202020204" pitchFamily="34" charset="0"/>
                <a:cs typeface="Arial" panose="020B0604020202020204" pitchFamily="34" charset="0"/>
              </a:endParaRPr>
            </a:p>
          </p:txBody>
        </p:sp>
        <p:pic>
          <p:nvPicPr>
            <p:cNvPr id="54" name="Graphique 53" descr="Cercle avec flèche droite">
              <a:extLst>
                <a:ext uri="{FF2B5EF4-FFF2-40B4-BE49-F238E27FC236}">
                  <a16:creationId xmlns:a16="http://schemas.microsoft.com/office/drawing/2014/main" id="{E397AC8A-0248-4C4A-8567-125CCADF0D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6308037" y="3967641"/>
              <a:ext cx="629512" cy="635039"/>
            </a:xfrm>
            <a:prstGeom prst="rect">
              <a:avLst/>
            </a:prstGeom>
          </p:spPr>
        </p:pic>
      </p:grpSp>
      <p:grpSp>
        <p:nvGrpSpPr>
          <p:cNvPr id="63" name="Groupe 62">
            <a:extLst>
              <a:ext uri="{FF2B5EF4-FFF2-40B4-BE49-F238E27FC236}">
                <a16:creationId xmlns:a16="http://schemas.microsoft.com/office/drawing/2014/main" id="{1B94AABF-A1FF-401E-B45C-F8C7B97157E2}"/>
              </a:ext>
            </a:extLst>
          </p:cNvPr>
          <p:cNvGrpSpPr/>
          <p:nvPr/>
        </p:nvGrpSpPr>
        <p:grpSpPr>
          <a:xfrm>
            <a:off x="5375920" y="4790980"/>
            <a:ext cx="6459022" cy="1806372"/>
            <a:chOff x="5202099" y="4869160"/>
            <a:chExt cx="6100144" cy="1543631"/>
          </a:xfrm>
        </p:grpSpPr>
        <p:sp>
          <p:nvSpPr>
            <p:cNvPr id="61" name="Rectangle 60">
              <a:extLst>
                <a:ext uri="{FF2B5EF4-FFF2-40B4-BE49-F238E27FC236}">
                  <a16:creationId xmlns:a16="http://schemas.microsoft.com/office/drawing/2014/main" id="{E59E50C4-9F83-4516-89B3-BBBE01D490F6}"/>
                </a:ext>
              </a:extLst>
            </p:cNvPr>
            <p:cNvSpPr/>
            <p:nvPr/>
          </p:nvSpPr>
          <p:spPr>
            <a:xfrm>
              <a:off x="5202099" y="4869160"/>
              <a:ext cx="6065954" cy="1293150"/>
            </a:xfrm>
            <a:prstGeom prst="rect">
              <a:avLst/>
            </a:prstGeom>
            <a:ln>
              <a:solidFill>
                <a:srgbClr val="C1344B"/>
              </a:solidFill>
            </a:ln>
            <a:effectLst>
              <a:glow rad="139700">
                <a:srgbClr val="C1344B">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grpSp>
          <p:nvGrpSpPr>
            <p:cNvPr id="62" name="Groupe 61">
              <a:extLst>
                <a:ext uri="{FF2B5EF4-FFF2-40B4-BE49-F238E27FC236}">
                  <a16:creationId xmlns:a16="http://schemas.microsoft.com/office/drawing/2014/main" id="{2F87D40E-EB75-4640-8652-B7618B87E4F2}"/>
                </a:ext>
              </a:extLst>
            </p:cNvPr>
            <p:cNvGrpSpPr/>
            <p:nvPr/>
          </p:nvGrpSpPr>
          <p:grpSpPr>
            <a:xfrm>
              <a:off x="5503268" y="5018840"/>
              <a:ext cx="5798975" cy="1393951"/>
              <a:chOff x="5503268" y="5662785"/>
              <a:chExt cx="5798975" cy="1238150"/>
            </a:xfrm>
          </p:grpSpPr>
          <p:sp>
            <p:nvSpPr>
              <p:cNvPr id="55" name="ZoneTexte 54">
                <a:extLst>
                  <a:ext uri="{FF2B5EF4-FFF2-40B4-BE49-F238E27FC236}">
                    <a16:creationId xmlns:a16="http://schemas.microsoft.com/office/drawing/2014/main" id="{AE6F35D1-EE45-4C4D-A599-F0B3E1CFF3B6}"/>
                  </a:ext>
                </a:extLst>
              </p:cNvPr>
              <p:cNvSpPr txBox="1"/>
              <p:nvPr/>
            </p:nvSpPr>
            <p:spPr>
              <a:xfrm>
                <a:off x="5503268" y="5662785"/>
                <a:ext cx="5798975" cy="1238150"/>
              </a:xfrm>
              <a:prstGeom prst="rect">
                <a:avLst/>
              </a:prstGeom>
              <a:noFill/>
            </p:spPr>
            <p:txBody>
              <a:bodyPr wrap="square">
                <a:spAutoFit/>
              </a:bodyPr>
              <a:lstStyle/>
              <a:p>
                <a:r>
                  <a:rPr lang="fr-FR" sz="2000" b="1" i="0" dirty="0">
                    <a:solidFill>
                      <a:srgbClr val="C1344B"/>
                    </a:solidFill>
                    <a:effectLst/>
                    <a:latin typeface="Arial" panose="020B0604020202020204" pitchFamily="34" charset="0"/>
                    <a:cs typeface="Arial" panose="020B0604020202020204" pitchFamily="34" charset="0"/>
                  </a:rPr>
                  <a:t>Perte &gt; pour FN </a:t>
                </a:r>
                <a:r>
                  <a:rPr lang="fr-FR" sz="2000" i="0" dirty="0">
                    <a:solidFill>
                      <a:srgbClr val="C1344B"/>
                    </a:solidFill>
                    <a:effectLst/>
                    <a:latin typeface="Arial" panose="020B0604020202020204" pitchFamily="34" charset="0"/>
                    <a:cs typeface="Arial" panose="020B0604020202020204" pitchFamily="34" charset="0"/>
                  </a:rPr>
                  <a:t>que FP : privilégier </a:t>
                </a:r>
                <a:r>
                  <a:rPr lang="fr-FR" sz="2000" i="0" dirty="0" err="1">
                    <a:solidFill>
                      <a:srgbClr val="C1344B"/>
                    </a:solidFill>
                    <a:effectLst/>
                    <a:latin typeface="Arial" panose="020B0604020202020204" pitchFamily="34" charset="0"/>
                    <a:cs typeface="Arial" panose="020B0604020202020204" pitchFamily="34" charset="0"/>
                  </a:rPr>
                  <a:t>Recall</a:t>
                </a:r>
                <a:r>
                  <a:rPr lang="fr-FR" sz="2000" i="0" dirty="0">
                    <a:solidFill>
                      <a:srgbClr val="C1344B"/>
                    </a:solidFill>
                    <a:effectLst/>
                    <a:latin typeface="Arial" panose="020B0604020202020204" pitchFamily="34" charset="0"/>
                    <a:cs typeface="Arial" panose="020B0604020202020204" pitchFamily="34" charset="0"/>
                  </a:rPr>
                  <a:t>/F10</a:t>
                </a:r>
              </a:p>
              <a:p>
                <a:r>
                  <a:rPr lang="fr-FR" sz="2000" b="1" dirty="0">
                    <a:solidFill>
                      <a:srgbClr val="C1344B"/>
                    </a:solidFill>
                    <a:latin typeface="Arial" panose="020B0604020202020204" pitchFamily="34" charset="0"/>
                    <a:cs typeface="Arial" panose="020B0604020202020204" pitchFamily="34" charset="0"/>
                  </a:rPr>
                  <a:t>Compromis FN/FP (</a:t>
                </a:r>
                <a:r>
                  <a:rPr lang="fr-FR" sz="2000" dirty="0">
                    <a:solidFill>
                      <a:srgbClr val="C1344B"/>
                    </a:solidFill>
                    <a:latin typeface="Arial" panose="020B0604020202020204" pitchFamily="34" charset="0"/>
                    <a:cs typeface="Arial" panose="020B0604020202020204" pitchFamily="34" charset="0"/>
                  </a:rPr>
                  <a:t>si FN     FP     et vis versa</a:t>
                </a:r>
                <a:r>
                  <a:rPr lang="fr-FR" sz="2000" b="1" dirty="0">
                    <a:solidFill>
                      <a:srgbClr val="C1344B"/>
                    </a:solidFill>
                    <a:latin typeface="Arial" panose="020B0604020202020204" pitchFamily="34" charset="0"/>
                    <a:cs typeface="Arial" panose="020B0604020202020204" pitchFamily="34" charset="0"/>
                  </a:rPr>
                  <a:t>)  </a:t>
                </a:r>
              </a:p>
              <a:p>
                <a:r>
                  <a:rPr lang="fr-FR" sz="2000" b="1" dirty="0">
                    <a:solidFill>
                      <a:srgbClr val="C1344B"/>
                    </a:solidFill>
                    <a:latin typeface="Arial" panose="020B0604020202020204" pitchFamily="34" charset="0"/>
                    <a:cs typeface="Arial" panose="020B0604020202020204" pitchFamily="34" charset="0"/>
                  </a:rPr>
                  <a:t>Tester métrique métier / fonction coût </a:t>
                </a:r>
                <a:r>
                  <a:rPr lang="fr-FR" sz="2000" dirty="0">
                    <a:solidFill>
                      <a:srgbClr val="C1344B"/>
                    </a:solidFill>
                    <a:latin typeface="Arial" panose="020B0604020202020204" pitchFamily="34" charset="0"/>
                    <a:cs typeface="Arial" panose="020B0604020202020204" pitchFamily="34" charset="0"/>
                  </a:rPr>
                  <a:t>pour jouer sur le taux de FN/FP et privilégier les bons prêts</a:t>
                </a:r>
              </a:p>
            </p:txBody>
          </p:sp>
          <p:pic>
            <p:nvPicPr>
              <p:cNvPr id="57" name="Graphique 56" descr="Curseur">
                <a:extLst>
                  <a:ext uri="{FF2B5EF4-FFF2-40B4-BE49-F238E27FC236}">
                    <a16:creationId xmlns:a16="http://schemas.microsoft.com/office/drawing/2014/main" id="{3AEC09E6-92C3-4CCD-AE3E-474228F1345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5400000">
                <a:off x="8356998" y="5860778"/>
                <a:ext cx="355191" cy="355191"/>
              </a:xfrm>
              <a:prstGeom prst="rect">
                <a:avLst/>
              </a:prstGeom>
            </p:spPr>
          </p:pic>
          <p:pic>
            <p:nvPicPr>
              <p:cNvPr id="58" name="Graphique 57" descr="Curseur">
                <a:extLst>
                  <a:ext uri="{FF2B5EF4-FFF2-40B4-BE49-F238E27FC236}">
                    <a16:creationId xmlns:a16="http://schemas.microsoft.com/office/drawing/2014/main" id="{F9B28886-2F0B-4042-A3D6-5D8CF693008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rot="10800000">
                <a:off x="9003230" y="5884064"/>
                <a:ext cx="355191" cy="355191"/>
              </a:xfrm>
              <a:prstGeom prst="rect">
                <a:avLst/>
              </a:prstGeom>
            </p:spPr>
          </p:pic>
        </p:grpSp>
      </p:grpSp>
    </p:spTree>
    <p:extLst>
      <p:ext uri="{BB962C8B-B14F-4D97-AF65-F5344CB8AC3E}">
        <p14:creationId xmlns:p14="http://schemas.microsoft.com/office/powerpoint/2010/main" val="2291723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 49">
            <a:extLst>
              <a:ext uri="{FF2B5EF4-FFF2-40B4-BE49-F238E27FC236}">
                <a16:creationId xmlns:a16="http://schemas.microsoft.com/office/drawing/2014/main" id="{F74D2653-3CDF-44C5-AACD-A853C616F557}"/>
              </a:ext>
            </a:extLst>
          </p:cNvPr>
          <p:cNvPicPr>
            <a:picLocks noChangeAspect="1"/>
          </p:cNvPicPr>
          <p:nvPr/>
        </p:nvPicPr>
        <p:blipFill>
          <a:blip r:embed="rId3"/>
          <a:stretch>
            <a:fillRect/>
          </a:stretch>
        </p:blipFill>
        <p:spPr>
          <a:xfrm>
            <a:off x="6036631" y="750636"/>
            <a:ext cx="5915851" cy="5010849"/>
          </a:xfrm>
          <a:prstGeom prst="rect">
            <a:avLst/>
          </a:prstGeom>
        </p:spPr>
      </p:pic>
      <p:sp>
        <p:nvSpPr>
          <p:cNvPr id="55" name="ZoneTexte 54">
            <a:extLst>
              <a:ext uri="{FF2B5EF4-FFF2-40B4-BE49-F238E27FC236}">
                <a16:creationId xmlns:a16="http://schemas.microsoft.com/office/drawing/2014/main" id="{7AADF2D0-5F40-4514-9092-CC7ADFADF8A5}"/>
              </a:ext>
            </a:extLst>
          </p:cNvPr>
          <p:cNvSpPr txBox="1"/>
          <p:nvPr/>
        </p:nvSpPr>
        <p:spPr>
          <a:xfrm>
            <a:off x="5951984" y="1090973"/>
            <a:ext cx="6000498" cy="1011826"/>
          </a:xfrm>
          <a:prstGeom prst="rect">
            <a:avLst/>
          </a:prstGeom>
          <a:noFill/>
          <a:ln w="63500">
            <a:solidFill>
              <a:srgbClr val="C1344B"/>
            </a:solidFill>
          </a:ln>
        </p:spPr>
        <p:txBody>
          <a:bodyPr wrap="square" rtlCol="0">
            <a:spAutoFit/>
          </a:bodyPr>
          <a:lstStyle/>
          <a:p>
            <a:endParaRPr lang="fr-FR" dirty="0"/>
          </a:p>
        </p:txBody>
      </p:sp>
      <p:sp>
        <p:nvSpPr>
          <p:cNvPr id="58" name="Ellipse 57">
            <a:extLst>
              <a:ext uri="{FF2B5EF4-FFF2-40B4-BE49-F238E27FC236}">
                <a16:creationId xmlns:a16="http://schemas.microsoft.com/office/drawing/2014/main" id="{7001E0E9-1E18-4266-9E25-B8012F4ECD78}"/>
              </a:ext>
            </a:extLst>
          </p:cNvPr>
          <p:cNvSpPr/>
          <p:nvPr/>
        </p:nvSpPr>
        <p:spPr>
          <a:xfrm>
            <a:off x="11423816" y="1718484"/>
            <a:ext cx="528666" cy="393438"/>
          </a:xfrm>
          <a:prstGeom prst="ellipse">
            <a:avLst/>
          </a:prstGeom>
          <a:noFill/>
          <a:ln w="50800">
            <a:solidFill>
              <a:srgbClr val="A6A6A6"/>
            </a:solidFill>
          </a:ln>
          <a:effectLst>
            <a:glow rad="228600">
              <a:srgbClr val="A6A6A6">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59" name="Ellipse 58">
            <a:extLst>
              <a:ext uri="{FF2B5EF4-FFF2-40B4-BE49-F238E27FC236}">
                <a16:creationId xmlns:a16="http://schemas.microsoft.com/office/drawing/2014/main" id="{77B5148C-DCF1-4CFF-9474-78C5346CAD2C}"/>
              </a:ext>
            </a:extLst>
          </p:cNvPr>
          <p:cNvSpPr/>
          <p:nvPr/>
        </p:nvSpPr>
        <p:spPr>
          <a:xfrm>
            <a:off x="9016825" y="1308982"/>
            <a:ext cx="528666" cy="393438"/>
          </a:xfrm>
          <a:prstGeom prst="ellipse">
            <a:avLst/>
          </a:prstGeom>
          <a:noFill/>
          <a:ln w="50800">
            <a:solidFill>
              <a:srgbClr val="A6A6A6"/>
            </a:solidFill>
          </a:ln>
          <a:effectLst>
            <a:glow rad="228600">
              <a:srgbClr val="A6A6A6">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0" name="Ellipse 59">
            <a:extLst>
              <a:ext uri="{FF2B5EF4-FFF2-40B4-BE49-F238E27FC236}">
                <a16:creationId xmlns:a16="http://schemas.microsoft.com/office/drawing/2014/main" id="{995ACF36-F109-4A52-8ED4-C42AD531DE53}"/>
              </a:ext>
            </a:extLst>
          </p:cNvPr>
          <p:cNvSpPr/>
          <p:nvPr/>
        </p:nvSpPr>
        <p:spPr>
          <a:xfrm>
            <a:off x="9475151" y="1027803"/>
            <a:ext cx="528666" cy="393438"/>
          </a:xfrm>
          <a:prstGeom prst="ellipse">
            <a:avLst/>
          </a:prstGeom>
          <a:noFill/>
          <a:ln w="50800">
            <a:solidFill>
              <a:srgbClr val="A6A6A6"/>
            </a:solidFill>
          </a:ln>
          <a:effectLst>
            <a:glow rad="228600">
              <a:srgbClr val="A6A6A6">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65" name="Rectangle 64">
            <a:extLst>
              <a:ext uri="{FF2B5EF4-FFF2-40B4-BE49-F238E27FC236}">
                <a16:creationId xmlns:a16="http://schemas.microsoft.com/office/drawing/2014/main" id="{EAED90C7-6F72-4308-8210-726525AE0E29}"/>
              </a:ext>
            </a:extLst>
          </p:cNvPr>
          <p:cNvSpPr/>
          <p:nvPr/>
        </p:nvSpPr>
        <p:spPr>
          <a:xfrm>
            <a:off x="2105995" y="4365104"/>
            <a:ext cx="3917997" cy="2011890"/>
          </a:xfrm>
          <a:prstGeom prst="rect">
            <a:avLst/>
          </a:prstGeom>
          <a:ln>
            <a:solidFill>
              <a:srgbClr val="C1344B"/>
            </a:solidFill>
          </a:ln>
          <a:effectLst>
            <a:glow rad="139700">
              <a:srgbClr val="C1344B">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15</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Modélisation – </a:t>
                </a:r>
                <a:r>
                  <a:rPr lang="fr-FR" sz="4000" dirty="0" err="1">
                    <a:solidFill>
                      <a:srgbClr val="7E4342"/>
                    </a:solidFill>
                    <a:latin typeface="Arial" panose="020B0604020202020204" pitchFamily="34" charset="0"/>
                    <a:cs typeface="Arial" panose="020B0604020202020204" pitchFamily="34" charset="0"/>
                  </a:rPr>
                  <a:t>Pycaret</a:t>
                </a:r>
                <a:r>
                  <a:rPr lang="fr-FR" sz="4000" dirty="0">
                    <a:solidFill>
                      <a:srgbClr val="7E4342"/>
                    </a:solidFill>
                    <a:latin typeface="Arial" panose="020B0604020202020204" pitchFamily="34" charset="0"/>
                    <a:cs typeface="Arial" panose="020B0604020202020204" pitchFamily="34" charset="0"/>
                  </a:rPr>
                  <a:t> Première idée </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4"/>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Annexes 5</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5"/>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3</a:t>
            </a:r>
          </a:p>
        </p:txBody>
      </p:sp>
      <p:grpSp>
        <p:nvGrpSpPr>
          <p:cNvPr id="14" name="Groupe 13">
            <a:extLst>
              <a:ext uri="{FF2B5EF4-FFF2-40B4-BE49-F238E27FC236}">
                <a16:creationId xmlns:a16="http://schemas.microsoft.com/office/drawing/2014/main" id="{F6063650-C6B5-42A1-A76F-20440255DEB9}"/>
              </a:ext>
            </a:extLst>
          </p:cNvPr>
          <p:cNvGrpSpPr/>
          <p:nvPr/>
        </p:nvGrpSpPr>
        <p:grpSpPr>
          <a:xfrm>
            <a:off x="2783632" y="2148530"/>
            <a:ext cx="2388587" cy="1384121"/>
            <a:chOff x="3995444" y="2404919"/>
            <a:chExt cx="4201111" cy="2048161"/>
          </a:xfrm>
        </p:grpSpPr>
        <p:pic>
          <p:nvPicPr>
            <p:cNvPr id="9" name="Image 8">
              <a:extLst>
                <a:ext uri="{FF2B5EF4-FFF2-40B4-BE49-F238E27FC236}">
                  <a16:creationId xmlns:a16="http://schemas.microsoft.com/office/drawing/2014/main" id="{1339F79F-FE0F-48CF-95F1-ECC026E8548B}"/>
                </a:ext>
              </a:extLst>
            </p:cNvPr>
            <p:cNvPicPr>
              <a:picLocks noChangeAspect="1"/>
            </p:cNvPicPr>
            <p:nvPr/>
          </p:nvPicPr>
          <p:blipFill>
            <a:blip r:embed="rId6"/>
            <a:stretch>
              <a:fillRect/>
            </a:stretch>
          </p:blipFill>
          <p:spPr>
            <a:xfrm>
              <a:off x="3995444" y="2404919"/>
              <a:ext cx="4201111" cy="2048161"/>
            </a:xfrm>
            <a:prstGeom prst="rect">
              <a:avLst/>
            </a:prstGeom>
          </p:spPr>
        </p:pic>
        <p:pic>
          <p:nvPicPr>
            <p:cNvPr id="11" name="Image 10">
              <a:extLst>
                <a:ext uri="{FF2B5EF4-FFF2-40B4-BE49-F238E27FC236}">
                  <a16:creationId xmlns:a16="http://schemas.microsoft.com/office/drawing/2014/main" id="{D4B6B145-9F19-4DB7-B3E0-03F33146908F}"/>
                </a:ext>
              </a:extLst>
            </p:cNvPr>
            <p:cNvPicPr>
              <a:picLocks noChangeAspect="1"/>
            </p:cNvPicPr>
            <p:nvPr/>
          </p:nvPicPr>
          <p:blipFill>
            <a:blip r:embed="rId7"/>
            <a:stretch>
              <a:fillRect/>
            </a:stretch>
          </p:blipFill>
          <p:spPr>
            <a:xfrm>
              <a:off x="5303912" y="3013463"/>
              <a:ext cx="1272580" cy="415537"/>
            </a:xfrm>
            <a:prstGeom prst="rect">
              <a:avLst/>
            </a:prstGeom>
          </p:spPr>
        </p:pic>
      </p:grpSp>
      <p:grpSp>
        <p:nvGrpSpPr>
          <p:cNvPr id="18" name="Groupe 17">
            <a:extLst>
              <a:ext uri="{FF2B5EF4-FFF2-40B4-BE49-F238E27FC236}">
                <a16:creationId xmlns:a16="http://schemas.microsoft.com/office/drawing/2014/main" id="{D8E522B8-C0D5-4A22-BF3B-7CB0ACB5E857}"/>
              </a:ext>
            </a:extLst>
          </p:cNvPr>
          <p:cNvGrpSpPr/>
          <p:nvPr/>
        </p:nvGrpSpPr>
        <p:grpSpPr>
          <a:xfrm>
            <a:off x="379168" y="980728"/>
            <a:ext cx="1728192" cy="1352163"/>
            <a:chOff x="1243264" y="1270584"/>
            <a:chExt cx="1728192" cy="1352163"/>
          </a:xfrm>
        </p:grpSpPr>
        <p:pic>
          <p:nvPicPr>
            <p:cNvPr id="16" name="Graphique 15" descr="Base de données">
              <a:extLst>
                <a:ext uri="{FF2B5EF4-FFF2-40B4-BE49-F238E27FC236}">
                  <a16:creationId xmlns:a16="http://schemas.microsoft.com/office/drawing/2014/main" id="{8A7B907E-E57A-43E8-84BD-F7961632434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31504" y="1270584"/>
              <a:ext cx="914400" cy="914400"/>
            </a:xfrm>
            <a:prstGeom prst="rect">
              <a:avLst/>
            </a:prstGeom>
          </p:spPr>
        </p:pic>
        <p:sp>
          <p:nvSpPr>
            <p:cNvPr id="17" name="ZoneTexte 16">
              <a:extLst>
                <a:ext uri="{FF2B5EF4-FFF2-40B4-BE49-F238E27FC236}">
                  <a16:creationId xmlns:a16="http://schemas.microsoft.com/office/drawing/2014/main" id="{1ACCF6B8-5E88-4D58-8C90-BEAD4BBBFE3D}"/>
                </a:ext>
              </a:extLst>
            </p:cNvPr>
            <p:cNvSpPr txBox="1"/>
            <p:nvPr/>
          </p:nvSpPr>
          <p:spPr>
            <a:xfrm>
              <a:off x="1243264" y="2099527"/>
              <a:ext cx="1728192" cy="523220"/>
            </a:xfrm>
            <a:prstGeom prst="rect">
              <a:avLst/>
            </a:prstGeom>
            <a:noFill/>
          </p:spPr>
          <p:txBody>
            <a:bodyPr wrap="square" rtlCol="0">
              <a:spAutoFit/>
            </a:bodyPr>
            <a:lstStyle/>
            <a:p>
              <a:pPr algn="ctr"/>
              <a:r>
                <a:rPr lang="fr-FR" sz="1400" b="1" dirty="0">
                  <a:solidFill>
                    <a:srgbClr val="C1344B"/>
                  </a:solidFill>
                  <a:latin typeface="Arial" panose="020B0604020202020204" pitchFamily="34" charset="0"/>
                  <a:cs typeface="Arial" panose="020B0604020202020204" pitchFamily="34" charset="0"/>
                </a:rPr>
                <a:t>Jeu de données</a:t>
              </a:r>
            </a:p>
            <a:p>
              <a:pPr algn="ctr"/>
              <a:r>
                <a:rPr lang="fr-FR" sz="1400" b="1" dirty="0">
                  <a:solidFill>
                    <a:srgbClr val="C1344B"/>
                  </a:solidFill>
                  <a:latin typeface="Arial" panose="020B0604020202020204" pitchFamily="34" charset="0"/>
                  <a:cs typeface="Arial" panose="020B0604020202020204" pitchFamily="34" charset="0"/>
                </a:rPr>
                <a:t>Imputation 1</a:t>
              </a:r>
            </a:p>
          </p:txBody>
        </p:sp>
      </p:grpSp>
      <p:grpSp>
        <p:nvGrpSpPr>
          <p:cNvPr id="27" name="Groupe 26">
            <a:extLst>
              <a:ext uri="{FF2B5EF4-FFF2-40B4-BE49-F238E27FC236}">
                <a16:creationId xmlns:a16="http://schemas.microsoft.com/office/drawing/2014/main" id="{2AB1D2BA-7CF9-4385-B959-2FD0859ACC94}"/>
              </a:ext>
            </a:extLst>
          </p:cNvPr>
          <p:cNvGrpSpPr/>
          <p:nvPr/>
        </p:nvGrpSpPr>
        <p:grpSpPr>
          <a:xfrm>
            <a:off x="379168" y="2358580"/>
            <a:ext cx="1728192" cy="1352163"/>
            <a:chOff x="1243264" y="1270584"/>
            <a:chExt cx="1728192" cy="1352163"/>
          </a:xfrm>
        </p:grpSpPr>
        <p:pic>
          <p:nvPicPr>
            <p:cNvPr id="28" name="Graphique 27" descr="Base de données">
              <a:extLst>
                <a:ext uri="{FF2B5EF4-FFF2-40B4-BE49-F238E27FC236}">
                  <a16:creationId xmlns:a16="http://schemas.microsoft.com/office/drawing/2014/main" id="{608475B5-120D-4B39-BA00-0AE7AD298C6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31504" y="1270584"/>
              <a:ext cx="914400" cy="914400"/>
            </a:xfrm>
            <a:prstGeom prst="rect">
              <a:avLst/>
            </a:prstGeom>
          </p:spPr>
        </p:pic>
        <p:sp>
          <p:nvSpPr>
            <p:cNvPr id="29" name="ZoneTexte 28">
              <a:extLst>
                <a:ext uri="{FF2B5EF4-FFF2-40B4-BE49-F238E27FC236}">
                  <a16:creationId xmlns:a16="http://schemas.microsoft.com/office/drawing/2014/main" id="{842ECAD2-2AB5-47AA-9349-17C59B4FB70E}"/>
                </a:ext>
              </a:extLst>
            </p:cNvPr>
            <p:cNvSpPr txBox="1"/>
            <p:nvPr/>
          </p:nvSpPr>
          <p:spPr>
            <a:xfrm>
              <a:off x="1243264" y="2099527"/>
              <a:ext cx="1728192" cy="523220"/>
            </a:xfrm>
            <a:prstGeom prst="rect">
              <a:avLst/>
            </a:prstGeom>
            <a:noFill/>
          </p:spPr>
          <p:txBody>
            <a:bodyPr wrap="square" rtlCol="0">
              <a:spAutoFit/>
            </a:bodyPr>
            <a:lstStyle/>
            <a:p>
              <a:pPr algn="ctr"/>
              <a:r>
                <a:rPr lang="fr-FR" sz="1400" b="1" dirty="0">
                  <a:solidFill>
                    <a:srgbClr val="C1344B"/>
                  </a:solidFill>
                  <a:latin typeface="Arial" panose="020B0604020202020204" pitchFamily="34" charset="0"/>
                  <a:cs typeface="Arial" panose="020B0604020202020204" pitchFamily="34" charset="0"/>
                </a:rPr>
                <a:t>Jeu de données</a:t>
              </a:r>
            </a:p>
            <a:p>
              <a:pPr algn="ctr"/>
              <a:r>
                <a:rPr lang="fr-FR" sz="1400" b="1" dirty="0">
                  <a:solidFill>
                    <a:srgbClr val="C1344B"/>
                  </a:solidFill>
                  <a:latin typeface="Arial" panose="020B0604020202020204" pitchFamily="34" charset="0"/>
                  <a:cs typeface="Arial" panose="020B0604020202020204" pitchFamily="34" charset="0"/>
                </a:rPr>
                <a:t>Imputation 2</a:t>
              </a:r>
            </a:p>
          </p:txBody>
        </p:sp>
      </p:grpSp>
      <p:grpSp>
        <p:nvGrpSpPr>
          <p:cNvPr id="31" name="Groupe 30">
            <a:extLst>
              <a:ext uri="{FF2B5EF4-FFF2-40B4-BE49-F238E27FC236}">
                <a16:creationId xmlns:a16="http://schemas.microsoft.com/office/drawing/2014/main" id="{52CEACBB-36FE-4A16-B93A-6D4A7C98A3D9}"/>
              </a:ext>
            </a:extLst>
          </p:cNvPr>
          <p:cNvGrpSpPr/>
          <p:nvPr/>
        </p:nvGrpSpPr>
        <p:grpSpPr>
          <a:xfrm>
            <a:off x="335360" y="3731197"/>
            <a:ext cx="1728192" cy="1352163"/>
            <a:chOff x="1243264" y="1270584"/>
            <a:chExt cx="1728192" cy="1352163"/>
          </a:xfrm>
        </p:grpSpPr>
        <p:pic>
          <p:nvPicPr>
            <p:cNvPr id="32" name="Graphique 31" descr="Base de données">
              <a:extLst>
                <a:ext uri="{FF2B5EF4-FFF2-40B4-BE49-F238E27FC236}">
                  <a16:creationId xmlns:a16="http://schemas.microsoft.com/office/drawing/2014/main" id="{8AF763B4-75B0-4065-81FF-99192B2A7D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631504" y="1270584"/>
              <a:ext cx="914400" cy="914400"/>
            </a:xfrm>
            <a:prstGeom prst="rect">
              <a:avLst/>
            </a:prstGeom>
          </p:spPr>
        </p:pic>
        <p:sp>
          <p:nvSpPr>
            <p:cNvPr id="33" name="ZoneTexte 32">
              <a:extLst>
                <a:ext uri="{FF2B5EF4-FFF2-40B4-BE49-F238E27FC236}">
                  <a16:creationId xmlns:a16="http://schemas.microsoft.com/office/drawing/2014/main" id="{2A4BC399-86B5-4073-A793-F3102560C836}"/>
                </a:ext>
              </a:extLst>
            </p:cNvPr>
            <p:cNvSpPr txBox="1"/>
            <p:nvPr/>
          </p:nvSpPr>
          <p:spPr>
            <a:xfrm>
              <a:off x="1243264" y="2099527"/>
              <a:ext cx="1728192" cy="523220"/>
            </a:xfrm>
            <a:prstGeom prst="rect">
              <a:avLst/>
            </a:prstGeom>
            <a:noFill/>
          </p:spPr>
          <p:txBody>
            <a:bodyPr wrap="square" rtlCol="0">
              <a:spAutoFit/>
            </a:bodyPr>
            <a:lstStyle/>
            <a:p>
              <a:pPr algn="ctr"/>
              <a:r>
                <a:rPr lang="fr-FR" sz="1400" b="1" dirty="0">
                  <a:solidFill>
                    <a:srgbClr val="C1344B"/>
                  </a:solidFill>
                  <a:latin typeface="Arial" panose="020B0604020202020204" pitchFamily="34" charset="0"/>
                  <a:cs typeface="Arial" panose="020B0604020202020204" pitchFamily="34" charset="0"/>
                </a:rPr>
                <a:t>Jeu de données</a:t>
              </a:r>
            </a:p>
            <a:p>
              <a:pPr algn="ctr"/>
              <a:r>
                <a:rPr lang="fr-FR" sz="1400" b="1" dirty="0">
                  <a:solidFill>
                    <a:srgbClr val="C1344B"/>
                  </a:solidFill>
                  <a:latin typeface="Arial" panose="020B0604020202020204" pitchFamily="34" charset="0"/>
                  <a:cs typeface="Arial" panose="020B0604020202020204" pitchFamily="34" charset="0"/>
                </a:rPr>
                <a:t>Imputation 3</a:t>
              </a:r>
            </a:p>
          </p:txBody>
        </p:sp>
      </p:grpSp>
      <p:cxnSp>
        <p:nvCxnSpPr>
          <p:cNvPr id="20" name="Connecteur droit 19">
            <a:extLst>
              <a:ext uri="{FF2B5EF4-FFF2-40B4-BE49-F238E27FC236}">
                <a16:creationId xmlns:a16="http://schemas.microsoft.com/office/drawing/2014/main" id="{F1262B4E-8995-47E6-AF54-17B67EF46D91}"/>
              </a:ext>
            </a:extLst>
          </p:cNvPr>
          <p:cNvCxnSpPr>
            <a:cxnSpLocks/>
            <a:stCxn id="16" idx="3"/>
            <a:endCxn id="9" idx="1"/>
          </p:cNvCxnSpPr>
          <p:nvPr/>
        </p:nvCxnSpPr>
        <p:spPr>
          <a:xfrm>
            <a:off x="1681808" y="1437928"/>
            <a:ext cx="1101824" cy="1402663"/>
          </a:xfrm>
          <a:prstGeom prst="line">
            <a:avLst/>
          </a:prstGeom>
          <a:ln w="25400">
            <a:solidFill>
              <a:srgbClr val="C1344B"/>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BE579FD4-708E-4B77-ADCA-CCB9AF1AC767}"/>
              </a:ext>
            </a:extLst>
          </p:cNvPr>
          <p:cNvCxnSpPr>
            <a:cxnSpLocks/>
            <a:stCxn id="28" idx="3"/>
            <a:endCxn id="9" idx="1"/>
          </p:cNvCxnSpPr>
          <p:nvPr/>
        </p:nvCxnSpPr>
        <p:spPr>
          <a:xfrm>
            <a:off x="1681808" y="2815780"/>
            <a:ext cx="1101824" cy="24811"/>
          </a:xfrm>
          <a:prstGeom prst="line">
            <a:avLst/>
          </a:prstGeom>
          <a:ln w="25400">
            <a:solidFill>
              <a:srgbClr val="C1344B"/>
            </a:solidFill>
          </a:ln>
        </p:spPr>
        <p:style>
          <a:lnRef idx="1">
            <a:schemeClr val="accent1"/>
          </a:lnRef>
          <a:fillRef idx="0">
            <a:schemeClr val="accent1"/>
          </a:fillRef>
          <a:effectRef idx="0">
            <a:schemeClr val="accent1"/>
          </a:effectRef>
          <a:fontRef idx="minor">
            <a:schemeClr val="tx1"/>
          </a:fontRef>
        </p:style>
      </p:cxnSp>
      <p:cxnSp>
        <p:nvCxnSpPr>
          <p:cNvPr id="39" name="Connecteur droit 38">
            <a:extLst>
              <a:ext uri="{FF2B5EF4-FFF2-40B4-BE49-F238E27FC236}">
                <a16:creationId xmlns:a16="http://schemas.microsoft.com/office/drawing/2014/main" id="{DC055D6D-D943-4BD8-A164-269602B04BA7}"/>
              </a:ext>
            </a:extLst>
          </p:cNvPr>
          <p:cNvCxnSpPr>
            <a:cxnSpLocks/>
            <a:stCxn id="32" idx="3"/>
            <a:endCxn id="9" idx="1"/>
          </p:cNvCxnSpPr>
          <p:nvPr/>
        </p:nvCxnSpPr>
        <p:spPr>
          <a:xfrm flipV="1">
            <a:off x="1638000" y="2840591"/>
            <a:ext cx="1145632" cy="1347806"/>
          </a:xfrm>
          <a:prstGeom prst="line">
            <a:avLst/>
          </a:prstGeom>
          <a:ln w="25400">
            <a:solidFill>
              <a:srgbClr val="C1344B"/>
            </a:solidFill>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230E3A24-D1FC-49CD-829D-400F6E0AA6D3}"/>
              </a:ext>
            </a:extLst>
          </p:cNvPr>
          <p:cNvSpPr txBox="1"/>
          <p:nvPr/>
        </p:nvSpPr>
        <p:spPr>
          <a:xfrm>
            <a:off x="3459904" y="3196465"/>
            <a:ext cx="1806696" cy="307777"/>
          </a:xfrm>
          <a:prstGeom prst="rect">
            <a:avLst/>
          </a:prstGeom>
          <a:noFill/>
        </p:spPr>
        <p:txBody>
          <a:bodyPr wrap="square">
            <a:spAutoFit/>
          </a:bodyPr>
          <a:lstStyle/>
          <a:p>
            <a:r>
              <a:rPr lang="fr-FR" sz="1400" dirty="0" err="1">
                <a:latin typeface="Arial" panose="020B0604020202020204" pitchFamily="34" charset="0"/>
                <a:cs typeface="Arial" panose="020B0604020202020204" pitchFamily="34" charset="0"/>
              </a:rPr>
              <a:t>fix_imbalance</a:t>
            </a:r>
            <a:r>
              <a:rPr lang="fr-FR" sz="1400" dirty="0">
                <a:latin typeface="Arial" panose="020B0604020202020204" pitchFamily="34" charset="0"/>
                <a:cs typeface="Arial" panose="020B0604020202020204" pitchFamily="34" charset="0"/>
              </a:rPr>
              <a:t>=</a:t>
            </a:r>
            <a:r>
              <a:rPr lang="fr-FR" sz="1400" dirty="0" err="1">
                <a:latin typeface="Arial" panose="020B0604020202020204" pitchFamily="34" charset="0"/>
                <a:cs typeface="Arial" panose="020B0604020202020204" pitchFamily="34" charset="0"/>
              </a:rPr>
              <a:t>True</a:t>
            </a:r>
            <a:endParaRPr lang="fr-FR" sz="1400" dirty="0">
              <a:latin typeface="Arial" panose="020B0604020202020204" pitchFamily="34" charset="0"/>
              <a:cs typeface="Arial" panose="020B0604020202020204" pitchFamily="34" charset="0"/>
            </a:endParaRPr>
          </a:p>
        </p:txBody>
      </p:sp>
      <p:sp>
        <p:nvSpPr>
          <p:cNvPr id="48" name="ZoneTexte 47">
            <a:extLst>
              <a:ext uri="{FF2B5EF4-FFF2-40B4-BE49-F238E27FC236}">
                <a16:creationId xmlns:a16="http://schemas.microsoft.com/office/drawing/2014/main" id="{68393E81-54B6-4452-9C76-057CFCCCE8E2}"/>
              </a:ext>
            </a:extLst>
          </p:cNvPr>
          <p:cNvSpPr txBox="1"/>
          <p:nvPr/>
        </p:nvSpPr>
        <p:spPr>
          <a:xfrm>
            <a:off x="4557426" y="875772"/>
            <a:ext cx="6246054" cy="369332"/>
          </a:xfrm>
          <a:prstGeom prst="rect">
            <a:avLst/>
          </a:prstGeom>
          <a:noFill/>
        </p:spPr>
        <p:txBody>
          <a:bodyPr wrap="square">
            <a:spAutoFit/>
          </a:bodyPr>
          <a:lstStyle/>
          <a:p>
            <a:r>
              <a:rPr lang="fr-FR" sz="1800" b="1" dirty="0">
                <a:solidFill>
                  <a:srgbClr val="C1344B"/>
                </a:solidFill>
                <a:latin typeface="Arial" panose="020B0604020202020204" pitchFamily="34" charset="0"/>
                <a:cs typeface="Arial" panose="020B0604020202020204" pitchFamily="34" charset="0"/>
              </a:rPr>
              <a:t>Résultat :</a:t>
            </a:r>
          </a:p>
        </p:txBody>
      </p:sp>
      <p:pic>
        <p:nvPicPr>
          <p:cNvPr id="52" name="Image 51">
            <a:extLst>
              <a:ext uri="{FF2B5EF4-FFF2-40B4-BE49-F238E27FC236}">
                <a16:creationId xmlns:a16="http://schemas.microsoft.com/office/drawing/2014/main" id="{7EB0B35C-7958-4F65-8786-6D02E74E108A}"/>
              </a:ext>
            </a:extLst>
          </p:cNvPr>
          <p:cNvPicPr>
            <a:picLocks noChangeAspect="1"/>
          </p:cNvPicPr>
          <p:nvPr/>
        </p:nvPicPr>
        <p:blipFill>
          <a:blip r:embed="rId10"/>
          <a:stretch>
            <a:fillRect/>
          </a:stretch>
        </p:blipFill>
        <p:spPr>
          <a:xfrm>
            <a:off x="2232720" y="4645597"/>
            <a:ext cx="524780" cy="531299"/>
          </a:xfrm>
          <a:prstGeom prst="rect">
            <a:avLst/>
          </a:prstGeom>
        </p:spPr>
      </p:pic>
      <p:sp>
        <p:nvSpPr>
          <p:cNvPr id="53" name="ZoneTexte 52">
            <a:extLst>
              <a:ext uri="{FF2B5EF4-FFF2-40B4-BE49-F238E27FC236}">
                <a16:creationId xmlns:a16="http://schemas.microsoft.com/office/drawing/2014/main" id="{83A8D816-6752-419D-B6A1-2EECCA56EE19}"/>
              </a:ext>
            </a:extLst>
          </p:cNvPr>
          <p:cNvSpPr txBox="1"/>
          <p:nvPr/>
        </p:nvSpPr>
        <p:spPr>
          <a:xfrm>
            <a:off x="3427617" y="4360116"/>
            <a:ext cx="1203412" cy="369332"/>
          </a:xfrm>
          <a:prstGeom prst="rect">
            <a:avLst/>
          </a:prstGeom>
          <a:noFill/>
        </p:spPr>
        <p:txBody>
          <a:bodyPr wrap="square">
            <a:spAutoFit/>
          </a:bodyPr>
          <a:lstStyle/>
          <a:p>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RETENU</a:t>
            </a:r>
            <a:endParaRPr lang="fr-FR" dirty="0"/>
          </a:p>
        </p:txBody>
      </p:sp>
      <p:pic>
        <p:nvPicPr>
          <p:cNvPr id="54" name="Graphique 53" descr="Flèche : tout droit">
            <a:extLst>
              <a:ext uri="{FF2B5EF4-FFF2-40B4-BE49-F238E27FC236}">
                <a16:creationId xmlns:a16="http://schemas.microsoft.com/office/drawing/2014/main" id="{B4D2EDED-27DA-424D-AD1C-502CB3F0669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rot="16200000">
            <a:off x="3555600" y="3482005"/>
            <a:ext cx="914400" cy="914400"/>
          </a:xfrm>
          <a:prstGeom prst="rect">
            <a:avLst/>
          </a:prstGeom>
        </p:spPr>
      </p:pic>
      <p:sp>
        <p:nvSpPr>
          <p:cNvPr id="57" name="ZoneTexte 56">
            <a:extLst>
              <a:ext uri="{FF2B5EF4-FFF2-40B4-BE49-F238E27FC236}">
                <a16:creationId xmlns:a16="http://schemas.microsoft.com/office/drawing/2014/main" id="{2A965F85-F8F7-4EE4-B856-7C61981666A4}"/>
              </a:ext>
            </a:extLst>
          </p:cNvPr>
          <p:cNvSpPr txBox="1"/>
          <p:nvPr/>
        </p:nvSpPr>
        <p:spPr>
          <a:xfrm>
            <a:off x="2681820" y="4697701"/>
            <a:ext cx="3384376" cy="369332"/>
          </a:xfrm>
          <a:prstGeom prst="rect">
            <a:avLst/>
          </a:prstGeom>
          <a:noFill/>
        </p:spPr>
        <p:txBody>
          <a:bodyPr wrap="square">
            <a:spAutoFit/>
          </a:bodyPr>
          <a:lstStyle/>
          <a:p>
            <a:r>
              <a:rPr lang="fr-FR" sz="1800" b="1" dirty="0">
                <a:solidFill>
                  <a:srgbClr val="C1344B"/>
                </a:solidFill>
                <a:latin typeface="Arial" panose="020B0604020202020204" pitchFamily="34" charset="0"/>
                <a:cs typeface="Arial" panose="020B0604020202020204" pitchFamily="34" charset="0"/>
              </a:rPr>
              <a:t>Jeu de données </a:t>
            </a:r>
            <a:r>
              <a:rPr lang="fr-FR" b="1" dirty="0">
                <a:solidFill>
                  <a:srgbClr val="C1344B"/>
                </a:solidFill>
                <a:latin typeface="Arial" panose="020B0604020202020204" pitchFamily="34" charset="0"/>
                <a:cs typeface="Arial" panose="020B0604020202020204" pitchFamily="34" charset="0"/>
              </a:rPr>
              <a:t>i</a:t>
            </a:r>
            <a:r>
              <a:rPr lang="fr-FR" sz="1800" b="1" dirty="0">
                <a:solidFill>
                  <a:srgbClr val="C1344B"/>
                </a:solidFill>
                <a:latin typeface="Arial" panose="020B0604020202020204" pitchFamily="34" charset="0"/>
                <a:cs typeface="Arial" panose="020B0604020202020204" pitchFamily="34" charset="0"/>
              </a:rPr>
              <a:t>mputation 1</a:t>
            </a:r>
          </a:p>
        </p:txBody>
      </p:sp>
      <p:pic>
        <p:nvPicPr>
          <p:cNvPr id="61" name="Image 60">
            <a:extLst>
              <a:ext uri="{FF2B5EF4-FFF2-40B4-BE49-F238E27FC236}">
                <a16:creationId xmlns:a16="http://schemas.microsoft.com/office/drawing/2014/main" id="{31ACB603-FE5D-4510-A52A-71F685DC361A}"/>
              </a:ext>
            </a:extLst>
          </p:cNvPr>
          <p:cNvPicPr>
            <a:picLocks noChangeAspect="1"/>
          </p:cNvPicPr>
          <p:nvPr/>
        </p:nvPicPr>
        <p:blipFill>
          <a:blip r:embed="rId10"/>
          <a:stretch>
            <a:fillRect/>
          </a:stretch>
        </p:blipFill>
        <p:spPr>
          <a:xfrm>
            <a:off x="2210816" y="5176896"/>
            <a:ext cx="524780" cy="531299"/>
          </a:xfrm>
          <a:prstGeom prst="rect">
            <a:avLst/>
          </a:prstGeom>
        </p:spPr>
      </p:pic>
      <p:sp>
        <p:nvSpPr>
          <p:cNvPr id="62" name="ZoneTexte 61">
            <a:extLst>
              <a:ext uri="{FF2B5EF4-FFF2-40B4-BE49-F238E27FC236}">
                <a16:creationId xmlns:a16="http://schemas.microsoft.com/office/drawing/2014/main" id="{FF64C801-EADD-4292-BF97-1D470E0C1D6A}"/>
              </a:ext>
            </a:extLst>
          </p:cNvPr>
          <p:cNvSpPr txBox="1"/>
          <p:nvPr/>
        </p:nvSpPr>
        <p:spPr>
          <a:xfrm>
            <a:off x="2676230" y="5229000"/>
            <a:ext cx="1728192" cy="369332"/>
          </a:xfrm>
          <a:prstGeom prst="rect">
            <a:avLst/>
          </a:prstGeom>
          <a:noFill/>
        </p:spPr>
        <p:txBody>
          <a:bodyPr wrap="square">
            <a:spAutoFit/>
          </a:bodyPr>
          <a:lstStyle/>
          <a:p>
            <a:r>
              <a:rPr lang="fr-FR" sz="1800" b="1" dirty="0" err="1">
                <a:solidFill>
                  <a:srgbClr val="C1344B"/>
                </a:solidFill>
                <a:latin typeface="Arial" panose="020B0604020202020204" pitchFamily="34" charset="0"/>
                <a:cs typeface="Arial" panose="020B0604020202020204" pitchFamily="34" charset="0"/>
              </a:rPr>
              <a:t>LightGbm</a:t>
            </a:r>
            <a:endParaRPr lang="fr-FR" sz="1800" b="1" dirty="0">
              <a:solidFill>
                <a:srgbClr val="C1344B"/>
              </a:solidFill>
              <a:latin typeface="Arial" panose="020B0604020202020204" pitchFamily="34" charset="0"/>
              <a:cs typeface="Arial" panose="020B0604020202020204" pitchFamily="34" charset="0"/>
            </a:endParaRPr>
          </a:p>
        </p:txBody>
      </p:sp>
      <p:sp>
        <p:nvSpPr>
          <p:cNvPr id="63" name="ZoneTexte 62">
            <a:extLst>
              <a:ext uri="{FF2B5EF4-FFF2-40B4-BE49-F238E27FC236}">
                <a16:creationId xmlns:a16="http://schemas.microsoft.com/office/drawing/2014/main" id="{F02C0BE2-6467-4E29-B20B-1958B063A28D}"/>
              </a:ext>
            </a:extLst>
          </p:cNvPr>
          <p:cNvSpPr txBox="1"/>
          <p:nvPr/>
        </p:nvSpPr>
        <p:spPr>
          <a:xfrm>
            <a:off x="3113829" y="5536582"/>
            <a:ext cx="1728192" cy="861774"/>
          </a:xfrm>
          <a:prstGeom prst="rect">
            <a:avLst/>
          </a:prstGeom>
          <a:noFill/>
        </p:spPr>
        <p:txBody>
          <a:bodyPr wrap="square">
            <a:spAutoFit/>
          </a:bodyPr>
          <a:lstStyle/>
          <a:p>
            <a:r>
              <a:rPr lang="fr-FR" sz="1600" b="1" dirty="0" err="1">
                <a:solidFill>
                  <a:srgbClr val="C1344B"/>
                </a:solidFill>
                <a:latin typeface="Arial" panose="020B0604020202020204" pitchFamily="34" charset="0"/>
                <a:cs typeface="Arial" panose="020B0604020202020204" pitchFamily="34" charset="0"/>
              </a:rPr>
              <a:t>Class_weight</a:t>
            </a:r>
            <a:endParaRPr lang="fr-FR" sz="1600" b="1" dirty="0">
              <a:solidFill>
                <a:srgbClr val="C1344B"/>
              </a:solidFill>
              <a:latin typeface="Arial" panose="020B0604020202020204" pitchFamily="34" charset="0"/>
              <a:cs typeface="Arial" panose="020B0604020202020204" pitchFamily="34" charset="0"/>
            </a:endParaRPr>
          </a:p>
          <a:p>
            <a:r>
              <a:rPr lang="fr-FR" sz="1600" b="1" dirty="0">
                <a:solidFill>
                  <a:srgbClr val="C1344B"/>
                </a:solidFill>
                <a:latin typeface="Arial" panose="020B0604020202020204" pitchFamily="34" charset="0"/>
                <a:cs typeface="Arial" panose="020B0604020202020204" pitchFamily="34" charset="0"/>
              </a:rPr>
              <a:t>Très rapide</a:t>
            </a:r>
          </a:p>
          <a:p>
            <a:r>
              <a:rPr lang="fr-FR" sz="1600" b="1" dirty="0">
                <a:solidFill>
                  <a:srgbClr val="C1344B"/>
                </a:solidFill>
                <a:latin typeface="Arial" panose="020B0604020202020204" pitchFamily="34" charset="0"/>
                <a:cs typeface="Arial" panose="020B0604020202020204" pitchFamily="34" charset="0"/>
              </a:rPr>
              <a:t>Formation</a:t>
            </a:r>
          </a:p>
        </p:txBody>
      </p:sp>
      <p:sp>
        <p:nvSpPr>
          <p:cNvPr id="70" name="Flèche : droite 69">
            <a:extLst>
              <a:ext uri="{FF2B5EF4-FFF2-40B4-BE49-F238E27FC236}">
                <a16:creationId xmlns:a16="http://schemas.microsoft.com/office/drawing/2014/main" id="{9BA7F6CA-854B-486A-8797-443A9C3B9C4B}"/>
              </a:ext>
            </a:extLst>
          </p:cNvPr>
          <p:cNvSpPr/>
          <p:nvPr/>
        </p:nvSpPr>
        <p:spPr>
          <a:xfrm>
            <a:off x="6168010" y="6053035"/>
            <a:ext cx="783937" cy="339582"/>
          </a:xfrm>
          <a:prstGeom prst="rightArrow">
            <a:avLst/>
          </a:prstGeom>
          <a:solidFill>
            <a:srgbClr val="C1344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Organigramme : Carte perforée 70">
            <a:extLst>
              <a:ext uri="{FF2B5EF4-FFF2-40B4-BE49-F238E27FC236}">
                <a16:creationId xmlns:a16="http://schemas.microsoft.com/office/drawing/2014/main" id="{5CD7FEE3-DB23-4F47-B8CE-3D1B86FEC307}"/>
              </a:ext>
            </a:extLst>
          </p:cNvPr>
          <p:cNvSpPr/>
          <p:nvPr/>
        </p:nvSpPr>
        <p:spPr>
          <a:xfrm>
            <a:off x="7002300" y="5991484"/>
            <a:ext cx="2065414" cy="424916"/>
          </a:xfrm>
          <a:prstGeom prst="flowChartPunchedCard">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effectLst>
                  <a:outerShdw blurRad="38100" dist="38100" dir="2700000" algn="tl">
                    <a:srgbClr val="000000">
                      <a:alpha val="43137"/>
                    </a:srgbClr>
                  </a:outerShdw>
                </a:effectLst>
              </a:rPr>
              <a:t>OPTIMISATION</a:t>
            </a:r>
          </a:p>
        </p:txBody>
      </p:sp>
    </p:spTree>
    <p:extLst>
      <p:ext uri="{BB962C8B-B14F-4D97-AF65-F5344CB8AC3E}">
        <p14:creationId xmlns:p14="http://schemas.microsoft.com/office/powerpoint/2010/main" val="3889434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16</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Modélisation</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3</a:t>
            </a:r>
          </a:p>
        </p:txBody>
      </p:sp>
      <p:sp>
        <p:nvSpPr>
          <p:cNvPr id="12" name="Rectangle : coins arrondis 11">
            <a:extLst>
              <a:ext uri="{FF2B5EF4-FFF2-40B4-BE49-F238E27FC236}">
                <a16:creationId xmlns:a16="http://schemas.microsoft.com/office/drawing/2014/main" id="{ACC149E8-D589-44B7-8568-41F97D455295}"/>
              </a:ext>
            </a:extLst>
          </p:cNvPr>
          <p:cNvSpPr/>
          <p:nvPr/>
        </p:nvSpPr>
        <p:spPr>
          <a:xfrm>
            <a:off x="5414092" y="1660862"/>
            <a:ext cx="3701037" cy="2244498"/>
          </a:xfrm>
          <a:prstGeom prst="roundRect">
            <a:avLst/>
          </a:prstGeom>
          <a:ln>
            <a:solidFill>
              <a:srgbClr val="C1344B"/>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14" name="Rectangle : coins arrondis 13">
            <a:extLst>
              <a:ext uri="{FF2B5EF4-FFF2-40B4-BE49-F238E27FC236}">
                <a16:creationId xmlns:a16="http://schemas.microsoft.com/office/drawing/2014/main" id="{BDAF6552-A7F6-4795-A4E0-DFD8F8D93788}"/>
              </a:ext>
            </a:extLst>
          </p:cNvPr>
          <p:cNvSpPr/>
          <p:nvPr/>
        </p:nvSpPr>
        <p:spPr>
          <a:xfrm>
            <a:off x="3499562" y="2538861"/>
            <a:ext cx="1732823" cy="617525"/>
          </a:xfrm>
          <a:prstGeom prst="roundRect">
            <a:avLst/>
          </a:prstGeom>
          <a:solidFill>
            <a:srgbClr val="C1344B">
              <a:alpha val="90000"/>
            </a:srgbClr>
          </a:solidFill>
          <a:ln>
            <a:solidFill>
              <a:srgbClr val="C1344B">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latin typeface="Arial" panose="020B0604020202020204" pitchFamily="34" charset="0"/>
                <a:cs typeface="Arial" panose="020B0604020202020204" pitchFamily="34" charset="0"/>
              </a:rPr>
              <a:t>Jeu</a:t>
            </a:r>
          </a:p>
          <a:p>
            <a:pPr algn="ctr"/>
            <a:r>
              <a:rPr lang="fr-FR" sz="1600" dirty="0">
                <a:latin typeface="Arial" panose="020B0604020202020204" pitchFamily="34" charset="0"/>
                <a:cs typeface="Arial" panose="020B0604020202020204" pitchFamily="34" charset="0"/>
              </a:rPr>
              <a:t>D’entraînement</a:t>
            </a:r>
          </a:p>
        </p:txBody>
      </p:sp>
      <p:sp>
        <p:nvSpPr>
          <p:cNvPr id="15" name="Rectangle : coins arrondis 14">
            <a:extLst>
              <a:ext uri="{FF2B5EF4-FFF2-40B4-BE49-F238E27FC236}">
                <a16:creationId xmlns:a16="http://schemas.microsoft.com/office/drawing/2014/main" id="{A18D95FF-3D24-452F-8777-522A8B12D657}"/>
              </a:ext>
            </a:extLst>
          </p:cNvPr>
          <p:cNvSpPr/>
          <p:nvPr/>
        </p:nvSpPr>
        <p:spPr>
          <a:xfrm>
            <a:off x="3499562" y="3339153"/>
            <a:ext cx="1732823" cy="596173"/>
          </a:xfrm>
          <a:prstGeom prst="roundRect">
            <a:avLst/>
          </a:prstGeom>
          <a:solidFill>
            <a:srgbClr val="C1344B">
              <a:alpha val="90000"/>
            </a:srgbClr>
          </a:solidFill>
          <a:ln>
            <a:solidFill>
              <a:srgbClr val="C1344B">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latin typeface="Arial" panose="020B0604020202020204" pitchFamily="34" charset="0"/>
                <a:cs typeface="Arial" panose="020B0604020202020204" pitchFamily="34" charset="0"/>
              </a:rPr>
              <a:t>Jeu</a:t>
            </a:r>
          </a:p>
          <a:p>
            <a:pPr algn="ctr"/>
            <a:r>
              <a:rPr lang="fr-FR" sz="1600" dirty="0">
                <a:latin typeface="Arial" panose="020B0604020202020204" pitchFamily="34" charset="0"/>
                <a:cs typeface="Arial" panose="020B0604020202020204" pitchFamily="34" charset="0"/>
              </a:rPr>
              <a:t>de validation</a:t>
            </a:r>
          </a:p>
        </p:txBody>
      </p:sp>
      <p:sp>
        <p:nvSpPr>
          <p:cNvPr id="29" name="Rectangle : coins arrondis 28">
            <a:extLst>
              <a:ext uri="{FF2B5EF4-FFF2-40B4-BE49-F238E27FC236}">
                <a16:creationId xmlns:a16="http://schemas.microsoft.com/office/drawing/2014/main" id="{ACC01D66-568F-403A-BD85-E40B5ADDD317}"/>
              </a:ext>
            </a:extLst>
          </p:cNvPr>
          <p:cNvSpPr/>
          <p:nvPr/>
        </p:nvSpPr>
        <p:spPr>
          <a:xfrm>
            <a:off x="182560" y="2261290"/>
            <a:ext cx="1830401" cy="3923504"/>
          </a:xfrm>
          <a:prstGeom prst="roundRect">
            <a:avLst/>
          </a:prstGeom>
          <a:noFill/>
          <a:ln w="50800">
            <a:solidFill>
              <a:srgbClr val="C1344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1344B"/>
              </a:solidFill>
              <a:latin typeface="Arial" panose="020B0604020202020204" pitchFamily="34" charset="0"/>
              <a:cs typeface="Arial" panose="020B0604020202020204" pitchFamily="34" charset="0"/>
            </a:endParaRPr>
          </a:p>
        </p:txBody>
      </p:sp>
      <p:sp>
        <p:nvSpPr>
          <p:cNvPr id="31" name="ZoneTexte 30">
            <a:extLst>
              <a:ext uri="{FF2B5EF4-FFF2-40B4-BE49-F238E27FC236}">
                <a16:creationId xmlns:a16="http://schemas.microsoft.com/office/drawing/2014/main" id="{2C84C985-519E-4E9D-B3FB-3C9749CF0F72}"/>
              </a:ext>
            </a:extLst>
          </p:cNvPr>
          <p:cNvSpPr txBox="1"/>
          <p:nvPr/>
        </p:nvSpPr>
        <p:spPr>
          <a:xfrm>
            <a:off x="119336" y="2274141"/>
            <a:ext cx="1947002" cy="923330"/>
          </a:xfrm>
          <a:prstGeom prst="rect">
            <a:avLst/>
          </a:prstGeom>
          <a:noFill/>
        </p:spPr>
        <p:txBody>
          <a:bodyPr wrap="square" rtlCol="0">
            <a:spAutoFit/>
          </a:bodyPr>
          <a:lstStyle/>
          <a:p>
            <a:pPr algn="ctr"/>
            <a:r>
              <a:rPr lang="fr-FR" b="1" dirty="0">
                <a:solidFill>
                  <a:srgbClr val="C1344B"/>
                </a:solidFill>
                <a:latin typeface="Arial" panose="020B0604020202020204" pitchFamily="34" charset="0"/>
                <a:cs typeface="Arial" panose="020B0604020202020204" pitchFamily="34" charset="0"/>
              </a:rPr>
              <a:t>Nettoyage </a:t>
            </a:r>
          </a:p>
          <a:p>
            <a:pPr algn="ctr"/>
            <a:r>
              <a:rPr lang="fr-FR" b="1" dirty="0">
                <a:solidFill>
                  <a:srgbClr val="C1344B"/>
                </a:solidFill>
                <a:latin typeface="Arial" panose="020B0604020202020204" pitchFamily="34" charset="0"/>
                <a:cs typeface="Arial" panose="020B0604020202020204" pitchFamily="34" charset="0"/>
              </a:rPr>
              <a:t>Pré-</a:t>
            </a:r>
            <a:r>
              <a:rPr lang="fr-FR" b="1" dirty="0" err="1">
                <a:solidFill>
                  <a:srgbClr val="C1344B"/>
                </a:solidFill>
                <a:latin typeface="Arial" panose="020B0604020202020204" pitchFamily="34" charset="0"/>
                <a:cs typeface="Arial" panose="020B0604020202020204" pitchFamily="34" charset="0"/>
              </a:rPr>
              <a:t>processing</a:t>
            </a:r>
            <a:endParaRPr lang="fr-FR" b="1" dirty="0">
              <a:solidFill>
                <a:srgbClr val="C1344B"/>
              </a:solidFill>
              <a:latin typeface="Arial" panose="020B0604020202020204" pitchFamily="34" charset="0"/>
              <a:cs typeface="Arial" panose="020B0604020202020204" pitchFamily="34" charset="0"/>
            </a:endParaRPr>
          </a:p>
          <a:p>
            <a:pPr algn="ctr"/>
            <a:r>
              <a:rPr lang="fr-FR" b="1" dirty="0">
                <a:solidFill>
                  <a:srgbClr val="C1344B"/>
                </a:solidFill>
                <a:latin typeface="Arial" panose="020B0604020202020204" pitchFamily="34" charset="0"/>
                <a:cs typeface="Arial" panose="020B0604020202020204" pitchFamily="34" charset="0"/>
              </a:rPr>
              <a:t>Assemblage </a:t>
            </a:r>
          </a:p>
        </p:txBody>
      </p:sp>
      <p:sp>
        <p:nvSpPr>
          <p:cNvPr id="32" name="Ellipse 31">
            <a:extLst>
              <a:ext uri="{FF2B5EF4-FFF2-40B4-BE49-F238E27FC236}">
                <a16:creationId xmlns:a16="http://schemas.microsoft.com/office/drawing/2014/main" id="{9CF17F72-8AFB-4AEF-82B3-2C9061BC8C96}"/>
              </a:ext>
            </a:extLst>
          </p:cNvPr>
          <p:cNvSpPr/>
          <p:nvPr/>
        </p:nvSpPr>
        <p:spPr>
          <a:xfrm>
            <a:off x="2256569" y="3258941"/>
            <a:ext cx="853267" cy="766866"/>
          </a:xfrm>
          <a:prstGeom prst="ellipse">
            <a:avLst/>
          </a:prstGeom>
          <a:solidFill>
            <a:srgbClr val="C1344B">
              <a:alpha val="90000"/>
            </a:srgbClr>
          </a:solidFill>
          <a:ln>
            <a:solidFill>
              <a:srgbClr val="C1344B">
                <a:alpha val="9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latin typeface="Arial" panose="020B0604020202020204" pitchFamily="34" charset="0"/>
                <a:cs typeface="Arial" panose="020B0604020202020204" pitchFamily="34" charset="0"/>
              </a:rPr>
              <a:t>Split</a:t>
            </a:r>
          </a:p>
        </p:txBody>
      </p:sp>
      <p:cxnSp>
        <p:nvCxnSpPr>
          <p:cNvPr id="33" name="Connecteur droit avec flèche 32">
            <a:extLst>
              <a:ext uri="{FF2B5EF4-FFF2-40B4-BE49-F238E27FC236}">
                <a16:creationId xmlns:a16="http://schemas.microsoft.com/office/drawing/2014/main" id="{88ABEDAA-3D73-4423-B9AE-951C4DBEA0D4}"/>
              </a:ext>
            </a:extLst>
          </p:cNvPr>
          <p:cNvCxnSpPr>
            <a:cxnSpLocks/>
            <a:stCxn id="5" idx="3"/>
          </p:cNvCxnSpPr>
          <p:nvPr/>
        </p:nvCxnSpPr>
        <p:spPr>
          <a:xfrm flipV="1">
            <a:off x="1495831" y="3629523"/>
            <a:ext cx="789527" cy="3420"/>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droit avec flèche 40">
            <a:extLst>
              <a:ext uri="{FF2B5EF4-FFF2-40B4-BE49-F238E27FC236}">
                <a16:creationId xmlns:a16="http://schemas.microsoft.com/office/drawing/2014/main" id="{1153D3C9-EC24-4319-88E5-E506EB188B2B}"/>
              </a:ext>
            </a:extLst>
          </p:cNvPr>
          <p:cNvCxnSpPr>
            <a:cxnSpLocks/>
            <a:stCxn id="32" idx="6"/>
            <a:endCxn id="15" idx="1"/>
          </p:cNvCxnSpPr>
          <p:nvPr/>
        </p:nvCxnSpPr>
        <p:spPr>
          <a:xfrm flipV="1">
            <a:off x="3109836" y="3637240"/>
            <a:ext cx="389726" cy="5134"/>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eur droit avec flèche 41">
            <a:extLst>
              <a:ext uri="{FF2B5EF4-FFF2-40B4-BE49-F238E27FC236}">
                <a16:creationId xmlns:a16="http://schemas.microsoft.com/office/drawing/2014/main" id="{E9B45FB8-A73C-47CE-9EDD-9462313A64CC}"/>
              </a:ext>
            </a:extLst>
          </p:cNvPr>
          <p:cNvCxnSpPr>
            <a:cxnSpLocks/>
            <a:stCxn id="32" idx="7"/>
            <a:endCxn id="14" idx="1"/>
          </p:cNvCxnSpPr>
          <p:nvPr/>
        </p:nvCxnSpPr>
        <p:spPr>
          <a:xfrm flipV="1">
            <a:off x="2984878" y="2847624"/>
            <a:ext cx="514684" cy="523622"/>
          </a:xfrm>
          <a:prstGeom prst="straightConnector1">
            <a:avLst/>
          </a:prstGeom>
          <a:ln w="19050">
            <a:solidFill>
              <a:srgbClr val="C1344B"/>
            </a:solidFill>
            <a:tailEnd type="triangle"/>
          </a:ln>
        </p:spPr>
        <p:style>
          <a:lnRef idx="1">
            <a:schemeClr val="accent1"/>
          </a:lnRef>
          <a:fillRef idx="0">
            <a:schemeClr val="accent1"/>
          </a:fillRef>
          <a:effectRef idx="0">
            <a:schemeClr val="accent1"/>
          </a:effectRef>
          <a:fontRef idx="minor">
            <a:schemeClr val="tx1"/>
          </a:fontRef>
        </p:style>
      </p:cxnSp>
      <p:sp>
        <p:nvSpPr>
          <p:cNvPr id="45" name="Rectangle : coins arrondis 44">
            <a:extLst>
              <a:ext uri="{FF2B5EF4-FFF2-40B4-BE49-F238E27FC236}">
                <a16:creationId xmlns:a16="http://schemas.microsoft.com/office/drawing/2014/main" id="{4CD2ACFC-9D78-4867-8791-4D8A40800F83}"/>
              </a:ext>
            </a:extLst>
          </p:cNvPr>
          <p:cNvSpPr/>
          <p:nvPr/>
        </p:nvSpPr>
        <p:spPr>
          <a:xfrm>
            <a:off x="5644944" y="2536428"/>
            <a:ext cx="1396191" cy="617525"/>
          </a:xfrm>
          <a:prstGeom prst="roundRect">
            <a:avLst/>
          </a:prstGeom>
          <a:ln>
            <a:solidFill>
              <a:srgbClr val="C1344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latin typeface="Arial" panose="020B0604020202020204" pitchFamily="34" charset="0"/>
              <a:cs typeface="Arial" panose="020B0604020202020204" pitchFamily="34" charset="0"/>
            </a:endParaRPr>
          </a:p>
        </p:txBody>
      </p:sp>
      <p:graphicFrame>
        <p:nvGraphicFramePr>
          <p:cNvPr id="47" name="Diagramme 46">
            <a:extLst>
              <a:ext uri="{FF2B5EF4-FFF2-40B4-BE49-F238E27FC236}">
                <a16:creationId xmlns:a16="http://schemas.microsoft.com/office/drawing/2014/main" id="{4ABAD898-C870-49FA-927F-8CF0BE5DD03A}"/>
              </a:ext>
            </a:extLst>
          </p:cNvPr>
          <p:cNvGraphicFramePr/>
          <p:nvPr>
            <p:extLst>
              <p:ext uri="{D42A27DB-BD31-4B8C-83A1-F6EECF244321}">
                <p14:modId xmlns:p14="http://schemas.microsoft.com/office/powerpoint/2010/main" val="933832282"/>
              </p:ext>
            </p:extLst>
          </p:nvPr>
        </p:nvGraphicFramePr>
        <p:xfrm>
          <a:off x="5630116" y="2669378"/>
          <a:ext cx="451106" cy="42122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48" name="ZoneTexte 47">
            <a:extLst>
              <a:ext uri="{FF2B5EF4-FFF2-40B4-BE49-F238E27FC236}">
                <a16:creationId xmlns:a16="http://schemas.microsoft.com/office/drawing/2014/main" id="{84A3D8D8-AB35-4BD4-9BB2-D2E3568B2AE1}"/>
              </a:ext>
            </a:extLst>
          </p:cNvPr>
          <p:cNvSpPr txBox="1"/>
          <p:nvPr/>
        </p:nvSpPr>
        <p:spPr>
          <a:xfrm>
            <a:off x="6068446" y="2532982"/>
            <a:ext cx="987518" cy="830997"/>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Training</a:t>
            </a:r>
          </a:p>
          <a:p>
            <a:r>
              <a:rPr lang="fr-FR" sz="1200" dirty="0">
                <a:latin typeface="Arial" panose="020B0604020202020204" pitchFamily="34" charset="0"/>
                <a:cs typeface="Arial" panose="020B0604020202020204" pitchFamily="34" charset="0"/>
              </a:rPr>
              <a:t>Modèles</a:t>
            </a:r>
          </a:p>
          <a:p>
            <a:r>
              <a:rPr lang="fr-FR" sz="1200" dirty="0">
                <a:latin typeface="Arial" panose="020B0604020202020204" pitchFamily="34" charset="0"/>
                <a:cs typeface="Arial" panose="020B0604020202020204" pitchFamily="34" charset="0"/>
              </a:rPr>
              <a:t>Candidats</a:t>
            </a:r>
          </a:p>
          <a:p>
            <a:endParaRPr lang="fr-FR" sz="1200" dirty="0">
              <a:latin typeface="Arial" panose="020B0604020202020204" pitchFamily="34" charset="0"/>
              <a:cs typeface="Arial" panose="020B0604020202020204" pitchFamily="34" charset="0"/>
            </a:endParaRPr>
          </a:p>
        </p:txBody>
      </p:sp>
      <p:sp>
        <p:nvSpPr>
          <p:cNvPr id="50" name="Rectangle : coins arrondis 49">
            <a:extLst>
              <a:ext uri="{FF2B5EF4-FFF2-40B4-BE49-F238E27FC236}">
                <a16:creationId xmlns:a16="http://schemas.microsoft.com/office/drawing/2014/main" id="{3ED5F927-D265-4296-8D53-2CAD224E18B5}"/>
              </a:ext>
            </a:extLst>
          </p:cNvPr>
          <p:cNvSpPr/>
          <p:nvPr/>
        </p:nvSpPr>
        <p:spPr>
          <a:xfrm>
            <a:off x="5644945" y="1759580"/>
            <a:ext cx="1396191" cy="617525"/>
          </a:xfrm>
          <a:prstGeom prst="roundRect">
            <a:avLst/>
          </a:prstGeom>
          <a:ln>
            <a:solidFill>
              <a:srgbClr val="C1344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latin typeface="Arial" panose="020B0604020202020204" pitchFamily="34" charset="0"/>
              <a:cs typeface="Arial" panose="020B0604020202020204" pitchFamily="34" charset="0"/>
            </a:endParaRPr>
          </a:p>
        </p:txBody>
      </p:sp>
      <p:graphicFrame>
        <p:nvGraphicFramePr>
          <p:cNvPr id="51" name="Diagramme 50">
            <a:extLst>
              <a:ext uri="{FF2B5EF4-FFF2-40B4-BE49-F238E27FC236}">
                <a16:creationId xmlns:a16="http://schemas.microsoft.com/office/drawing/2014/main" id="{A62FAF93-1B1E-4535-9931-C82870C4B78C}"/>
              </a:ext>
            </a:extLst>
          </p:cNvPr>
          <p:cNvGraphicFramePr/>
          <p:nvPr>
            <p:extLst>
              <p:ext uri="{D42A27DB-BD31-4B8C-83A1-F6EECF244321}">
                <p14:modId xmlns:p14="http://schemas.microsoft.com/office/powerpoint/2010/main" val="1561519985"/>
              </p:ext>
            </p:extLst>
          </p:nvPr>
        </p:nvGraphicFramePr>
        <p:xfrm>
          <a:off x="5630117" y="1892530"/>
          <a:ext cx="451106" cy="42122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2" name="ZoneTexte 51">
            <a:extLst>
              <a:ext uri="{FF2B5EF4-FFF2-40B4-BE49-F238E27FC236}">
                <a16:creationId xmlns:a16="http://schemas.microsoft.com/office/drawing/2014/main" id="{37D6B669-143A-497B-8895-5D3136F6D26F}"/>
              </a:ext>
            </a:extLst>
          </p:cNvPr>
          <p:cNvSpPr txBox="1"/>
          <p:nvPr/>
        </p:nvSpPr>
        <p:spPr>
          <a:xfrm>
            <a:off x="6068447" y="1748514"/>
            <a:ext cx="987518" cy="64633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Hyper-</a:t>
            </a:r>
          </a:p>
          <a:p>
            <a:r>
              <a:rPr lang="fr-FR" sz="1200" dirty="0" err="1">
                <a:latin typeface="Arial" panose="020B0604020202020204" pitchFamily="34" charset="0"/>
                <a:cs typeface="Arial" panose="020B0604020202020204" pitchFamily="34" charset="0"/>
              </a:rPr>
              <a:t>parameter</a:t>
            </a:r>
            <a:r>
              <a:rPr lang="fr-FR" sz="1200" dirty="0">
                <a:latin typeface="Arial" panose="020B0604020202020204" pitchFamily="34" charset="0"/>
                <a:cs typeface="Arial" panose="020B0604020202020204" pitchFamily="34" charset="0"/>
              </a:rPr>
              <a:t> </a:t>
            </a:r>
          </a:p>
          <a:p>
            <a:r>
              <a:rPr lang="fr-FR" sz="1200" dirty="0">
                <a:latin typeface="Arial" panose="020B0604020202020204" pitchFamily="34" charset="0"/>
                <a:cs typeface="Arial" panose="020B0604020202020204" pitchFamily="34" charset="0"/>
              </a:rPr>
              <a:t>tuning</a:t>
            </a:r>
          </a:p>
        </p:txBody>
      </p:sp>
      <p:cxnSp>
        <p:nvCxnSpPr>
          <p:cNvPr id="53" name="Connecteur droit avec flèche 52">
            <a:extLst>
              <a:ext uri="{FF2B5EF4-FFF2-40B4-BE49-F238E27FC236}">
                <a16:creationId xmlns:a16="http://schemas.microsoft.com/office/drawing/2014/main" id="{D75A9830-C839-46D3-9AC7-23E04AE577BD}"/>
              </a:ext>
            </a:extLst>
          </p:cNvPr>
          <p:cNvCxnSpPr>
            <a:cxnSpLocks/>
          </p:cNvCxnSpPr>
          <p:nvPr/>
        </p:nvCxnSpPr>
        <p:spPr>
          <a:xfrm flipV="1">
            <a:off x="5236626" y="2845357"/>
            <a:ext cx="428699" cy="5134"/>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eur droit avec flèche 53">
            <a:extLst>
              <a:ext uri="{FF2B5EF4-FFF2-40B4-BE49-F238E27FC236}">
                <a16:creationId xmlns:a16="http://schemas.microsoft.com/office/drawing/2014/main" id="{1E7C46C7-0E23-4FD1-9E83-EC7AB24E8BD1}"/>
              </a:ext>
            </a:extLst>
          </p:cNvPr>
          <p:cNvCxnSpPr>
            <a:cxnSpLocks/>
          </p:cNvCxnSpPr>
          <p:nvPr/>
        </p:nvCxnSpPr>
        <p:spPr>
          <a:xfrm>
            <a:off x="6343039" y="2373690"/>
            <a:ext cx="0" cy="165171"/>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sp>
        <p:nvSpPr>
          <p:cNvPr id="55" name="Cube 54">
            <a:extLst>
              <a:ext uri="{FF2B5EF4-FFF2-40B4-BE49-F238E27FC236}">
                <a16:creationId xmlns:a16="http://schemas.microsoft.com/office/drawing/2014/main" id="{C9C42F5D-1861-46DF-95F2-F33FC4480336}"/>
              </a:ext>
            </a:extLst>
          </p:cNvPr>
          <p:cNvSpPr/>
          <p:nvPr/>
        </p:nvSpPr>
        <p:spPr>
          <a:xfrm>
            <a:off x="5778113" y="3376669"/>
            <a:ext cx="1184935" cy="426892"/>
          </a:xfrm>
          <a:prstGeom prst="cub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Modèles</a:t>
            </a:r>
          </a:p>
        </p:txBody>
      </p:sp>
      <p:cxnSp>
        <p:nvCxnSpPr>
          <p:cNvPr id="56" name="Connecteur droit avec flèche 55">
            <a:extLst>
              <a:ext uri="{FF2B5EF4-FFF2-40B4-BE49-F238E27FC236}">
                <a16:creationId xmlns:a16="http://schemas.microsoft.com/office/drawing/2014/main" id="{ECABC696-4B8C-43F1-B670-7044E6302FDA}"/>
              </a:ext>
            </a:extLst>
          </p:cNvPr>
          <p:cNvCxnSpPr>
            <a:cxnSpLocks/>
          </p:cNvCxnSpPr>
          <p:nvPr/>
        </p:nvCxnSpPr>
        <p:spPr>
          <a:xfrm>
            <a:off x="6350196" y="3152410"/>
            <a:ext cx="0" cy="266010"/>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necteur droit avec flèche 56">
            <a:extLst>
              <a:ext uri="{FF2B5EF4-FFF2-40B4-BE49-F238E27FC236}">
                <a16:creationId xmlns:a16="http://schemas.microsoft.com/office/drawing/2014/main" id="{79F942DF-9213-43AA-9C5A-064A83C38EA9}"/>
              </a:ext>
            </a:extLst>
          </p:cNvPr>
          <p:cNvCxnSpPr>
            <a:cxnSpLocks/>
            <a:stCxn id="15" idx="3"/>
            <a:endCxn id="55" idx="2"/>
          </p:cNvCxnSpPr>
          <p:nvPr/>
        </p:nvCxnSpPr>
        <p:spPr>
          <a:xfrm>
            <a:off x="5232385" y="3637240"/>
            <a:ext cx="545728" cy="6237"/>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sp>
        <p:nvSpPr>
          <p:cNvPr id="59" name="Rectangle : coins arrondis 58">
            <a:extLst>
              <a:ext uri="{FF2B5EF4-FFF2-40B4-BE49-F238E27FC236}">
                <a16:creationId xmlns:a16="http://schemas.microsoft.com/office/drawing/2014/main" id="{72C63E9A-CAAE-4F32-B6B6-DC7EB4768231}"/>
              </a:ext>
            </a:extLst>
          </p:cNvPr>
          <p:cNvSpPr/>
          <p:nvPr/>
        </p:nvSpPr>
        <p:spPr>
          <a:xfrm>
            <a:off x="7442066" y="2599820"/>
            <a:ext cx="1396191" cy="461665"/>
          </a:xfrm>
          <a:prstGeom prst="roundRect">
            <a:avLst/>
          </a:prstGeom>
          <a:ln>
            <a:solidFill>
              <a:srgbClr val="C1344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60" name="ZoneTexte 59">
            <a:extLst>
              <a:ext uri="{FF2B5EF4-FFF2-40B4-BE49-F238E27FC236}">
                <a16:creationId xmlns:a16="http://schemas.microsoft.com/office/drawing/2014/main" id="{E2E444FA-1FAE-4689-8078-7CC42B37DCD8}"/>
              </a:ext>
            </a:extLst>
          </p:cNvPr>
          <p:cNvSpPr txBox="1"/>
          <p:nvPr/>
        </p:nvSpPr>
        <p:spPr>
          <a:xfrm>
            <a:off x="7479466" y="2643977"/>
            <a:ext cx="1373620" cy="461665"/>
          </a:xfrm>
          <a:prstGeom prst="rect">
            <a:avLst/>
          </a:prstGeom>
          <a:noFill/>
        </p:spPr>
        <p:txBody>
          <a:bodyPr wrap="square" rtlCol="0">
            <a:spAutoFit/>
          </a:bodyPr>
          <a:lstStyle/>
          <a:p>
            <a:pPr algn="ctr"/>
            <a:r>
              <a:rPr lang="fr-FR" sz="1200" dirty="0">
                <a:latin typeface="Arial" panose="020B0604020202020204" pitchFamily="34" charset="0"/>
                <a:cs typeface="Arial" panose="020B0604020202020204" pitchFamily="34" charset="0"/>
              </a:rPr>
              <a:t>Training</a:t>
            </a:r>
          </a:p>
          <a:p>
            <a:pPr algn="ctr"/>
            <a:r>
              <a:rPr lang="fr-FR" sz="1200" dirty="0">
                <a:latin typeface="Arial" panose="020B0604020202020204" pitchFamily="34" charset="0"/>
                <a:cs typeface="Arial" panose="020B0604020202020204" pitchFamily="34" charset="0"/>
              </a:rPr>
              <a:t>résultats</a:t>
            </a:r>
          </a:p>
        </p:txBody>
      </p:sp>
      <p:sp>
        <p:nvSpPr>
          <p:cNvPr id="62" name="Rectangle : coins arrondis 61">
            <a:extLst>
              <a:ext uri="{FF2B5EF4-FFF2-40B4-BE49-F238E27FC236}">
                <a16:creationId xmlns:a16="http://schemas.microsoft.com/office/drawing/2014/main" id="{7B7CCF8E-6825-4085-BC59-0823E43217EC}"/>
              </a:ext>
            </a:extLst>
          </p:cNvPr>
          <p:cNvSpPr/>
          <p:nvPr/>
        </p:nvSpPr>
        <p:spPr>
          <a:xfrm>
            <a:off x="7466062" y="3292848"/>
            <a:ext cx="1396191" cy="461665"/>
          </a:xfrm>
          <a:prstGeom prst="roundRect">
            <a:avLst/>
          </a:prstGeom>
          <a:ln>
            <a:solidFill>
              <a:srgbClr val="C1344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63" name="ZoneTexte 62">
            <a:extLst>
              <a:ext uri="{FF2B5EF4-FFF2-40B4-BE49-F238E27FC236}">
                <a16:creationId xmlns:a16="http://schemas.microsoft.com/office/drawing/2014/main" id="{581D5CA5-2BF8-447B-B4D9-FB053748D1C4}"/>
              </a:ext>
            </a:extLst>
          </p:cNvPr>
          <p:cNvSpPr txBox="1"/>
          <p:nvPr/>
        </p:nvSpPr>
        <p:spPr>
          <a:xfrm>
            <a:off x="7607644" y="3337005"/>
            <a:ext cx="1269437" cy="461665"/>
          </a:xfrm>
          <a:prstGeom prst="rect">
            <a:avLst/>
          </a:prstGeom>
          <a:noFill/>
        </p:spPr>
        <p:txBody>
          <a:bodyPr wrap="square" rtlCol="0">
            <a:spAutoFit/>
          </a:bodyPr>
          <a:lstStyle/>
          <a:p>
            <a:pPr algn="ctr"/>
            <a:r>
              <a:rPr lang="fr-FR" sz="1200" dirty="0">
                <a:latin typeface="Arial" panose="020B0604020202020204" pitchFamily="34" charset="0"/>
                <a:cs typeface="Arial" panose="020B0604020202020204" pitchFamily="34" charset="0"/>
              </a:rPr>
              <a:t>Validation</a:t>
            </a:r>
          </a:p>
          <a:p>
            <a:pPr algn="ctr"/>
            <a:r>
              <a:rPr lang="fr-FR" sz="1200" dirty="0">
                <a:latin typeface="Arial" panose="020B0604020202020204" pitchFamily="34" charset="0"/>
                <a:cs typeface="Arial" panose="020B0604020202020204" pitchFamily="34" charset="0"/>
              </a:rPr>
              <a:t>résultats</a:t>
            </a:r>
          </a:p>
        </p:txBody>
      </p:sp>
      <p:cxnSp>
        <p:nvCxnSpPr>
          <p:cNvPr id="64" name="Connecteur droit avec flèche 63">
            <a:extLst>
              <a:ext uri="{FF2B5EF4-FFF2-40B4-BE49-F238E27FC236}">
                <a16:creationId xmlns:a16="http://schemas.microsoft.com/office/drawing/2014/main" id="{417CC07C-7BAE-4C40-B720-02CCAE7FC85F}"/>
              </a:ext>
            </a:extLst>
          </p:cNvPr>
          <p:cNvCxnSpPr>
            <a:cxnSpLocks/>
            <a:stCxn id="55" idx="5"/>
            <a:endCxn id="62" idx="1"/>
          </p:cNvCxnSpPr>
          <p:nvPr/>
        </p:nvCxnSpPr>
        <p:spPr>
          <a:xfrm flipV="1">
            <a:off x="6963048" y="3523681"/>
            <a:ext cx="503014" cy="13073"/>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pic>
        <p:nvPicPr>
          <p:cNvPr id="65" name="Image 64">
            <a:extLst>
              <a:ext uri="{FF2B5EF4-FFF2-40B4-BE49-F238E27FC236}">
                <a16:creationId xmlns:a16="http://schemas.microsoft.com/office/drawing/2014/main" id="{40F5E249-F45D-4547-AC15-FC3C4C02311F}"/>
              </a:ext>
            </a:extLst>
          </p:cNvPr>
          <p:cNvPicPr>
            <a:picLocks noChangeAspect="1"/>
          </p:cNvPicPr>
          <p:nvPr/>
        </p:nvPicPr>
        <p:blipFill>
          <a:blip r:embed="rId15"/>
          <a:stretch>
            <a:fillRect/>
          </a:stretch>
        </p:blipFill>
        <p:spPr>
          <a:xfrm>
            <a:off x="7505315" y="2665132"/>
            <a:ext cx="381251" cy="349480"/>
          </a:xfrm>
          <a:prstGeom prst="rect">
            <a:avLst/>
          </a:prstGeom>
        </p:spPr>
      </p:pic>
      <p:pic>
        <p:nvPicPr>
          <p:cNvPr id="66" name="Image 65">
            <a:extLst>
              <a:ext uri="{FF2B5EF4-FFF2-40B4-BE49-F238E27FC236}">
                <a16:creationId xmlns:a16="http://schemas.microsoft.com/office/drawing/2014/main" id="{9ECE9937-1658-4E91-B05B-707FE323AFE5}"/>
              </a:ext>
            </a:extLst>
          </p:cNvPr>
          <p:cNvPicPr>
            <a:picLocks noChangeAspect="1"/>
          </p:cNvPicPr>
          <p:nvPr/>
        </p:nvPicPr>
        <p:blipFill>
          <a:blip r:embed="rId15"/>
          <a:stretch>
            <a:fillRect/>
          </a:stretch>
        </p:blipFill>
        <p:spPr>
          <a:xfrm>
            <a:off x="7513930" y="3371983"/>
            <a:ext cx="381251" cy="349480"/>
          </a:xfrm>
          <a:prstGeom prst="rect">
            <a:avLst/>
          </a:prstGeom>
        </p:spPr>
      </p:pic>
      <p:cxnSp>
        <p:nvCxnSpPr>
          <p:cNvPr id="67" name="Connecteur droit avec flèche 66">
            <a:extLst>
              <a:ext uri="{FF2B5EF4-FFF2-40B4-BE49-F238E27FC236}">
                <a16:creationId xmlns:a16="http://schemas.microsoft.com/office/drawing/2014/main" id="{3260EFD3-EF79-40AB-B208-94C8B2A7C73D}"/>
              </a:ext>
            </a:extLst>
          </p:cNvPr>
          <p:cNvCxnSpPr>
            <a:cxnSpLocks/>
          </p:cNvCxnSpPr>
          <p:nvPr/>
        </p:nvCxnSpPr>
        <p:spPr>
          <a:xfrm flipV="1">
            <a:off x="7025516" y="2847623"/>
            <a:ext cx="431088" cy="11979"/>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necteur droit avec flèche 67">
            <a:extLst>
              <a:ext uri="{FF2B5EF4-FFF2-40B4-BE49-F238E27FC236}">
                <a16:creationId xmlns:a16="http://schemas.microsoft.com/office/drawing/2014/main" id="{A748FE11-36AA-4B20-B697-E5CF0B1C1933}"/>
              </a:ext>
            </a:extLst>
          </p:cNvPr>
          <p:cNvCxnSpPr>
            <a:cxnSpLocks/>
          </p:cNvCxnSpPr>
          <p:nvPr/>
        </p:nvCxnSpPr>
        <p:spPr>
          <a:xfrm flipV="1">
            <a:off x="8150395" y="2064213"/>
            <a:ext cx="0" cy="552340"/>
          </a:xfrm>
          <a:prstGeom prst="straightConnector1">
            <a:avLst/>
          </a:prstGeom>
          <a:ln w="25400">
            <a:solidFill>
              <a:srgbClr val="C1344B"/>
            </a:solidFill>
            <a:tailEnd type="none"/>
          </a:ln>
        </p:spPr>
        <p:style>
          <a:lnRef idx="1">
            <a:schemeClr val="accent1"/>
          </a:lnRef>
          <a:fillRef idx="0">
            <a:schemeClr val="accent1"/>
          </a:fillRef>
          <a:effectRef idx="0">
            <a:schemeClr val="accent1"/>
          </a:effectRef>
          <a:fontRef idx="minor">
            <a:schemeClr val="tx1"/>
          </a:fontRef>
        </p:style>
      </p:cxnSp>
      <p:cxnSp>
        <p:nvCxnSpPr>
          <p:cNvPr id="69" name="Connecteur droit avec flèche 68">
            <a:extLst>
              <a:ext uri="{FF2B5EF4-FFF2-40B4-BE49-F238E27FC236}">
                <a16:creationId xmlns:a16="http://schemas.microsoft.com/office/drawing/2014/main" id="{4FA0FF79-078C-4F69-A097-64EE9F8AFCB4}"/>
              </a:ext>
            </a:extLst>
          </p:cNvPr>
          <p:cNvCxnSpPr>
            <a:cxnSpLocks/>
          </p:cNvCxnSpPr>
          <p:nvPr/>
        </p:nvCxnSpPr>
        <p:spPr>
          <a:xfrm flipH="1">
            <a:off x="7039003" y="2064213"/>
            <a:ext cx="1111392" cy="7467"/>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sp>
        <p:nvSpPr>
          <p:cNvPr id="71" name="Rectangle : coins arrondis 70">
            <a:extLst>
              <a:ext uri="{FF2B5EF4-FFF2-40B4-BE49-F238E27FC236}">
                <a16:creationId xmlns:a16="http://schemas.microsoft.com/office/drawing/2014/main" id="{ED135CF0-DEBB-4040-8732-135C2495FB0C}"/>
              </a:ext>
            </a:extLst>
          </p:cNvPr>
          <p:cNvSpPr/>
          <p:nvPr/>
        </p:nvSpPr>
        <p:spPr>
          <a:xfrm>
            <a:off x="3964069" y="4941168"/>
            <a:ext cx="1396191" cy="461665"/>
          </a:xfrm>
          <a:prstGeom prst="roundRect">
            <a:avLst/>
          </a:prstGeom>
          <a:ln>
            <a:solidFill>
              <a:srgbClr val="C1344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72" name="ZoneTexte 71">
            <a:extLst>
              <a:ext uri="{FF2B5EF4-FFF2-40B4-BE49-F238E27FC236}">
                <a16:creationId xmlns:a16="http://schemas.microsoft.com/office/drawing/2014/main" id="{5D183406-105C-4B67-A926-538772E134FB}"/>
              </a:ext>
            </a:extLst>
          </p:cNvPr>
          <p:cNvSpPr txBox="1"/>
          <p:nvPr/>
        </p:nvSpPr>
        <p:spPr>
          <a:xfrm>
            <a:off x="4173999" y="4985325"/>
            <a:ext cx="1138730" cy="461665"/>
          </a:xfrm>
          <a:prstGeom prst="rect">
            <a:avLst/>
          </a:prstGeom>
          <a:noFill/>
        </p:spPr>
        <p:txBody>
          <a:bodyPr wrap="square" rtlCol="0">
            <a:spAutoFit/>
          </a:bodyPr>
          <a:lstStyle/>
          <a:p>
            <a:pPr algn="ctr"/>
            <a:r>
              <a:rPr lang="fr-FR" sz="1200" dirty="0">
                <a:latin typeface="Arial" panose="020B0604020202020204" pitchFamily="34" charset="0"/>
                <a:cs typeface="Arial" panose="020B0604020202020204" pitchFamily="34" charset="0"/>
              </a:rPr>
              <a:t>Tests</a:t>
            </a:r>
          </a:p>
          <a:p>
            <a:pPr algn="ctr"/>
            <a:r>
              <a:rPr lang="fr-FR" sz="1200" dirty="0">
                <a:latin typeface="Arial" panose="020B0604020202020204" pitchFamily="34" charset="0"/>
                <a:cs typeface="Arial" panose="020B0604020202020204" pitchFamily="34" charset="0"/>
              </a:rPr>
              <a:t>résultats</a:t>
            </a:r>
          </a:p>
        </p:txBody>
      </p:sp>
      <p:pic>
        <p:nvPicPr>
          <p:cNvPr id="73" name="Image 72">
            <a:extLst>
              <a:ext uri="{FF2B5EF4-FFF2-40B4-BE49-F238E27FC236}">
                <a16:creationId xmlns:a16="http://schemas.microsoft.com/office/drawing/2014/main" id="{AC872AB6-1EFE-4490-A860-DC3E8C545BB6}"/>
              </a:ext>
            </a:extLst>
          </p:cNvPr>
          <p:cNvPicPr>
            <a:picLocks noChangeAspect="1"/>
          </p:cNvPicPr>
          <p:nvPr/>
        </p:nvPicPr>
        <p:blipFill>
          <a:blip r:embed="rId15"/>
          <a:stretch>
            <a:fillRect/>
          </a:stretch>
        </p:blipFill>
        <p:spPr>
          <a:xfrm>
            <a:off x="3992690" y="5019920"/>
            <a:ext cx="381251" cy="349480"/>
          </a:xfrm>
          <a:prstGeom prst="rect">
            <a:avLst/>
          </a:prstGeom>
        </p:spPr>
      </p:pic>
      <p:cxnSp>
        <p:nvCxnSpPr>
          <p:cNvPr id="74" name="Connecteur droit avec flèche 73">
            <a:extLst>
              <a:ext uri="{FF2B5EF4-FFF2-40B4-BE49-F238E27FC236}">
                <a16:creationId xmlns:a16="http://schemas.microsoft.com/office/drawing/2014/main" id="{98E9EA28-FD6A-4216-9E40-6381D8DCF438}"/>
              </a:ext>
            </a:extLst>
          </p:cNvPr>
          <p:cNvCxnSpPr>
            <a:cxnSpLocks/>
            <a:stCxn id="55" idx="3"/>
          </p:cNvCxnSpPr>
          <p:nvPr/>
        </p:nvCxnSpPr>
        <p:spPr>
          <a:xfrm flipH="1">
            <a:off x="4719449" y="3803561"/>
            <a:ext cx="1597770" cy="1093450"/>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cxnSp>
        <p:nvCxnSpPr>
          <p:cNvPr id="75" name="Connecteur droit avec flèche 74">
            <a:extLst>
              <a:ext uri="{FF2B5EF4-FFF2-40B4-BE49-F238E27FC236}">
                <a16:creationId xmlns:a16="http://schemas.microsoft.com/office/drawing/2014/main" id="{5A8CE43C-38F1-4CE2-B0DF-4BBBAB2AB4F9}"/>
              </a:ext>
            </a:extLst>
          </p:cNvPr>
          <p:cNvCxnSpPr>
            <a:cxnSpLocks/>
            <a:endCxn id="73" idx="1"/>
          </p:cNvCxnSpPr>
          <p:nvPr/>
        </p:nvCxnSpPr>
        <p:spPr>
          <a:xfrm>
            <a:off x="1464356" y="5179942"/>
            <a:ext cx="2528334" cy="14718"/>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cxnSp>
        <p:nvCxnSpPr>
          <p:cNvPr id="79" name="Connecteur droit avec flèche 78">
            <a:extLst>
              <a:ext uri="{FF2B5EF4-FFF2-40B4-BE49-F238E27FC236}">
                <a16:creationId xmlns:a16="http://schemas.microsoft.com/office/drawing/2014/main" id="{1B6D7ED9-1422-45B9-9C77-E84AC4AD0C1E}"/>
              </a:ext>
            </a:extLst>
          </p:cNvPr>
          <p:cNvCxnSpPr>
            <a:cxnSpLocks/>
            <a:stCxn id="72" idx="3"/>
          </p:cNvCxnSpPr>
          <p:nvPr/>
        </p:nvCxnSpPr>
        <p:spPr>
          <a:xfrm flipV="1">
            <a:off x="5312729" y="5209037"/>
            <a:ext cx="1134887" cy="7121"/>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 coins arrondis 79">
            <a:extLst>
              <a:ext uri="{FF2B5EF4-FFF2-40B4-BE49-F238E27FC236}">
                <a16:creationId xmlns:a16="http://schemas.microsoft.com/office/drawing/2014/main" id="{842F0461-6A0A-402B-9354-6D9BE5106B5A}"/>
              </a:ext>
            </a:extLst>
          </p:cNvPr>
          <p:cNvSpPr/>
          <p:nvPr/>
        </p:nvSpPr>
        <p:spPr>
          <a:xfrm>
            <a:off x="3189048" y="1504275"/>
            <a:ext cx="6153094" cy="2641092"/>
          </a:xfrm>
          <a:prstGeom prst="roundRect">
            <a:avLst/>
          </a:prstGeom>
          <a:noFill/>
          <a:ln w="50800">
            <a:solidFill>
              <a:srgbClr val="C1344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81" name="Cube 80">
            <a:extLst>
              <a:ext uri="{FF2B5EF4-FFF2-40B4-BE49-F238E27FC236}">
                <a16:creationId xmlns:a16="http://schemas.microsoft.com/office/drawing/2014/main" id="{EE7C2DAB-27D2-4D57-9CF9-23E4275B47F2}"/>
              </a:ext>
            </a:extLst>
          </p:cNvPr>
          <p:cNvSpPr/>
          <p:nvPr/>
        </p:nvSpPr>
        <p:spPr>
          <a:xfrm>
            <a:off x="10011095" y="4665299"/>
            <a:ext cx="1542916" cy="598592"/>
          </a:xfrm>
          <a:prstGeom prst="cub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Model Final</a:t>
            </a:r>
          </a:p>
        </p:txBody>
      </p:sp>
      <p:cxnSp>
        <p:nvCxnSpPr>
          <p:cNvPr id="87" name="Connecteur droit avec flèche 86">
            <a:extLst>
              <a:ext uri="{FF2B5EF4-FFF2-40B4-BE49-F238E27FC236}">
                <a16:creationId xmlns:a16="http://schemas.microsoft.com/office/drawing/2014/main" id="{E8A1BF69-078A-40A8-A996-4ECAEDC17F31}"/>
              </a:ext>
            </a:extLst>
          </p:cNvPr>
          <p:cNvCxnSpPr>
            <a:cxnSpLocks/>
          </p:cNvCxnSpPr>
          <p:nvPr/>
        </p:nvCxnSpPr>
        <p:spPr>
          <a:xfrm flipH="1">
            <a:off x="11054751" y="3757295"/>
            <a:ext cx="454256" cy="845245"/>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cxnSp>
        <p:nvCxnSpPr>
          <p:cNvPr id="88" name="Connecteur droit avec flèche 87">
            <a:extLst>
              <a:ext uri="{FF2B5EF4-FFF2-40B4-BE49-F238E27FC236}">
                <a16:creationId xmlns:a16="http://schemas.microsoft.com/office/drawing/2014/main" id="{C1A26C55-D0B7-4333-B352-22DDCBE51036}"/>
              </a:ext>
            </a:extLst>
          </p:cNvPr>
          <p:cNvCxnSpPr>
            <a:cxnSpLocks/>
            <a:stCxn id="150" idx="0"/>
            <a:endCxn id="81" idx="3"/>
          </p:cNvCxnSpPr>
          <p:nvPr/>
        </p:nvCxnSpPr>
        <p:spPr>
          <a:xfrm flipH="1" flipV="1">
            <a:off x="10707729" y="5263891"/>
            <a:ext cx="5200" cy="305663"/>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 coins arrondis 89">
            <a:extLst>
              <a:ext uri="{FF2B5EF4-FFF2-40B4-BE49-F238E27FC236}">
                <a16:creationId xmlns:a16="http://schemas.microsoft.com/office/drawing/2014/main" id="{2A9CD9BE-6A79-42C3-9436-E081452298B1}"/>
              </a:ext>
            </a:extLst>
          </p:cNvPr>
          <p:cNvSpPr/>
          <p:nvPr/>
        </p:nvSpPr>
        <p:spPr>
          <a:xfrm>
            <a:off x="3381296" y="4548718"/>
            <a:ext cx="2410720" cy="1605112"/>
          </a:xfrm>
          <a:prstGeom prst="roundRect">
            <a:avLst/>
          </a:prstGeom>
          <a:noFill/>
          <a:ln w="50800">
            <a:solidFill>
              <a:srgbClr val="C1344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85" name="Rectangle : coins arrondis 84">
            <a:extLst>
              <a:ext uri="{FF2B5EF4-FFF2-40B4-BE49-F238E27FC236}">
                <a16:creationId xmlns:a16="http://schemas.microsoft.com/office/drawing/2014/main" id="{D20A207D-BFEE-44C6-AE5B-DC9DD5F843C7}"/>
              </a:ext>
            </a:extLst>
          </p:cNvPr>
          <p:cNvSpPr/>
          <p:nvPr/>
        </p:nvSpPr>
        <p:spPr>
          <a:xfrm>
            <a:off x="9480376" y="2917238"/>
            <a:ext cx="1396191" cy="1100527"/>
          </a:xfrm>
          <a:prstGeom prst="roundRect">
            <a:avLst/>
          </a:prstGeom>
          <a:ln>
            <a:solidFill>
              <a:srgbClr val="C1344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latin typeface="Arial" panose="020B0604020202020204" pitchFamily="34" charset="0"/>
              <a:cs typeface="Arial" panose="020B0604020202020204" pitchFamily="34" charset="0"/>
            </a:endParaRPr>
          </a:p>
        </p:txBody>
      </p:sp>
      <p:sp>
        <p:nvSpPr>
          <p:cNvPr id="86" name="ZoneTexte 85">
            <a:extLst>
              <a:ext uri="{FF2B5EF4-FFF2-40B4-BE49-F238E27FC236}">
                <a16:creationId xmlns:a16="http://schemas.microsoft.com/office/drawing/2014/main" id="{A70D837D-5C9E-4289-AE47-F0969DEF7567}"/>
              </a:ext>
            </a:extLst>
          </p:cNvPr>
          <p:cNvSpPr txBox="1"/>
          <p:nvPr/>
        </p:nvSpPr>
        <p:spPr>
          <a:xfrm>
            <a:off x="9517776" y="3483755"/>
            <a:ext cx="1373620" cy="523220"/>
          </a:xfrm>
          <a:prstGeom prst="rect">
            <a:avLst/>
          </a:prstGeom>
          <a:noFill/>
        </p:spPr>
        <p:txBody>
          <a:bodyPr wrap="square" rtlCol="0">
            <a:spAutoFit/>
          </a:bodyPr>
          <a:lstStyle/>
          <a:p>
            <a:pPr algn="ctr"/>
            <a:r>
              <a:rPr lang="fr-FR" sz="1400" dirty="0">
                <a:latin typeface="Arial" panose="020B0604020202020204" pitchFamily="34" charset="0"/>
                <a:cs typeface="Arial" panose="020B0604020202020204" pitchFamily="34" charset="0"/>
              </a:rPr>
              <a:t>    Prédictions</a:t>
            </a:r>
          </a:p>
          <a:p>
            <a:pPr algn="ctr"/>
            <a:r>
              <a:rPr lang="fr-FR" sz="1400" dirty="0">
                <a:latin typeface="Arial" panose="020B0604020202020204" pitchFamily="34" charset="0"/>
                <a:cs typeface="Arial" panose="020B0604020202020204" pitchFamily="34" charset="0"/>
              </a:rPr>
              <a:t>Dashboard</a:t>
            </a:r>
          </a:p>
        </p:txBody>
      </p:sp>
      <p:pic>
        <p:nvPicPr>
          <p:cNvPr id="92" name="Image 91">
            <a:extLst>
              <a:ext uri="{FF2B5EF4-FFF2-40B4-BE49-F238E27FC236}">
                <a16:creationId xmlns:a16="http://schemas.microsoft.com/office/drawing/2014/main" id="{522CFF61-6B43-4690-89F4-94303F5C8181}"/>
              </a:ext>
            </a:extLst>
          </p:cNvPr>
          <p:cNvPicPr>
            <a:picLocks noChangeAspect="1"/>
          </p:cNvPicPr>
          <p:nvPr/>
        </p:nvPicPr>
        <p:blipFill>
          <a:blip r:embed="rId16"/>
          <a:stretch>
            <a:fillRect/>
          </a:stretch>
        </p:blipFill>
        <p:spPr>
          <a:xfrm>
            <a:off x="9532391" y="3068960"/>
            <a:ext cx="303106" cy="369332"/>
          </a:xfrm>
          <a:prstGeom prst="rect">
            <a:avLst/>
          </a:prstGeom>
        </p:spPr>
      </p:pic>
      <p:grpSp>
        <p:nvGrpSpPr>
          <p:cNvPr id="9" name="Groupe 8">
            <a:extLst>
              <a:ext uri="{FF2B5EF4-FFF2-40B4-BE49-F238E27FC236}">
                <a16:creationId xmlns:a16="http://schemas.microsoft.com/office/drawing/2014/main" id="{263BC2F1-9CD8-4CAE-8E62-E7DECCAC9714}"/>
              </a:ext>
            </a:extLst>
          </p:cNvPr>
          <p:cNvGrpSpPr/>
          <p:nvPr/>
        </p:nvGrpSpPr>
        <p:grpSpPr>
          <a:xfrm>
            <a:off x="153907" y="3175743"/>
            <a:ext cx="1873693" cy="2128892"/>
            <a:chOff x="1092879" y="2492974"/>
            <a:chExt cx="1363359" cy="2128892"/>
          </a:xfrm>
        </p:grpSpPr>
        <p:pic>
          <p:nvPicPr>
            <p:cNvPr id="5" name="Graphique 4" descr="Base de données">
              <a:extLst>
                <a:ext uri="{FF2B5EF4-FFF2-40B4-BE49-F238E27FC236}">
                  <a16:creationId xmlns:a16="http://schemas.microsoft.com/office/drawing/2014/main" id="{BB7C6C01-4AF6-46FB-ACDF-9E397C25B19E}"/>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433149" y="2492974"/>
              <a:ext cx="636157" cy="914400"/>
            </a:xfrm>
            <a:prstGeom prst="rect">
              <a:avLst/>
            </a:prstGeom>
          </p:spPr>
        </p:pic>
        <p:sp>
          <p:nvSpPr>
            <p:cNvPr id="94" name="ZoneTexte 93">
              <a:extLst>
                <a:ext uri="{FF2B5EF4-FFF2-40B4-BE49-F238E27FC236}">
                  <a16:creationId xmlns:a16="http://schemas.microsoft.com/office/drawing/2014/main" id="{6A2E8251-D319-4FFE-AF0E-7CA3E9423F87}"/>
                </a:ext>
              </a:extLst>
            </p:cNvPr>
            <p:cNvSpPr txBox="1"/>
            <p:nvPr/>
          </p:nvSpPr>
          <p:spPr>
            <a:xfrm>
              <a:off x="1092879" y="3236871"/>
              <a:ext cx="1363359" cy="1384995"/>
            </a:xfrm>
            <a:prstGeom prst="rect">
              <a:avLst/>
            </a:prstGeom>
            <a:noFill/>
          </p:spPr>
          <p:txBody>
            <a:bodyPr wrap="square" rtlCol="0">
              <a:spAutoFit/>
            </a:bodyPr>
            <a:lstStyle/>
            <a:p>
              <a:pPr algn="ctr"/>
              <a:r>
                <a:rPr lang="fr-FR" sz="1400" dirty="0" err="1">
                  <a:latin typeface="Arial" panose="020B0604020202020204" pitchFamily="34" charset="0"/>
                  <a:cs typeface="Arial" panose="020B0604020202020204" pitchFamily="34" charset="0"/>
                </a:rPr>
                <a:t>train_set</a:t>
              </a:r>
              <a:endParaRPr lang="fr-FR" sz="1400" dirty="0">
                <a:latin typeface="Arial" panose="020B0604020202020204" pitchFamily="34" charset="0"/>
                <a:cs typeface="Arial" panose="020B0604020202020204" pitchFamily="34" charset="0"/>
              </a:endParaRPr>
            </a:p>
            <a:p>
              <a:pPr algn="ctr"/>
              <a:r>
                <a:rPr lang="fr-FR" sz="1400" dirty="0">
                  <a:latin typeface="Arial" panose="020B0604020202020204" pitchFamily="34" charset="0"/>
                  <a:cs typeface="Arial" panose="020B0604020202020204" pitchFamily="34" charset="0"/>
                </a:rPr>
                <a:t>Rééquilibré ou non</a:t>
              </a:r>
            </a:p>
            <a:p>
              <a:pPr algn="ctr"/>
              <a:r>
                <a:rPr lang="fr-FR" sz="1400" dirty="0" err="1">
                  <a:latin typeface="Arial" panose="020B0604020202020204" pitchFamily="34" charset="0"/>
                  <a:cs typeface="Arial" panose="020B0604020202020204" pitchFamily="34" charset="0"/>
                </a:rPr>
                <a:t>Standarisé</a:t>
              </a:r>
              <a:r>
                <a:rPr lang="fr-FR" sz="1400" dirty="0">
                  <a:latin typeface="Arial" panose="020B0604020202020204" pitchFamily="34" charset="0"/>
                  <a:cs typeface="Arial" panose="020B0604020202020204" pitchFamily="34" charset="0"/>
                </a:rPr>
                <a:t> ou non</a:t>
              </a:r>
            </a:p>
            <a:p>
              <a:pPr algn="ctr"/>
              <a:endParaRPr lang="fr-FR" sz="1400" dirty="0">
                <a:latin typeface="Arial" panose="020B0604020202020204" pitchFamily="34" charset="0"/>
                <a:cs typeface="Arial" panose="020B0604020202020204" pitchFamily="34" charset="0"/>
              </a:endParaRPr>
            </a:p>
          </p:txBody>
        </p:sp>
      </p:grpSp>
      <p:grpSp>
        <p:nvGrpSpPr>
          <p:cNvPr id="10" name="Groupe 9">
            <a:extLst>
              <a:ext uri="{FF2B5EF4-FFF2-40B4-BE49-F238E27FC236}">
                <a16:creationId xmlns:a16="http://schemas.microsoft.com/office/drawing/2014/main" id="{133A8DEF-92EC-4BDB-A26F-9628C7BB96EE}"/>
              </a:ext>
            </a:extLst>
          </p:cNvPr>
          <p:cNvGrpSpPr/>
          <p:nvPr/>
        </p:nvGrpSpPr>
        <p:grpSpPr>
          <a:xfrm>
            <a:off x="581036" y="4611934"/>
            <a:ext cx="916622" cy="1049314"/>
            <a:chOff x="1116348" y="3519904"/>
            <a:chExt cx="916622" cy="1049314"/>
          </a:xfrm>
        </p:grpSpPr>
        <p:pic>
          <p:nvPicPr>
            <p:cNvPr id="93" name="Graphique 92" descr="Base de données">
              <a:extLst>
                <a:ext uri="{FF2B5EF4-FFF2-40B4-BE49-F238E27FC236}">
                  <a16:creationId xmlns:a16="http://schemas.microsoft.com/office/drawing/2014/main" id="{A98D9AD0-F5C9-40D0-A270-59354B8868F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118570" y="3519904"/>
              <a:ext cx="914400" cy="914400"/>
            </a:xfrm>
            <a:prstGeom prst="rect">
              <a:avLst/>
            </a:prstGeom>
          </p:spPr>
        </p:pic>
        <p:sp>
          <p:nvSpPr>
            <p:cNvPr id="95" name="ZoneTexte 94">
              <a:extLst>
                <a:ext uri="{FF2B5EF4-FFF2-40B4-BE49-F238E27FC236}">
                  <a16:creationId xmlns:a16="http://schemas.microsoft.com/office/drawing/2014/main" id="{ACBDFB26-2E81-413F-BF44-468DC7025998}"/>
                </a:ext>
              </a:extLst>
            </p:cNvPr>
            <p:cNvSpPr txBox="1"/>
            <p:nvPr/>
          </p:nvSpPr>
          <p:spPr>
            <a:xfrm>
              <a:off x="1116348" y="4261441"/>
              <a:ext cx="914400" cy="307777"/>
            </a:xfrm>
            <a:prstGeom prst="rect">
              <a:avLst/>
            </a:prstGeom>
            <a:noFill/>
          </p:spPr>
          <p:txBody>
            <a:bodyPr wrap="square" rtlCol="0">
              <a:spAutoFit/>
            </a:bodyPr>
            <a:lstStyle/>
            <a:p>
              <a:pPr algn="ctr"/>
              <a:r>
                <a:rPr lang="fr-FR" sz="1400" dirty="0" err="1">
                  <a:latin typeface="Arial" panose="020B0604020202020204" pitchFamily="34" charset="0"/>
                  <a:cs typeface="Arial" panose="020B0604020202020204" pitchFamily="34" charset="0"/>
                </a:rPr>
                <a:t>test_set</a:t>
              </a:r>
              <a:endParaRPr lang="fr-FR" sz="1400" dirty="0">
                <a:latin typeface="Arial" panose="020B0604020202020204" pitchFamily="34" charset="0"/>
                <a:cs typeface="Arial" panose="020B0604020202020204" pitchFamily="34" charset="0"/>
              </a:endParaRPr>
            </a:p>
          </p:txBody>
        </p:sp>
      </p:grpSp>
      <p:grpSp>
        <p:nvGrpSpPr>
          <p:cNvPr id="100" name="Groupe 99">
            <a:extLst>
              <a:ext uri="{FF2B5EF4-FFF2-40B4-BE49-F238E27FC236}">
                <a16:creationId xmlns:a16="http://schemas.microsoft.com/office/drawing/2014/main" id="{ACE851DB-D19E-4E1A-AE5F-9CFD363D2EF1}"/>
              </a:ext>
            </a:extLst>
          </p:cNvPr>
          <p:cNvGrpSpPr/>
          <p:nvPr/>
        </p:nvGrpSpPr>
        <p:grpSpPr>
          <a:xfrm>
            <a:off x="10948809" y="2994256"/>
            <a:ext cx="1103195" cy="1084995"/>
            <a:chOff x="10296217" y="2004266"/>
            <a:chExt cx="1103195" cy="1084995"/>
          </a:xfrm>
        </p:grpSpPr>
        <p:pic>
          <p:nvPicPr>
            <p:cNvPr id="96" name="Graphique 95" descr="Base de données">
              <a:extLst>
                <a:ext uri="{FF2B5EF4-FFF2-40B4-BE49-F238E27FC236}">
                  <a16:creationId xmlns:a16="http://schemas.microsoft.com/office/drawing/2014/main" id="{797A0D0E-4985-4A4A-90B9-BE65DFC0D2E3}"/>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485012" y="2004266"/>
              <a:ext cx="914400" cy="914400"/>
            </a:xfrm>
            <a:prstGeom prst="rect">
              <a:avLst/>
            </a:prstGeom>
          </p:spPr>
        </p:pic>
        <p:sp>
          <p:nvSpPr>
            <p:cNvPr id="97" name="ZoneTexte 96">
              <a:extLst>
                <a:ext uri="{FF2B5EF4-FFF2-40B4-BE49-F238E27FC236}">
                  <a16:creationId xmlns:a16="http://schemas.microsoft.com/office/drawing/2014/main" id="{218D8BFA-72B5-4F81-8CFA-E1DDD58C6C4D}"/>
                </a:ext>
              </a:extLst>
            </p:cNvPr>
            <p:cNvSpPr txBox="1"/>
            <p:nvPr/>
          </p:nvSpPr>
          <p:spPr>
            <a:xfrm>
              <a:off x="10296217" y="2781484"/>
              <a:ext cx="1079538" cy="307777"/>
            </a:xfrm>
            <a:prstGeom prst="rect">
              <a:avLst/>
            </a:prstGeom>
            <a:noFill/>
          </p:spPr>
          <p:txBody>
            <a:bodyPr wrap="square">
              <a:spAutoFit/>
            </a:bodyPr>
            <a:lstStyle/>
            <a:p>
              <a:pPr algn="ctr"/>
              <a:r>
                <a:rPr lang="fr-FR" sz="1400" dirty="0">
                  <a:solidFill>
                    <a:schemeClr val="tx1"/>
                  </a:solidFill>
                  <a:latin typeface="Arial" panose="020B0604020202020204" pitchFamily="34" charset="0"/>
                  <a:cs typeface="Arial" panose="020B0604020202020204" pitchFamily="34" charset="0"/>
                </a:rPr>
                <a:t>New Datas</a:t>
              </a:r>
            </a:p>
          </p:txBody>
        </p:sp>
      </p:grpSp>
      <p:grpSp>
        <p:nvGrpSpPr>
          <p:cNvPr id="113" name="Groupe 112">
            <a:extLst>
              <a:ext uri="{FF2B5EF4-FFF2-40B4-BE49-F238E27FC236}">
                <a16:creationId xmlns:a16="http://schemas.microsoft.com/office/drawing/2014/main" id="{BA272010-6B7A-4ABE-8820-AE8E5718E569}"/>
              </a:ext>
            </a:extLst>
          </p:cNvPr>
          <p:cNvGrpSpPr/>
          <p:nvPr/>
        </p:nvGrpSpPr>
        <p:grpSpPr>
          <a:xfrm>
            <a:off x="3362826" y="1484784"/>
            <a:ext cx="2344410" cy="468791"/>
            <a:chOff x="3656365" y="1311151"/>
            <a:chExt cx="2344410" cy="468791"/>
          </a:xfrm>
        </p:grpSpPr>
        <p:sp>
          <p:nvSpPr>
            <p:cNvPr id="13" name="ZoneTexte 12">
              <a:extLst>
                <a:ext uri="{FF2B5EF4-FFF2-40B4-BE49-F238E27FC236}">
                  <a16:creationId xmlns:a16="http://schemas.microsoft.com/office/drawing/2014/main" id="{4839E82D-6CA5-407B-91D4-2CE5B4678DC8}"/>
                </a:ext>
              </a:extLst>
            </p:cNvPr>
            <p:cNvSpPr txBox="1"/>
            <p:nvPr/>
          </p:nvSpPr>
          <p:spPr>
            <a:xfrm>
              <a:off x="3906090" y="1410610"/>
              <a:ext cx="2094685" cy="369332"/>
            </a:xfrm>
            <a:prstGeom prst="rect">
              <a:avLst/>
            </a:prstGeom>
            <a:noFill/>
          </p:spPr>
          <p:txBody>
            <a:bodyPr wrap="square" rtlCol="0">
              <a:spAutoFit/>
            </a:bodyPr>
            <a:lstStyle/>
            <a:p>
              <a:r>
                <a:rPr lang="fr-FR" b="1" dirty="0">
                  <a:solidFill>
                    <a:srgbClr val="C1344B"/>
                  </a:solidFill>
                  <a:latin typeface="Arial" panose="020B0604020202020204" pitchFamily="34" charset="0"/>
                  <a:cs typeface="Arial" panose="020B0604020202020204" pitchFamily="34" charset="0"/>
                </a:rPr>
                <a:t>ENTRAÎNEMENT</a:t>
              </a:r>
            </a:p>
          </p:txBody>
        </p:sp>
        <p:grpSp>
          <p:nvGrpSpPr>
            <p:cNvPr id="112" name="Groupe 111">
              <a:extLst>
                <a:ext uri="{FF2B5EF4-FFF2-40B4-BE49-F238E27FC236}">
                  <a16:creationId xmlns:a16="http://schemas.microsoft.com/office/drawing/2014/main" id="{00AD601E-0705-4DCE-8ECC-790D5D0AB0CF}"/>
                </a:ext>
              </a:extLst>
            </p:cNvPr>
            <p:cNvGrpSpPr/>
            <p:nvPr/>
          </p:nvGrpSpPr>
          <p:grpSpPr>
            <a:xfrm>
              <a:off x="3656365" y="1311151"/>
              <a:ext cx="423411" cy="461665"/>
              <a:chOff x="3656365" y="1311151"/>
              <a:chExt cx="423411" cy="461665"/>
            </a:xfrm>
          </p:grpSpPr>
          <p:sp>
            <p:nvSpPr>
              <p:cNvPr id="108" name="Ellipse 107">
                <a:extLst>
                  <a:ext uri="{FF2B5EF4-FFF2-40B4-BE49-F238E27FC236}">
                    <a16:creationId xmlns:a16="http://schemas.microsoft.com/office/drawing/2014/main" id="{64F7C12C-EA8D-4A5D-9373-921A0B9F4EEE}"/>
                  </a:ext>
                </a:extLst>
              </p:cNvPr>
              <p:cNvSpPr/>
              <p:nvPr/>
            </p:nvSpPr>
            <p:spPr>
              <a:xfrm>
                <a:off x="3674835" y="1422456"/>
                <a:ext cx="288032" cy="288032"/>
              </a:xfrm>
              <a:prstGeom prst="ellips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09" name="ZoneTexte 108">
                <a:extLst>
                  <a:ext uri="{FF2B5EF4-FFF2-40B4-BE49-F238E27FC236}">
                    <a16:creationId xmlns:a16="http://schemas.microsoft.com/office/drawing/2014/main" id="{20E508A7-BC91-4134-BD80-10FD62B4F4DB}"/>
                  </a:ext>
                </a:extLst>
              </p:cNvPr>
              <p:cNvSpPr txBox="1"/>
              <p:nvPr/>
            </p:nvSpPr>
            <p:spPr>
              <a:xfrm>
                <a:off x="3656365" y="1311151"/>
                <a:ext cx="423411" cy="461665"/>
              </a:xfrm>
              <a:prstGeom prst="rect">
                <a:avLst/>
              </a:prstGeom>
              <a:noFill/>
            </p:spPr>
            <p:txBody>
              <a:bodyPr wrap="square" rtlCol="0">
                <a:spAutoFit/>
              </a:bodyPr>
              <a:lstStyle/>
              <a:p>
                <a:r>
                  <a:rPr lang="fr-FR" sz="2400" b="1" dirty="0">
                    <a:solidFill>
                      <a:schemeClr val="bg1"/>
                    </a:solidFill>
                  </a:rPr>
                  <a:t>1</a:t>
                </a:r>
              </a:p>
            </p:txBody>
          </p:sp>
        </p:grpSp>
      </p:grpSp>
      <p:grpSp>
        <p:nvGrpSpPr>
          <p:cNvPr id="117" name="Groupe 116">
            <a:extLst>
              <a:ext uri="{FF2B5EF4-FFF2-40B4-BE49-F238E27FC236}">
                <a16:creationId xmlns:a16="http://schemas.microsoft.com/office/drawing/2014/main" id="{1E68DFE9-F5F1-48AF-B2FD-D6B2A188FD89}"/>
              </a:ext>
            </a:extLst>
          </p:cNvPr>
          <p:cNvGrpSpPr/>
          <p:nvPr/>
        </p:nvGrpSpPr>
        <p:grpSpPr>
          <a:xfrm>
            <a:off x="3610135" y="5492543"/>
            <a:ext cx="2344410" cy="461665"/>
            <a:chOff x="3656365" y="1328404"/>
            <a:chExt cx="2344410" cy="461665"/>
          </a:xfrm>
        </p:grpSpPr>
        <p:sp>
          <p:nvSpPr>
            <p:cNvPr id="118" name="ZoneTexte 117">
              <a:extLst>
                <a:ext uri="{FF2B5EF4-FFF2-40B4-BE49-F238E27FC236}">
                  <a16:creationId xmlns:a16="http://schemas.microsoft.com/office/drawing/2014/main" id="{3698365A-7794-443F-B211-471D25B352B1}"/>
                </a:ext>
              </a:extLst>
            </p:cNvPr>
            <p:cNvSpPr txBox="1"/>
            <p:nvPr/>
          </p:nvSpPr>
          <p:spPr>
            <a:xfrm>
              <a:off x="3906090" y="1410610"/>
              <a:ext cx="2094685" cy="369332"/>
            </a:xfrm>
            <a:prstGeom prst="rect">
              <a:avLst/>
            </a:prstGeom>
            <a:noFill/>
          </p:spPr>
          <p:txBody>
            <a:bodyPr wrap="square" rtlCol="0">
              <a:spAutoFit/>
            </a:bodyPr>
            <a:lstStyle/>
            <a:p>
              <a:r>
                <a:rPr lang="fr-FR" b="1" dirty="0">
                  <a:solidFill>
                    <a:srgbClr val="C1344B"/>
                  </a:solidFill>
                  <a:latin typeface="Arial" panose="020B0604020202020204" pitchFamily="34" charset="0"/>
                  <a:cs typeface="Arial" panose="020B0604020202020204" pitchFamily="34" charset="0"/>
                </a:rPr>
                <a:t>PRÉDICTIONS</a:t>
              </a:r>
            </a:p>
          </p:txBody>
        </p:sp>
        <p:grpSp>
          <p:nvGrpSpPr>
            <p:cNvPr id="119" name="Groupe 118">
              <a:extLst>
                <a:ext uri="{FF2B5EF4-FFF2-40B4-BE49-F238E27FC236}">
                  <a16:creationId xmlns:a16="http://schemas.microsoft.com/office/drawing/2014/main" id="{DE0908D7-0462-4C6F-84E2-4A83015B509E}"/>
                </a:ext>
              </a:extLst>
            </p:cNvPr>
            <p:cNvGrpSpPr/>
            <p:nvPr/>
          </p:nvGrpSpPr>
          <p:grpSpPr>
            <a:xfrm>
              <a:off x="3656365" y="1328404"/>
              <a:ext cx="423411" cy="461665"/>
              <a:chOff x="3656365" y="1328404"/>
              <a:chExt cx="423411" cy="461665"/>
            </a:xfrm>
          </p:grpSpPr>
          <p:sp>
            <p:nvSpPr>
              <p:cNvPr id="120" name="Ellipse 119">
                <a:extLst>
                  <a:ext uri="{FF2B5EF4-FFF2-40B4-BE49-F238E27FC236}">
                    <a16:creationId xmlns:a16="http://schemas.microsoft.com/office/drawing/2014/main" id="{3B8D66EE-D040-4505-9C43-E12F3D4CCCFD}"/>
                  </a:ext>
                </a:extLst>
              </p:cNvPr>
              <p:cNvSpPr/>
              <p:nvPr/>
            </p:nvSpPr>
            <p:spPr>
              <a:xfrm>
                <a:off x="3674835" y="1422456"/>
                <a:ext cx="288032" cy="288032"/>
              </a:xfrm>
              <a:prstGeom prst="ellips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21" name="ZoneTexte 120">
                <a:extLst>
                  <a:ext uri="{FF2B5EF4-FFF2-40B4-BE49-F238E27FC236}">
                    <a16:creationId xmlns:a16="http://schemas.microsoft.com/office/drawing/2014/main" id="{844333E0-A466-4924-AF71-C329051159BF}"/>
                  </a:ext>
                </a:extLst>
              </p:cNvPr>
              <p:cNvSpPr txBox="1"/>
              <p:nvPr/>
            </p:nvSpPr>
            <p:spPr>
              <a:xfrm>
                <a:off x="3656365" y="1328404"/>
                <a:ext cx="423411" cy="461665"/>
              </a:xfrm>
              <a:prstGeom prst="rect">
                <a:avLst/>
              </a:prstGeom>
              <a:noFill/>
            </p:spPr>
            <p:txBody>
              <a:bodyPr wrap="square" rtlCol="0">
                <a:spAutoFit/>
              </a:bodyPr>
              <a:lstStyle/>
              <a:p>
                <a:r>
                  <a:rPr lang="fr-FR" sz="2400" b="1" dirty="0">
                    <a:solidFill>
                      <a:schemeClr val="bg1"/>
                    </a:solidFill>
                  </a:rPr>
                  <a:t>3</a:t>
                </a:r>
              </a:p>
            </p:txBody>
          </p:sp>
        </p:grpSp>
      </p:grpSp>
      <p:grpSp>
        <p:nvGrpSpPr>
          <p:cNvPr id="122" name="Groupe 121">
            <a:extLst>
              <a:ext uri="{FF2B5EF4-FFF2-40B4-BE49-F238E27FC236}">
                <a16:creationId xmlns:a16="http://schemas.microsoft.com/office/drawing/2014/main" id="{12FBC8E5-D346-4BC6-A3EB-4A247FA05AA0}"/>
              </a:ext>
            </a:extLst>
          </p:cNvPr>
          <p:cNvGrpSpPr/>
          <p:nvPr/>
        </p:nvGrpSpPr>
        <p:grpSpPr>
          <a:xfrm>
            <a:off x="6483167" y="4522338"/>
            <a:ext cx="2344410" cy="461665"/>
            <a:chOff x="3656365" y="1328404"/>
            <a:chExt cx="2344410" cy="461665"/>
          </a:xfrm>
        </p:grpSpPr>
        <p:sp>
          <p:nvSpPr>
            <p:cNvPr id="123" name="ZoneTexte 122">
              <a:extLst>
                <a:ext uri="{FF2B5EF4-FFF2-40B4-BE49-F238E27FC236}">
                  <a16:creationId xmlns:a16="http://schemas.microsoft.com/office/drawing/2014/main" id="{93C0A89A-7B87-45FA-B338-333380D4EC76}"/>
                </a:ext>
              </a:extLst>
            </p:cNvPr>
            <p:cNvSpPr txBox="1"/>
            <p:nvPr/>
          </p:nvSpPr>
          <p:spPr>
            <a:xfrm>
              <a:off x="3906090" y="1410610"/>
              <a:ext cx="2094685" cy="369332"/>
            </a:xfrm>
            <a:prstGeom prst="rect">
              <a:avLst/>
            </a:prstGeom>
            <a:noFill/>
          </p:spPr>
          <p:txBody>
            <a:bodyPr wrap="square" rtlCol="0">
              <a:spAutoFit/>
            </a:bodyPr>
            <a:lstStyle/>
            <a:p>
              <a:r>
                <a:rPr lang="fr-FR" b="1" dirty="0">
                  <a:solidFill>
                    <a:srgbClr val="C1344B"/>
                  </a:solidFill>
                  <a:latin typeface="Arial" panose="020B0604020202020204" pitchFamily="34" charset="0"/>
                  <a:cs typeface="Arial" panose="020B0604020202020204" pitchFamily="34" charset="0"/>
                </a:rPr>
                <a:t>ÉVALUATIONS</a:t>
              </a:r>
            </a:p>
          </p:txBody>
        </p:sp>
        <p:grpSp>
          <p:nvGrpSpPr>
            <p:cNvPr id="124" name="Groupe 123">
              <a:extLst>
                <a:ext uri="{FF2B5EF4-FFF2-40B4-BE49-F238E27FC236}">
                  <a16:creationId xmlns:a16="http://schemas.microsoft.com/office/drawing/2014/main" id="{08B9697B-C60B-42AD-9496-8BCB806410D3}"/>
                </a:ext>
              </a:extLst>
            </p:cNvPr>
            <p:cNvGrpSpPr/>
            <p:nvPr/>
          </p:nvGrpSpPr>
          <p:grpSpPr>
            <a:xfrm>
              <a:off x="3656365" y="1328404"/>
              <a:ext cx="423411" cy="461665"/>
              <a:chOff x="3656365" y="1328404"/>
              <a:chExt cx="423411" cy="461665"/>
            </a:xfrm>
          </p:grpSpPr>
          <p:sp>
            <p:nvSpPr>
              <p:cNvPr id="125" name="Ellipse 124">
                <a:extLst>
                  <a:ext uri="{FF2B5EF4-FFF2-40B4-BE49-F238E27FC236}">
                    <a16:creationId xmlns:a16="http://schemas.microsoft.com/office/drawing/2014/main" id="{0547FD76-CC62-4F74-A6F9-1AD9297778B6}"/>
                  </a:ext>
                </a:extLst>
              </p:cNvPr>
              <p:cNvSpPr/>
              <p:nvPr/>
            </p:nvSpPr>
            <p:spPr>
              <a:xfrm>
                <a:off x="3674835" y="1422456"/>
                <a:ext cx="288032" cy="288032"/>
              </a:xfrm>
              <a:prstGeom prst="ellips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26" name="ZoneTexte 125">
                <a:extLst>
                  <a:ext uri="{FF2B5EF4-FFF2-40B4-BE49-F238E27FC236}">
                    <a16:creationId xmlns:a16="http://schemas.microsoft.com/office/drawing/2014/main" id="{3F651C8D-E2BE-4583-8914-64207668C90A}"/>
                  </a:ext>
                </a:extLst>
              </p:cNvPr>
              <p:cNvSpPr txBox="1"/>
              <p:nvPr/>
            </p:nvSpPr>
            <p:spPr>
              <a:xfrm>
                <a:off x="3656365" y="1328404"/>
                <a:ext cx="423411" cy="461665"/>
              </a:xfrm>
              <a:prstGeom prst="rect">
                <a:avLst/>
              </a:prstGeom>
              <a:noFill/>
            </p:spPr>
            <p:txBody>
              <a:bodyPr wrap="square" rtlCol="0">
                <a:spAutoFit/>
              </a:bodyPr>
              <a:lstStyle/>
              <a:p>
                <a:r>
                  <a:rPr lang="fr-FR" sz="2400" b="1" dirty="0">
                    <a:solidFill>
                      <a:schemeClr val="bg1"/>
                    </a:solidFill>
                  </a:rPr>
                  <a:t>4</a:t>
                </a:r>
              </a:p>
            </p:txBody>
          </p:sp>
        </p:grpSp>
      </p:grpSp>
      <p:grpSp>
        <p:nvGrpSpPr>
          <p:cNvPr id="127" name="Groupe 126">
            <a:extLst>
              <a:ext uri="{FF2B5EF4-FFF2-40B4-BE49-F238E27FC236}">
                <a16:creationId xmlns:a16="http://schemas.microsoft.com/office/drawing/2014/main" id="{576E01EB-553A-4F85-9264-67B22B10A6EB}"/>
              </a:ext>
            </a:extLst>
          </p:cNvPr>
          <p:cNvGrpSpPr/>
          <p:nvPr/>
        </p:nvGrpSpPr>
        <p:grpSpPr>
          <a:xfrm>
            <a:off x="9815010" y="6041001"/>
            <a:ext cx="2344410" cy="461665"/>
            <a:chOff x="3656365" y="1328404"/>
            <a:chExt cx="2344410" cy="461665"/>
          </a:xfrm>
        </p:grpSpPr>
        <p:sp>
          <p:nvSpPr>
            <p:cNvPr id="128" name="ZoneTexte 127">
              <a:extLst>
                <a:ext uri="{FF2B5EF4-FFF2-40B4-BE49-F238E27FC236}">
                  <a16:creationId xmlns:a16="http://schemas.microsoft.com/office/drawing/2014/main" id="{7CCCB19B-38BD-4BAD-8748-6C7803ACDC23}"/>
                </a:ext>
              </a:extLst>
            </p:cNvPr>
            <p:cNvSpPr txBox="1"/>
            <p:nvPr/>
          </p:nvSpPr>
          <p:spPr>
            <a:xfrm>
              <a:off x="3906090" y="1410610"/>
              <a:ext cx="2094685" cy="369332"/>
            </a:xfrm>
            <a:prstGeom prst="rect">
              <a:avLst/>
            </a:prstGeom>
            <a:noFill/>
          </p:spPr>
          <p:txBody>
            <a:bodyPr wrap="square" rtlCol="0">
              <a:spAutoFit/>
            </a:bodyPr>
            <a:lstStyle/>
            <a:p>
              <a:r>
                <a:rPr lang="fr-FR" b="1" dirty="0">
                  <a:solidFill>
                    <a:srgbClr val="C1344B"/>
                  </a:solidFill>
                  <a:latin typeface="Arial" panose="020B0604020202020204" pitchFamily="34" charset="0"/>
                  <a:cs typeface="Arial" panose="020B0604020202020204" pitchFamily="34" charset="0"/>
                </a:rPr>
                <a:t>SÉLÉCTION</a:t>
              </a:r>
            </a:p>
          </p:txBody>
        </p:sp>
        <p:grpSp>
          <p:nvGrpSpPr>
            <p:cNvPr id="129" name="Groupe 128">
              <a:extLst>
                <a:ext uri="{FF2B5EF4-FFF2-40B4-BE49-F238E27FC236}">
                  <a16:creationId xmlns:a16="http://schemas.microsoft.com/office/drawing/2014/main" id="{73B6D2A1-3012-4152-A5EB-15059FE4DDB6}"/>
                </a:ext>
              </a:extLst>
            </p:cNvPr>
            <p:cNvGrpSpPr/>
            <p:nvPr/>
          </p:nvGrpSpPr>
          <p:grpSpPr>
            <a:xfrm>
              <a:off x="3656365" y="1328404"/>
              <a:ext cx="423411" cy="461665"/>
              <a:chOff x="3656365" y="1328404"/>
              <a:chExt cx="423411" cy="461665"/>
            </a:xfrm>
          </p:grpSpPr>
          <p:sp>
            <p:nvSpPr>
              <p:cNvPr id="130" name="Ellipse 129">
                <a:extLst>
                  <a:ext uri="{FF2B5EF4-FFF2-40B4-BE49-F238E27FC236}">
                    <a16:creationId xmlns:a16="http://schemas.microsoft.com/office/drawing/2014/main" id="{5F3FB8C9-CD09-4A5C-A5FD-64EF2786342B}"/>
                  </a:ext>
                </a:extLst>
              </p:cNvPr>
              <p:cNvSpPr/>
              <p:nvPr/>
            </p:nvSpPr>
            <p:spPr>
              <a:xfrm>
                <a:off x="3674835" y="1422456"/>
                <a:ext cx="288032" cy="288032"/>
              </a:xfrm>
              <a:prstGeom prst="ellips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31" name="ZoneTexte 130">
                <a:extLst>
                  <a:ext uri="{FF2B5EF4-FFF2-40B4-BE49-F238E27FC236}">
                    <a16:creationId xmlns:a16="http://schemas.microsoft.com/office/drawing/2014/main" id="{81974E46-F587-405B-AC41-C8B794211CBD}"/>
                  </a:ext>
                </a:extLst>
              </p:cNvPr>
              <p:cNvSpPr txBox="1"/>
              <p:nvPr/>
            </p:nvSpPr>
            <p:spPr>
              <a:xfrm>
                <a:off x="3656365" y="1328404"/>
                <a:ext cx="423411" cy="461665"/>
              </a:xfrm>
              <a:prstGeom prst="rect">
                <a:avLst/>
              </a:prstGeom>
              <a:noFill/>
            </p:spPr>
            <p:txBody>
              <a:bodyPr wrap="square" rtlCol="0">
                <a:spAutoFit/>
              </a:bodyPr>
              <a:lstStyle/>
              <a:p>
                <a:r>
                  <a:rPr lang="fr-FR" sz="2400" b="1" dirty="0">
                    <a:solidFill>
                      <a:schemeClr val="bg1"/>
                    </a:solidFill>
                  </a:rPr>
                  <a:t>5</a:t>
                </a:r>
              </a:p>
            </p:txBody>
          </p:sp>
        </p:grpSp>
      </p:grpSp>
      <p:sp>
        <p:nvSpPr>
          <p:cNvPr id="135" name="Rectangle : coins arrondis 134">
            <a:extLst>
              <a:ext uri="{FF2B5EF4-FFF2-40B4-BE49-F238E27FC236}">
                <a16:creationId xmlns:a16="http://schemas.microsoft.com/office/drawing/2014/main" id="{5464DD8C-82B4-4AD8-8F3D-0F6015DB09DE}"/>
              </a:ext>
            </a:extLst>
          </p:cNvPr>
          <p:cNvSpPr/>
          <p:nvPr/>
        </p:nvSpPr>
        <p:spPr>
          <a:xfrm>
            <a:off x="6168436" y="4566844"/>
            <a:ext cx="2576336" cy="1605112"/>
          </a:xfrm>
          <a:prstGeom prst="roundRect">
            <a:avLst/>
          </a:prstGeom>
          <a:noFill/>
          <a:ln w="50800">
            <a:solidFill>
              <a:srgbClr val="C1344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141" name="Rectangle : coins arrondis 140">
            <a:extLst>
              <a:ext uri="{FF2B5EF4-FFF2-40B4-BE49-F238E27FC236}">
                <a16:creationId xmlns:a16="http://schemas.microsoft.com/office/drawing/2014/main" id="{2A4B1892-2E24-4199-B4D2-44345399015B}"/>
              </a:ext>
            </a:extLst>
          </p:cNvPr>
          <p:cNvSpPr/>
          <p:nvPr/>
        </p:nvSpPr>
        <p:spPr>
          <a:xfrm>
            <a:off x="6447616" y="4988754"/>
            <a:ext cx="2081800" cy="907648"/>
          </a:xfrm>
          <a:prstGeom prst="roundRect">
            <a:avLst/>
          </a:prstGeom>
          <a:ln>
            <a:solidFill>
              <a:srgbClr val="C1344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140" name="ZoneTexte 139">
            <a:extLst>
              <a:ext uri="{FF2B5EF4-FFF2-40B4-BE49-F238E27FC236}">
                <a16:creationId xmlns:a16="http://schemas.microsoft.com/office/drawing/2014/main" id="{0D133C8A-E03F-47C7-A80E-D2D2630BD811}"/>
              </a:ext>
            </a:extLst>
          </p:cNvPr>
          <p:cNvSpPr txBox="1"/>
          <p:nvPr/>
        </p:nvSpPr>
        <p:spPr>
          <a:xfrm>
            <a:off x="6426765" y="5011576"/>
            <a:ext cx="2059678" cy="830997"/>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fr-FR" sz="1200" dirty="0">
                <a:latin typeface="Arial" panose="020B0604020202020204" pitchFamily="34" charset="0"/>
                <a:cs typeface="Arial" panose="020B0604020202020204" pitchFamily="34" charset="0"/>
              </a:rPr>
              <a:t>Performance </a:t>
            </a:r>
          </a:p>
          <a:p>
            <a:pPr algn="ctr"/>
            <a:r>
              <a:rPr lang="fr-FR" sz="1100" dirty="0">
                <a:latin typeface="Arial" panose="020B0604020202020204" pitchFamily="34" charset="0"/>
                <a:cs typeface="Arial" panose="020B0604020202020204" pitchFamily="34" charset="0"/>
              </a:rPr>
              <a:t>(Métriques : </a:t>
            </a:r>
            <a:r>
              <a:rPr lang="fr-FR" sz="1200" b="1" dirty="0" err="1">
                <a:latin typeface="Arial" panose="020B0604020202020204" pitchFamily="34" charset="0"/>
                <a:cs typeface="Arial" panose="020B0604020202020204" pitchFamily="34" charset="0"/>
              </a:rPr>
              <a:t>Recall</a:t>
            </a:r>
            <a:r>
              <a:rPr lang="fr-FR" sz="1100" dirty="0">
                <a:latin typeface="Arial" panose="020B0604020202020204" pitchFamily="34" charset="0"/>
                <a:cs typeface="Arial" panose="020B0604020202020204" pitchFamily="34" charset="0"/>
              </a:rPr>
              <a:t> et </a:t>
            </a:r>
            <a:r>
              <a:rPr lang="fr-FR" sz="1200" b="1" dirty="0">
                <a:latin typeface="Arial" panose="020B0604020202020204" pitchFamily="34" charset="0"/>
                <a:cs typeface="Arial" panose="020B0604020202020204" pitchFamily="34" charset="0"/>
              </a:rPr>
              <a:t>F10</a:t>
            </a:r>
            <a:endParaRPr lang="fr-FR" sz="1100" b="1" dirty="0">
              <a:latin typeface="Arial" panose="020B0604020202020204" pitchFamily="34" charset="0"/>
              <a:cs typeface="Arial" panose="020B0604020202020204" pitchFamily="34" charset="0"/>
            </a:endParaRPr>
          </a:p>
          <a:p>
            <a:pPr algn="ctr"/>
            <a:r>
              <a:rPr lang="fr-FR" sz="1200" dirty="0">
                <a:latin typeface="Arial" panose="020B0604020202020204" pitchFamily="34" charset="0"/>
                <a:cs typeface="Arial" panose="020B0604020202020204" pitchFamily="34" charset="0"/>
              </a:rPr>
              <a:t>Compare </a:t>
            </a:r>
          </a:p>
          <a:p>
            <a:pPr algn="ctr"/>
            <a:r>
              <a:rPr lang="fr-FR" sz="1200" b="1" dirty="0">
                <a:latin typeface="Arial" panose="020B0604020202020204" pitchFamily="34" charset="0"/>
                <a:cs typeface="Arial" panose="020B0604020202020204" pitchFamily="34" charset="0"/>
              </a:rPr>
              <a:t>Validation</a:t>
            </a:r>
            <a:r>
              <a:rPr lang="fr-FR" sz="1200" dirty="0">
                <a:latin typeface="Arial" panose="020B0604020202020204" pitchFamily="34" charset="0"/>
                <a:cs typeface="Arial" panose="020B0604020202020204" pitchFamily="34" charset="0"/>
              </a:rPr>
              <a:t>/</a:t>
            </a:r>
            <a:r>
              <a:rPr lang="fr-FR" sz="1200" b="1" dirty="0">
                <a:latin typeface="Arial" panose="020B0604020202020204" pitchFamily="34" charset="0"/>
                <a:cs typeface="Arial" panose="020B0604020202020204" pitchFamily="34" charset="0"/>
              </a:rPr>
              <a:t>Tests</a:t>
            </a:r>
            <a:r>
              <a:rPr lang="fr-FR" sz="1200" dirty="0">
                <a:latin typeface="Arial" panose="020B0604020202020204" pitchFamily="34" charset="0"/>
                <a:cs typeface="Arial" panose="020B0604020202020204" pitchFamily="34" charset="0"/>
              </a:rPr>
              <a:t> Résultats</a:t>
            </a:r>
          </a:p>
        </p:txBody>
      </p:sp>
      <p:sp>
        <p:nvSpPr>
          <p:cNvPr id="149" name="Rectangle : coins arrondis 148">
            <a:extLst>
              <a:ext uri="{FF2B5EF4-FFF2-40B4-BE49-F238E27FC236}">
                <a16:creationId xmlns:a16="http://schemas.microsoft.com/office/drawing/2014/main" id="{8C1B1178-2BE3-4228-8C89-3B3871BB93AE}"/>
              </a:ext>
            </a:extLst>
          </p:cNvPr>
          <p:cNvSpPr/>
          <p:nvPr/>
        </p:nvSpPr>
        <p:spPr>
          <a:xfrm>
            <a:off x="9993842" y="5578491"/>
            <a:ext cx="1396191" cy="432075"/>
          </a:xfrm>
          <a:prstGeom prst="roundRect">
            <a:avLst/>
          </a:prstGeom>
          <a:solidFill>
            <a:schemeClr val="bg1"/>
          </a:solidFill>
          <a:ln>
            <a:solidFill>
              <a:srgbClr val="C1344B"/>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150" name="ZoneTexte 149">
            <a:extLst>
              <a:ext uri="{FF2B5EF4-FFF2-40B4-BE49-F238E27FC236}">
                <a16:creationId xmlns:a16="http://schemas.microsoft.com/office/drawing/2014/main" id="{3A812D70-C6DC-41E3-A228-7473F31EAAD3}"/>
              </a:ext>
            </a:extLst>
          </p:cNvPr>
          <p:cNvSpPr txBox="1"/>
          <p:nvPr/>
        </p:nvSpPr>
        <p:spPr>
          <a:xfrm>
            <a:off x="10227220" y="5569554"/>
            <a:ext cx="971418" cy="461665"/>
          </a:xfrm>
          <a:prstGeom prst="rect">
            <a:avLst/>
          </a:prstGeom>
          <a:noFill/>
        </p:spPr>
        <p:txBody>
          <a:bodyPr wrap="square" rtlCol="0">
            <a:spAutoFit/>
          </a:bodyPr>
          <a:lstStyle/>
          <a:p>
            <a:pPr algn="ctr"/>
            <a:r>
              <a:rPr lang="fr-FR" sz="1200" dirty="0">
                <a:latin typeface="Arial" panose="020B0604020202020204" pitchFamily="34" charset="0"/>
                <a:cs typeface="Arial" panose="020B0604020202020204" pitchFamily="34" charset="0"/>
              </a:rPr>
              <a:t>Compare </a:t>
            </a:r>
          </a:p>
          <a:p>
            <a:pPr algn="ctr"/>
            <a:r>
              <a:rPr lang="fr-FR" sz="1200" dirty="0">
                <a:latin typeface="Arial" panose="020B0604020202020204" pitchFamily="34" charset="0"/>
                <a:cs typeface="Arial" panose="020B0604020202020204" pitchFamily="34" charset="0"/>
              </a:rPr>
              <a:t>Modèles</a:t>
            </a:r>
          </a:p>
        </p:txBody>
      </p:sp>
      <p:cxnSp>
        <p:nvCxnSpPr>
          <p:cNvPr id="151" name="Connecteur droit avec flèche 150">
            <a:extLst>
              <a:ext uri="{FF2B5EF4-FFF2-40B4-BE49-F238E27FC236}">
                <a16:creationId xmlns:a16="http://schemas.microsoft.com/office/drawing/2014/main" id="{17F6C337-A7D4-47C7-91FE-52C554D409F2}"/>
              </a:ext>
            </a:extLst>
          </p:cNvPr>
          <p:cNvCxnSpPr>
            <a:cxnSpLocks/>
            <a:endCxn id="149" idx="1"/>
          </p:cNvCxnSpPr>
          <p:nvPr/>
        </p:nvCxnSpPr>
        <p:spPr>
          <a:xfrm>
            <a:off x="8550267" y="5739675"/>
            <a:ext cx="1443575" cy="54854"/>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sp>
        <p:nvSpPr>
          <p:cNvPr id="153" name="Rectangle : coins arrondis 152">
            <a:extLst>
              <a:ext uri="{FF2B5EF4-FFF2-40B4-BE49-F238E27FC236}">
                <a16:creationId xmlns:a16="http://schemas.microsoft.com/office/drawing/2014/main" id="{A2417947-01C7-4CCB-885F-01FB0CC38603}"/>
              </a:ext>
            </a:extLst>
          </p:cNvPr>
          <p:cNvSpPr/>
          <p:nvPr/>
        </p:nvSpPr>
        <p:spPr>
          <a:xfrm>
            <a:off x="9515735" y="4447423"/>
            <a:ext cx="2292716" cy="2094462"/>
          </a:xfrm>
          <a:prstGeom prst="roundRect">
            <a:avLst/>
          </a:prstGeom>
          <a:noFill/>
          <a:ln w="50800">
            <a:solidFill>
              <a:srgbClr val="C1344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cs typeface="Arial" panose="020B0604020202020204" pitchFamily="34" charset="0"/>
            </a:endParaRPr>
          </a:p>
        </p:txBody>
      </p:sp>
      <p:cxnSp>
        <p:nvCxnSpPr>
          <p:cNvPr id="160" name="Connecteur droit avec flèche 159">
            <a:extLst>
              <a:ext uri="{FF2B5EF4-FFF2-40B4-BE49-F238E27FC236}">
                <a16:creationId xmlns:a16="http://schemas.microsoft.com/office/drawing/2014/main" id="{1CC888D7-15F5-423D-978B-A6E99D363994}"/>
              </a:ext>
            </a:extLst>
          </p:cNvPr>
          <p:cNvCxnSpPr>
            <a:cxnSpLocks/>
            <a:stCxn id="81" idx="0"/>
            <a:endCxn id="86" idx="2"/>
          </p:cNvCxnSpPr>
          <p:nvPr/>
        </p:nvCxnSpPr>
        <p:spPr>
          <a:xfrm flipH="1" flipV="1">
            <a:off x="10204586" y="4006975"/>
            <a:ext cx="652791" cy="658324"/>
          </a:xfrm>
          <a:prstGeom prst="straightConnector1">
            <a:avLst/>
          </a:prstGeom>
          <a:ln w="25400">
            <a:solidFill>
              <a:srgbClr val="C1344B"/>
            </a:solidFill>
            <a:tailEnd type="triangle"/>
          </a:ln>
        </p:spPr>
        <p:style>
          <a:lnRef idx="1">
            <a:schemeClr val="accent1"/>
          </a:lnRef>
          <a:fillRef idx="0">
            <a:schemeClr val="accent1"/>
          </a:fillRef>
          <a:effectRef idx="0">
            <a:schemeClr val="accent1"/>
          </a:effectRef>
          <a:fontRef idx="minor">
            <a:schemeClr val="tx1"/>
          </a:fontRef>
        </p:style>
      </p:cxnSp>
      <p:sp>
        <p:nvSpPr>
          <p:cNvPr id="164" name="ZoneTexte 163">
            <a:extLst>
              <a:ext uri="{FF2B5EF4-FFF2-40B4-BE49-F238E27FC236}">
                <a16:creationId xmlns:a16="http://schemas.microsoft.com/office/drawing/2014/main" id="{FB91AE63-A704-4433-8851-C4BC357CB83E}"/>
              </a:ext>
            </a:extLst>
          </p:cNvPr>
          <p:cNvSpPr txBox="1"/>
          <p:nvPr/>
        </p:nvSpPr>
        <p:spPr>
          <a:xfrm>
            <a:off x="9395467" y="1200830"/>
            <a:ext cx="2695034" cy="923330"/>
          </a:xfrm>
          <a:prstGeom prst="rect">
            <a:avLst/>
          </a:prstGeom>
          <a:noFill/>
        </p:spPr>
        <p:txBody>
          <a:bodyPr wrap="square" rtlCol="0">
            <a:spAutoFit/>
          </a:bodyPr>
          <a:lstStyle/>
          <a:p>
            <a:pPr algn="ctr"/>
            <a:r>
              <a:rPr lang="fr-FR" b="1" dirty="0" err="1">
                <a:solidFill>
                  <a:srgbClr val="C1344B"/>
                </a:solidFill>
                <a:latin typeface="Arial" panose="020B0604020202020204" pitchFamily="34" charset="0"/>
                <a:cs typeface="Arial" panose="020B0604020202020204" pitchFamily="34" charset="0"/>
              </a:rPr>
              <a:t>BayesianOptimisation</a:t>
            </a:r>
            <a:endParaRPr lang="fr-FR" b="1" dirty="0">
              <a:solidFill>
                <a:srgbClr val="C1344B"/>
              </a:solidFill>
              <a:latin typeface="Arial" panose="020B0604020202020204" pitchFamily="34" charset="0"/>
              <a:cs typeface="Arial" panose="020B0604020202020204" pitchFamily="34" charset="0"/>
            </a:endParaRPr>
          </a:p>
          <a:p>
            <a:pPr algn="ctr"/>
            <a:r>
              <a:rPr lang="fr-FR" b="1" dirty="0" err="1">
                <a:solidFill>
                  <a:srgbClr val="C1344B"/>
                </a:solidFill>
                <a:latin typeface="Arial" panose="020B0604020202020204" pitchFamily="34" charset="0"/>
                <a:cs typeface="Arial" panose="020B0604020202020204" pitchFamily="34" charset="0"/>
              </a:rPr>
              <a:t>BayesSearchCV</a:t>
            </a:r>
            <a:endParaRPr lang="fr-FR" b="1" dirty="0">
              <a:solidFill>
                <a:srgbClr val="C1344B"/>
              </a:solidFill>
              <a:latin typeface="Arial" panose="020B0604020202020204" pitchFamily="34" charset="0"/>
              <a:cs typeface="Arial" panose="020B0604020202020204" pitchFamily="34" charset="0"/>
            </a:endParaRPr>
          </a:p>
          <a:p>
            <a:pPr algn="ctr"/>
            <a:r>
              <a:rPr lang="fr-FR" b="1" dirty="0" err="1">
                <a:solidFill>
                  <a:srgbClr val="C1344B"/>
                </a:solidFill>
                <a:latin typeface="Arial" panose="020B0604020202020204" pitchFamily="34" charset="0"/>
                <a:cs typeface="Arial" panose="020B0604020202020204" pitchFamily="34" charset="0"/>
              </a:rPr>
              <a:t>Optuna</a:t>
            </a:r>
            <a:endParaRPr lang="fr-FR" b="1" dirty="0">
              <a:solidFill>
                <a:srgbClr val="C1344B"/>
              </a:solidFill>
              <a:latin typeface="Arial" panose="020B0604020202020204" pitchFamily="34" charset="0"/>
              <a:cs typeface="Arial" panose="020B0604020202020204" pitchFamily="34" charset="0"/>
            </a:endParaRPr>
          </a:p>
        </p:txBody>
      </p:sp>
      <p:grpSp>
        <p:nvGrpSpPr>
          <p:cNvPr id="165" name="Groupe 164">
            <a:extLst>
              <a:ext uri="{FF2B5EF4-FFF2-40B4-BE49-F238E27FC236}">
                <a16:creationId xmlns:a16="http://schemas.microsoft.com/office/drawing/2014/main" id="{698AE648-4530-48C3-AFFE-4B0B70F811DA}"/>
              </a:ext>
            </a:extLst>
          </p:cNvPr>
          <p:cNvGrpSpPr/>
          <p:nvPr/>
        </p:nvGrpSpPr>
        <p:grpSpPr>
          <a:xfrm>
            <a:off x="9610992" y="779789"/>
            <a:ext cx="2344410" cy="461665"/>
            <a:chOff x="3656365" y="1328404"/>
            <a:chExt cx="2344410" cy="461665"/>
          </a:xfrm>
        </p:grpSpPr>
        <p:sp>
          <p:nvSpPr>
            <p:cNvPr id="166" name="ZoneTexte 165">
              <a:extLst>
                <a:ext uri="{FF2B5EF4-FFF2-40B4-BE49-F238E27FC236}">
                  <a16:creationId xmlns:a16="http://schemas.microsoft.com/office/drawing/2014/main" id="{44A2F519-6BC7-443B-8E70-469887C62751}"/>
                </a:ext>
              </a:extLst>
            </p:cNvPr>
            <p:cNvSpPr txBox="1"/>
            <p:nvPr/>
          </p:nvSpPr>
          <p:spPr>
            <a:xfrm>
              <a:off x="3906090" y="1410610"/>
              <a:ext cx="2094685" cy="369332"/>
            </a:xfrm>
            <a:prstGeom prst="rect">
              <a:avLst/>
            </a:prstGeom>
            <a:noFill/>
          </p:spPr>
          <p:txBody>
            <a:bodyPr wrap="square" rtlCol="0">
              <a:spAutoFit/>
            </a:bodyPr>
            <a:lstStyle/>
            <a:p>
              <a:r>
                <a:rPr lang="fr-FR" b="1" dirty="0">
                  <a:solidFill>
                    <a:srgbClr val="C1344B"/>
                  </a:solidFill>
                  <a:latin typeface="Arial" panose="020B0604020202020204" pitchFamily="34" charset="0"/>
                  <a:cs typeface="Arial" panose="020B0604020202020204" pitchFamily="34" charset="0"/>
                </a:rPr>
                <a:t>OPTIMISATION</a:t>
              </a:r>
            </a:p>
          </p:txBody>
        </p:sp>
        <p:grpSp>
          <p:nvGrpSpPr>
            <p:cNvPr id="167" name="Groupe 166">
              <a:extLst>
                <a:ext uri="{FF2B5EF4-FFF2-40B4-BE49-F238E27FC236}">
                  <a16:creationId xmlns:a16="http://schemas.microsoft.com/office/drawing/2014/main" id="{F62E1ECA-4344-44C9-AA22-0E292CA6D95B}"/>
                </a:ext>
              </a:extLst>
            </p:cNvPr>
            <p:cNvGrpSpPr/>
            <p:nvPr/>
          </p:nvGrpSpPr>
          <p:grpSpPr>
            <a:xfrm>
              <a:off x="3656365" y="1328404"/>
              <a:ext cx="423411" cy="461665"/>
              <a:chOff x="3656365" y="1328404"/>
              <a:chExt cx="423411" cy="461665"/>
            </a:xfrm>
          </p:grpSpPr>
          <p:sp>
            <p:nvSpPr>
              <p:cNvPr id="168" name="Ellipse 167">
                <a:extLst>
                  <a:ext uri="{FF2B5EF4-FFF2-40B4-BE49-F238E27FC236}">
                    <a16:creationId xmlns:a16="http://schemas.microsoft.com/office/drawing/2014/main" id="{01B511BF-FF22-4827-B71C-3BF004AE79FF}"/>
                  </a:ext>
                </a:extLst>
              </p:cNvPr>
              <p:cNvSpPr/>
              <p:nvPr/>
            </p:nvSpPr>
            <p:spPr>
              <a:xfrm>
                <a:off x="3674835" y="1422456"/>
                <a:ext cx="288032" cy="288032"/>
              </a:xfrm>
              <a:prstGeom prst="ellips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69" name="ZoneTexte 168">
                <a:extLst>
                  <a:ext uri="{FF2B5EF4-FFF2-40B4-BE49-F238E27FC236}">
                    <a16:creationId xmlns:a16="http://schemas.microsoft.com/office/drawing/2014/main" id="{61645CDE-CA96-4B64-AABC-13AA16C001E4}"/>
                  </a:ext>
                </a:extLst>
              </p:cNvPr>
              <p:cNvSpPr txBox="1"/>
              <p:nvPr/>
            </p:nvSpPr>
            <p:spPr>
              <a:xfrm>
                <a:off x="3656365" y="1328404"/>
                <a:ext cx="423411" cy="461665"/>
              </a:xfrm>
              <a:prstGeom prst="rect">
                <a:avLst/>
              </a:prstGeom>
              <a:noFill/>
            </p:spPr>
            <p:txBody>
              <a:bodyPr wrap="square" rtlCol="0">
                <a:spAutoFit/>
              </a:bodyPr>
              <a:lstStyle/>
              <a:p>
                <a:r>
                  <a:rPr lang="fr-FR" sz="2400" b="1" dirty="0">
                    <a:solidFill>
                      <a:schemeClr val="bg1"/>
                    </a:solidFill>
                  </a:rPr>
                  <a:t>2</a:t>
                </a:r>
              </a:p>
            </p:txBody>
          </p:sp>
        </p:grpSp>
      </p:grpSp>
      <p:grpSp>
        <p:nvGrpSpPr>
          <p:cNvPr id="173" name="Groupe 172">
            <a:extLst>
              <a:ext uri="{FF2B5EF4-FFF2-40B4-BE49-F238E27FC236}">
                <a16:creationId xmlns:a16="http://schemas.microsoft.com/office/drawing/2014/main" id="{7D57620C-4C56-4557-8ADD-42075F920F69}"/>
              </a:ext>
            </a:extLst>
          </p:cNvPr>
          <p:cNvGrpSpPr/>
          <p:nvPr/>
        </p:nvGrpSpPr>
        <p:grpSpPr>
          <a:xfrm>
            <a:off x="6711766" y="1658758"/>
            <a:ext cx="423411" cy="461665"/>
            <a:chOff x="3656365" y="1328404"/>
            <a:chExt cx="423411" cy="461665"/>
          </a:xfrm>
        </p:grpSpPr>
        <p:sp>
          <p:nvSpPr>
            <p:cNvPr id="174" name="Ellipse 173">
              <a:extLst>
                <a:ext uri="{FF2B5EF4-FFF2-40B4-BE49-F238E27FC236}">
                  <a16:creationId xmlns:a16="http://schemas.microsoft.com/office/drawing/2014/main" id="{53F21230-1B6E-4603-817B-D3300BDC5AC5}"/>
                </a:ext>
              </a:extLst>
            </p:cNvPr>
            <p:cNvSpPr/>
            <p:nvPr/>
          </p:nvSpPr>
          <p:spPr>
            <a:xfrm>
              <a:off x="3674835" y="1422456"/>
              <a:ext cx="288032" cy="288032"/>
            </a:xfrm>
            <a:prstGeom prst="ellips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2400"/>
            </a:p>
          </p:txBody>
        </p:sp>
        <p:sp>
          <p:nvSpPr>
            <p:cNvPr id="175" name="ZoneTexte 174">
              <a:extLst>
                <a:ext uri="{FF2B5EF4-FFF2-40B4-BE49-F238E27FC236}">
                  <a16:creationId xmlns:a16="http://schemas.microsoft.com/office/drawing/2014/main" id="{C3E5B209-6120-40FE-B107-F6AA81057221}"/>
                </a:ext>
              </a:extLst>
            </p:cNvPr>
            <p:cNvSpPr txBox="1"/>
            <p:nvPr/>
          </p:nvSpPr>
          <p:spPr>
            <a:xfrm>
              <a:off x="3656365" y="1328404"/>
              <a:ext cx="423411" cy="461665"/>
            </a:xfrm>
            <a:prstGeom prst="rect">
              <a:avLst/>
            </a:prstGeom>
            <a:noFill/>
          </p:spPr>
          <p:txBody>
            <a:bodyPr wrap="square" rtlCol="0">
              <a:spAutoFit/>
            </a:bodyPr>
            <a:lstStyle/>
            <a:p>
              <a:r>
                <a:rPr lang="fr-FR" sz="2400" b="1" dirty="0">
                  <a:solidFill>
                    <a:schemeClr val="bg1"/>
                  </a:solidFill>
                </a:rPr>
                <a:t>2</a:t>
              </a:r>
            </a:p>
          </p:txBody>
        </p:sp>
      </p:grpSp>
      <p:pic>
        <p:nvPicPr>
          <p:cNvPr id="177" name="Image 176">
            <a:extLst>
              <a:ext uri="{FF2B5EF4-FFF2-40B4-BE49-F238E27FC236}">
                <a16:creationId xmlns:a16="http://schemas.microsoft.com/office/drawing/2014/main" id="{9F1508DA-3474-4F89-BB6E-64B9AEE296A4}"/>
              </a:ext>
            </a:extLst>
          </p:cNvPr>
          <p:cNvPicPr>
            <a:picLocks noChangeAspect="1"/>
          </p:cNvPicPr>
          <p:nvPr/>
        </p:nvPicPr>
        <p:blipFill>
          <a:blip r:embed="rId19"/>
          <a:stretch>
            <a:fillRect/>
          </a:stretch>
        </p:blipFill>
        <p:spPr>
          <a:xfrm>
            <a:off x="9935431" y="2996952"/>
            <a:ext cx="835584" cy="400670"/>
          </a:xfrm>
          <a:prstGeom prst="rect">
            <a:avLst/>
          </a:prstGeom>
        </p:spPr>
      </p:pic>
    </p:spTree>
    <p:extLst>
      <p:ext uri="{BB962C8B-B14F-4D97-AF65-F5344CB8AC3E}">
        <p14:creationId xmlns:p14="http://schemas.microsoft.com/office/powerpoint/2010/main" val="322416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 31">
            <a:extLst>
              <a:ext uri="{FF2B5EF4-FFF2-40B4-BE49-F238E27FC236}">
                <a16:creationId xmlns:a16="http://schemas.microsoft.com/office/drawing/2014/main" id="{E486436C-7562-43CB-BB23-A850E5E63F3C}"/>
              </a:ext>
            </a:extLst>
          </p:cNvPr>
          <p:cNvPicPr>
            <a:picLocks noChangeAspect="1"/>
          </p:cNvPicPr>
          <p:nvPr/>
        </p:nvPicPr>
        <p:blipFill>
          <a:blip r:embed="rId3"/>
          <a:stretch>
            <a:fillRect/>
          </a:stretch>
        </p:blipFill>
        <p:spPr>
          <a:xfrm>
            <a:off x="8139375" y="2928592"/>
            <a:ext cx="2734296" cy="1977201"/>
          </a:xfrm>
          <a:prstGeom prst="rect">
            <a:avLst/>
          </a:prstGeom>
        </p:spPr>
      </p:pic>
      <p:pic>
        <p:nvPicPr>
          <p:cNvPr id="29" name="Image 28">
            <a:extLst>
              <a:ext uri="{FF2B5EF4-FFF2-40B4-BE49-F238E27FC236}">
                <a16:creationId xmlns:a16="http://schemas.microsoft.com/office/drawing/2014/main" id="{3F0C1EBE-B200-44B4-BDED-1AC7FFA0F18D}"/>
              </a:ext>
            </a:extLst>
          </p:cNvPr>
          <p:cNvPicPr>
            <a:picLocks noChangeAspect="1"/>
          </p:cNvPicPr>
          <p:nvPr/>
        </p:nvPicPr>
        <p:blipFill>
          <a:blip r:embed="rId4"/>
          <a:stretch>
            <a:fillRect/>
          </a:stretch>
        </p:blipFill>
        <p:spPr>
          <a:xfrm>
            <a:off x="4914045" y="2891715"/>
            <a:ext cx="2760717" cy="2014078"/>
          </a:xfrm>
          <a:prstGeom prst="rect">
            <a:avLst/>
          </a:prstGeom>
        </p:spPr>
      </p:pic>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17</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Modélisation – Rééquilibrage des classes</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5"/>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hlinkClick r:id="rId6"/>
              </a:rPr>
              <a:t>Source</a:t>
            </a:r>
            <a:r>
              <a:rPr lang="fr-FR" dirty="0"/>
              <a:t> </a:t>
            </a:r>
            <a:r>
              <a:rPr lang="fr-FR" dirty="0" err="1">
                <a:hlinkClick r:id="rId7"/>
              </a:rPr>
              <a:t>Source</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8"/>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3</a:t>
            </a:r>
          </a:p>
        </p:txBody>
      </p:sp>
      <p:sp>
        <p:nvSpPr>
          <p:cNvPr id="12" name="Cube 11">
            <a:extLst>
              <a:ext uri="{FF2B5EF4-FFF2-40B4-BE49-F238E27FC236}">
                <a16:creationId xmlns:a16="http://schemas.microsoft.com/office/drawing/2014/main" id="{B05EE1E3-18A2-4FA4-B98D-B7741622C856}"/>
              </a:ext>
            </a:extLst>
          </p:cNvPr>
          <p:cNvSpPr/>
          <p:nvPr/>
        </p:nvSpPr>
        <p:spPr>
          <a:xfrm>
            <a:off x="335360" y="1427330"/>
            <a:ext cx="3384376" cy="887333"/>
          </a:xfrm>
          <a:prstGeom prst="cub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err="1">
                <a:latin typeface="Arial" panose="020B0604020202020204" pitchFamily="34" charset="0"/>
                <a:cs typeface="Arial" panose="020B0604020202020204" pitchFamily="34" charset="0"/>
              </a:rPr>
              <a:t>LightGBM</a:t>
            </a:r>
            <a:r>
              <a:rPr lang="fr-FR" sz="2000" dirty="0">
                <a:latin typeface="Arial" panose="020B0604020202020204" pitchFamily="34" charset="0"/>
                <a:cs typeface="Arial" panose="020B0604020202020204" pitchFamily="34" charset="0"/>
              </a:rPr>
              <a:t> </a:t>
            </a:r>
            <a:r>
              <a:rPr lang="fr-FR" sz="2000" dirty="0" err="1">
                <a:latin typeface="Arial" panose="020B0604020202020204" pitchFamily="34" charset="0"/>
                <a:cs typeface="Arial" panose="020B0604020202020204" pitchFamily="34" charset="0"/>
              </a:rPr>
              <a:t>class_weight</a:t>
            </a:r>
            <a:endParaRPr lang="fr-FR" sz="2000" dirty="0">
              <a:latin typeface="Arial" panose="020B0604020202020204" pitchFamily="34" charset="0"/>
              <a:cs typeface="Arial" panose="020B0604020202020204" pitchFamily="34" charset="0"/>
            </a:endParaRPr>
          </a:p>
        </p:txBody>
      </p:sp>
      <p:sp>
        <p:nvSpPr>
          <p:cNvPr id="13" name="Cube 12">
            <a:extLst>
              <a:ext uri="{FF2B5EF4-FFF2-40B4-BE49-F238E27FC236}">
                <a16:creationId xmlns:a16="http://schemas.microsoft.com/office/drawing/2014/main" id="{20CD932D-0AD8-4232-B482-1C722E0AB08F}"/>
              </a:ext>
            </a:extLst>
          </p:cNvPr>
          <p:cNvSpPr/>
          <p:nvPr/>
        </p:nvSpPr>
        <p:spPr>
          <a:xfrm>
            <a:off x="335360" y="3779680"/>
            <a:ext cx="3384376" cy="927914"/>
          </a:xfrm>
          <a:prstGeom prst="cub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Arial" panose="020B0604020202020204" pitchFamily="34" charset="0"/>
                <a:cs typeface="Arial" panose="020B0604020202020204" pitchFamily="34" charset="0"/>
              </a:rPr>
              <a:t>OVERSAMPLING</a:t>
            </a:r>
          </a:p>
          <a:p>
            <a:pPr algn="r"/>
            <a:r>
              <a:rPr lang="fr-FR" sz="1400" i="1" dirty="0">
                <a:latin typeface="Arial" panose="020B0604020202020204" pitchFamily="34" charset="0"/>
                <a:cs typeface="Arial" panose="020B0604020202020204" pitchFamily="34" charset="0"/>
              </a:rPr>
              <a:t>SMOTE, BORDERLINESMOTE,</a:t>
            </a:r>
          </a:p>
          <a:p>
            <a:pPr algn="r"/>
            <a:r>
              <a:rPr lang="fr-FR" sz="1400" i="1" dirty="0">
                <a:latin typeface="Arial" panose="020B0604020202020204" pitchFamily="34" charset="0"/>
                <a:cs typeface="Arial" panose="020B0604020202020204" pitchFamily="34" charset="0"/>
              </a:rPr>
              <a:t>ADASYN</a:t>
            </a:r>
            <a:endParaRPr lang="fr-FR" sz="1200" i="1" dirty="0">
              <a:latin typeface="Arial" panose="020B0604020202020204" pitchFamily="34" charset="0"/>
              <a:cs typeface="Arial" panose="020B0604020202020204" pitchFamily="34" charset="0"/>
            </a:endParaRPr>
          </a:p>
        </p:txBody>
      </p:sp>
      <p:sp>
        <p:nvSpPr>
          <p:cNvPr id="14" name="Cube 13">
            <a:extLst>
              <a:ext uri="{FF2B5EF4-FFF2-40B4-BE49-F238E27FC236}">
                <a16:creationId xmlns:a16="http://schemas.microsoft.com/office/drawing/2014/main" id="{55CBF2B7-A667-46A2-9DDF-0DEE1ABEEF16}"/>
              </a:ext>
            </a:extLst>
          </p:cNvPr>
          <p:cNvSpPr/>
          <p:nvPr/>
        </p:nvSpPr>
        <p:spPr>
          <a:xfrm>
            <a:off x="335360" y="5061947"/>
            <a:ext cx="3384376" cy="1063798"/>
          </a:xfrm>
          <a:prstGeom prst="cub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Arial" panose="020B0604020202020204" pitchFamily="34" charset="0"/>
                <a:cs typeface="Arial" panose="020B0604020202020204" pitchFamily="34" charset="0"/>
              </a:rPr>
              <a:t> OVERSAMPLING suivi par UNDERSAMPLING</a:t>
            </a:r>
          </a:p>
          <a:p>
            <a:pPr algn="r"/>
            <a:r>
              <a:rPr lang="fr-FR" sz="1400" i="1" dirty="0">
                <a:latin typeface="Arial" panose="020B0604020202020204" pitchFamily="34" charset="0"/>
                <a:cs typeface="Arial" panose="020B0604020202020204" pitchFamily="34" charset="0"/>
              </a:rPr>
              <a:t>SMOTE</a:t>
            </a:r>
            <a:endParaRPr lang="fr-FR" sz="2000" i="1" dirty="0">
              <a:latin typeface="Arial" panose="020B0604020202020204" pitchFamily="34" charset="0"/>
              <a:cs typeface="Arial" panose="020B0604020202020204" pitchFamily="34" charset="0"/>
            </a:endParaRPr>
          </a:p>
        </p:txBody>
      </p:sp>
      <p:sp>
        <p:nvSpPr>
          <p:cNvPr id="15" name="Cube 14">
            <a:extLst>
              <a:ext uri="{FF2B5EF4-FFF2-40B4-BE49-F238E27FC236}">
                <a16:creationId xmlns:a16="http://schemas.microsoft.com/office/drawing/2014/main" id="{7164D6AE-F4B5-4585-9BFB-56DDC67756E6}"/>
              </a:ext>
            </a:extLst>
          </p:cNvPr>
          <p:cNvSpPr/>
          <p:nvPr/>
        </p:nvSpPr>
        <p:spPr>
          <a:xfrm>
            <a:off x="335360" y="2603564"/>
            <a:ext cx="3384376" cy="887333"/>
          </a:xfrm>
          <a:prstGeom prst="cub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Arial" panose="020B0604020202020204" pitchFamily="34" charset="0"/>
                <a:cs typeface="Arial" panose="020B0604020202020204" pitchFamily="34" charset="0"/>
              </a:rPr>
              <a:t>UNDERSAMPLING</a:t>
            </a:r>
          </a:p>
          <a:p>
            <a:pPr algn="r"/>
            <a:r>
              <a:rPr lang="fr-FR" sz="1400" i="1" dirty="0">
                <a:latin typeface="Arial" panose="020B0604020202020204" pitchFamily="34" charset="0"/>
                <a:cs typeface="Arial" panose="020B0604020202020204" pitchFamily="34" charset="0"/>
              </a:rPr>
              <a:t>SMOTE</a:t>
            </a:r>
            <a:endParaRPr lang="fr-FR" i="1" dirty="0">
              <a:latin typeface="Arial" panose="020B0604020202020204" pitchFamily="34" charset="0"/>
              <a:cs typeface="Arial" panose="020B0604020202020204" pitchFamily="34" charset="0"/>
            </a:endParaRPr>
          </a:p>
        </p:txBody>
      </p:sp>
      <p:sp>
        <p:nvSpPr>
          <p:cNvPr id="16" name="ZoneTexte 15">
            <a:extLst>
              <a:ext uri="{FF2B5EF4-FFF2-40B4-BE49-F238E27FC236}">
                <a16:creationId xmlns:a16="http://schemas.microsoft.com/office/drawing/2014/main" id="{418E7254-0968-4668-92D8-ECD537FB5925}"/>
              </a:ext>
            </a:extLst>
          </p:cNvPr>
          <p:cNvSpPr txBox="1"/>
          <p:nvPr/>
        </p:nvSpPr>
        <p:spPr>
          <a:xfrm>
            <a:off x="310208" y="940688"/>
            <a:ext cx="3553543" cy="400110"/>
          </a:xfrm>
          <a:prstGeom prst="rect">
            <a:avLst/>
          </a:prstGeom>
          <a:noFill/>
        </p:spPr>
        <p:txBody>
          <a:bodyPr wrap="square" rtlCol="0">
            <a:spAutoFit/>
          </a:bodyPr>
          <a:lstStyle/>
          <a:p>
            <a:pPr algn="ctr"/>
            <a:r>
              <a:rPr lang="fr-FR" sz="2000" b="1" dirty="0">
                <a:solidFill>
                  <a:srgbClr val="C1344B"/>
                </a:solidFill>
                <a:latin typeface="Arial" panose="020B0604020202020204" pitchFamily="34" charset="0"/>
                <a:cs typeface="Arial" panose="020B0604020202020204" pitchFamily="34" charset="0"/>
              </a:rPr>
              <a:t>Techniques testées</a:t>
            </a:r>
          </a:p>
        </p:txBody>
      </p:sp>
      <p:pic>
        <p:nvPicPr>
          <p:cNvPr id="5" name="Image 4">
            <a:extLst>
              <a:ext uri="{FF2B5EF4-FFF2-40B4-BE49-F238E27FC236}">
                <a16:creationId xmlns:a16="http://schemas.microsoft.com/office/drawing/2014/main" id="{C8F6D1C8-ED41-4C03-A944-6EA0DC24D680}"/>
              </a:ext>
            </a:extLst>
          </p:cNvPr>
          <p:cNvPicPr>
            <a:picLocks noChangeAspect="1"/>
          </p:cNvPicPr>
          <p:nvPr/>
        </p:nvPicPr>
        <p:blipFill>
          <a:blip r:embed="rId9"/>
          <a:stretch>
            <a:fillRect/>
          </a:stretch>
        </p:blipFill>
        <p:spPr>
          <a:xfrm>
            <a:off x="8472266" y="799210"/>
            <a:ext cx="2923464" cy="2092505"/>
          </a:xfrm>
          <a:prstGeom prst="rect">
            <a:avLst/>
          </a:prstGeom>
        </p:spPr>
      </p:pic>
      <p:pic>
        <p:nvPicPr>
          <p:cNvPr id="7" name="Image 6">
            <a:extLst>
              <a:ext uri="{FF2B5EF4-FFF2-40B4-BE49-F238E27FC236}">
                <a16:creationId xmlns:a16="http://schemas.microsoft.com/office/drawing/2014/main" id="{8C1ECC35-47E6-48E3-8460-EB37853DC47C}"/>
              </a:ext>
            </a:extLst>
          </p:cNvPr>
          <p:cNvPicPr>
            <a:picLocks noChangeAspect="1"/>
          </p:cNvPicPr>
          <p:nvPr/>
        </p:nvPicPr>
        <p:blipFill>
          <a:blip r:embed="rId10"/>
          <a:stretch>
            <a:fillRect/>
          </a:stretch>
        </p:blipFill>
        <p:spPr>
          <a:xfrm>
            <a:off x="4822283" y="808064"/>
            <a:ext cx="2923464" cy="2132691"/>
          </a:xfrm>
          <a:prstGeom prst="rect">
            <a:avLst/>
          </a:prstGeom>
        </p:spPr>
      </p:pic>
      <p:pic>
        <p:nvPicPr>
          <p:cNvPr id="20" name="Image 19">
            <a:extLst>
              <a:ext uri="{FF2B5EF4-FFF2-40B4-BE49-F238E27FC236}">
                <a16:creationId xmlns:a16="http://schemas.microsoft.com/office/drawing/2014/main" id="{015911DE-6C4B-433B-9FF3-BBCB93B853B4}"/>
              </a:ext>
            </a:extLst>
          </p:cNvPr>
          <p:cNvPicPr>
            <a:picLocks noChangeAspect="1"/>
          </p:cNvPicPr>
          <p:nvPr/>
        </p:nvPicPr>
        <p:blipFill>
          <a:blip r:embed="rId11"/>
          <a:stretch>
            <a:fillRect/>
          </a:stretch>
        </p:blipFill>
        <p:spPr>
          <a:xfrm>
            <a:off x="5037742" y="4853504"/>
            <a:ext cx="2152034" cy="1749890"/>
          </a:xfrm>
          <a:prstGeom prst="rect">
            <a:avLst/>
          </a:prstGeom>
        </p:spPr>
      </p:pic>
      <p:pic>
        <p:nvPicPr>
          <p:cNvPr id="23" name="Image 22">
            <a:extLst>
              <a:ext uri="{FF2B5EF4-FFF2-40B4-BE49-F238E27FC236}">
                <a16:creationId xmlns:a16="http://schemas.microsoft.com/office/drawing/2014/main" id="{A7F80790-3D2A-40FC-9563-738AB3BFFEE2}"/>
              </a:ext>
            </a:extLst>
          </p:cNvPr>
          <p:cNvPicPr>
            <a:picLocks noChangeAspect="1"/>
          </p:cNvPicPr>
          <p:nvPr/>
        </p:nvPicPr>
        <p:blipFill>
          <a:blip r:embed="rId12"/>
          <a:stretch>
            <a:fillRect/>
          </a:stretch>
        </p:blipFill>
        <p:spPr>
          <a:xfrm>
            <a:off x="7489552" y="4881357"/>
            <a:ext cx="3275373" cy="1749890"/>
          </a:xfrm>
          <a:prstGeom prst="rect">
            <a:avLst/>
          </a:prstGeom>
        </p:spPr>
      </p:pic>
      <p:pic>
        <p:nvPicPr>
          <p:cNvPr id="34" name="Image 33">
            <a:extLst>
              <a:ext uri="{FF2B5EF4-FFF2-40B4-BE49-F238E27FC236}">
                <a16:creationId xmlns:a16="http://schemas.microsoft.com/office/drawing/2014/main" id="{7CD42C54-35E6-4A11-AFD0-2CC516C5712E}"/>
              </a:ext>
            </a:extLst>
          </p:cNvPr>
          <p:cNvPicPr>
            <a:picLocks noChangeAspect="1"/>
          </p:cNvPicPr>
          <p:nvPr/>
        </p:nvPicPr>
        <p:blipFill>
          <a:blip r:embed="rId13"/>
          <a:stretch>
            <a:fillRect/>
          </a:stretch>
        </p:blipFill>
        <p:spPr>
          <a:xfrm>
            <a:off x="5519936" y="4714119"/>
            <a:ext cx="266737" cy="200053"/>
          </a:xfrm>
          <a:prstGeom prst="rect">
            <a:avLst/>
          </a:prstGeom>
        </p:spPr>
      </p:pic>
      <p:pic>
        <p:nvPicPr>
          <p:cNvPr id="39" name="Image 38">
            <a:extLst>
              <a:ext uri="{FF2B5EF4-FFF2-40B4-BE49-F238E27FC236}">
                <a16:creationId xmlns:a16="http://schemas.microsoft.com/office/drawing/2014/main" id="{68F9DF74-859A-4880-A2A0-0289E8FDC281}"/>
              </a:ext>
            </a:extLst>
          </p:cNvPr>
          <p:cNvPicPr>
            <a:picLocks noChangeAspect="1"/>
          </p:cNvPicPr>
          <p:nvPr/>
        </p:nvPicPr>
        <p:blipFill>
          <a:blip r:embed="rId13"/>
          <a:stretch>
            <a:fillRect/>
          </a:stretch>
        </p:blipFill>
        <p:spPr>
          <a:xfrm>
            <a:off x="9048328" y="4703827"/>
            <a:ext cx="280460" cy="210345"/>
          </a:xfrm>
          <a:prstGeom prst="rect">
            <a:avLst/>
          </a:prstGeom>
        </p:spPr>
      </p:pic>
      <p:pic>
        <p:nvPicPr>
          <p:cNvPr id="43" name="Image 42">
            <a:extLst>
              <a:ext uri="{FF2B5EF4-FFF2-40B4-BE49-F238E27FC236}">
                <a16:creationId xmlns:a16="http://schemas.microsoft.com/office/drawing/2014/main" id="{6D882A8B-53AE-434A-95F6-5EC90FADCE3F}"/>
              </a:ext>
            </a:extLst>
          </p:cNvPr>
          <p:cNvPicPr>
            <a:picLocks noChangeAspect="1"/>
          </p:cNvPicPr>
          <p:nvPr/>
        </p:nvPicPr>
        <p:blipFill>
          <a:blip r:embed="rId13"/>
          <a:stretch>
            <a:fillRect/>
          </a:stretch>
        </p:blipFill>
        <p:spPr>
          <a:xfrm>
            <a:off x="5392406" y="6428232"/>
            <a:ext cx="280460" cy="210345"/>
          </a:xfrm>
          <a:prstGeom prst="rect">
            <a:avLst/>
          </a:prstGeom>
        </p:spPr>
      </p:pic>
      <p:pic>
        <p:nvPicPr>
          <p:cNvPr id="45" name="Image 44">
            <a:extLst>
              <a:ext uri="{FF2B5EF4-FFF2-40B4-BE49-F238E27FC236}">
                <a16:creationId xmlns:a16="http://schemas.microsoft.com/office/drawing/2014/main" id="{1E807955-6EBE-4729-B201-E36773D0D770}"/>
              </a:ext>
            </a:extLst>
          </p:cNvPr>
          <p:cNvPicPr>
            <a:picLocks noChangeAspect="1"/>
          </p:cNvPicPr>
          <p:nvPr/>
        </p:nvPicPr>
        <p:blipFill>
          <a:blip r:embed="rId13"/>
          <a:stretch>
            <a:fillRect/>
          </a:stretch>
        </p:blipFill>
        <p:spPr>
          <a:xfrm>
            <a:off x="8946198" y="6388943"/>
            <a:ext cx="280460" cy="210345"/>
          </a:xfrm>
          <a:prstGeom prst="rect">
            <a:avLst/>
          </a:prstGeom>
        </p:spPr>
      </p:pic>
      <p:pic>
        <p:nvPicPr>
          <p:cNvPr id="49" name="Image 48">
            <a:extLst>
              <a:ext uri="{FF2B5EF4-FFF2-40B4-BE49-F238E27FC236}">
                <a16:creationId xmlns:a16="http://schemas.microsoft.com/office/drawing/2014/main" id="{9033AEF8-B841-44A9-9B31-F006DC87EE3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782320" y="3238102"/>
            <a:ext cx="1091350" cy="288874"/>
          </a:xfrm>
          <a:prstGeom prst="rect">
            <a:avLst/>
          </a:prstGeom>
        </p:spPr>
      </p:pic>
      <p:pic>
        <p:nvPicPr>
          <p:cNvPr id="50" name="Image 49">
            <a:extLst>
              <a:ext uri="{FF2B5EF4-FFF2-40B4-BE49-F238E27FC236}">
                <a16:creationId xmlns:a16="http://schemas.microsoft.com/office/drawing/2014/main" id="{DAE37EEB-90E3-4289-B918-0977C4A1CFE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599927" y="5906394"/>
            <a:ext cx="1131791" cy="258910"/>
          </a:xfrm>
          <a:prstGeom prst="rect">
            <a:avLst/>
          </a:prstGeom>
        </p:spPr>
      </p:pic>
      <p:pic>
        <p:nvPicPr>
          <p:cNvPr id="51" name="Image 50">
            <a:extLst>
              <a:ext uri="{FF2B5EF4-FFF2-40B4-BE49-F238E27FC236}">
                <a16:creationId xmlns:a16="http://schemas.microsoft.com/office/drawing/2014/main" id="{9669BAAB-2FA3-491A-9B4D-23C0E421915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7535048" y="5149834"/>
            <a:ext cx="1153240" cy="280000"/>
          </a:xfrm>
          <a:prstGeom prst="rect">
            <a:avLst/>
          </a:prstGeom>
        </p:spPr>
      </p:pic>
      <p:pic>
        <p:nvPicPr>
          <p:cNvPr id="52" name="Image 51">
            <a:extLst>
              <a:ext uri="{FF2B5EF4-FFF2-40B4-BE49-F238E27FC236}">
                <a16:creationId xmlns:a16="http://schemas.microsoft.com/office/drawing/2014/main" id="{69A1DEDE-70CE-48BC-9FE0-50383D4ECF97}"/>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275540" y="4962130"/>
            <a:ext cx="914236" cy="321040"/>
          </a:xfrm>
          <a:prstGeom prst="rect">
            <a:avLst/>
          </a:prstGeom>
        </p:spPr>
      </p:pic>
      <p:pic>
        <p:nvPicPr>
          <p:cNvPr id="31" name="Image 30">
            <a:extLst>
              <a:ext uri="{FF2B5EF4-FFF2-40B4-BE49-F238E27FC236}">
                <a16:creationId xmlns:a16="http://schemas.microsoft.com/office/drawing/2014/main" id="{5D8D4FBE-3A8F-4664-9BD1-935343B7653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6102216" y="872201"/>
            <a:ext cx="1050835" cy="239136"/>
          </a:xfrm>
          <a:prstGeom prst="rect">
            <a:avLst/>
          </a:prstGeom>
        </p:spPr>
      </p:pic>
      <p:pic>
        <p:nvPicPr>
          <p:cNvPr id="33" name="Image 32">
            <a:extLst>
              <a:ext uri="{FF2B5EF4-FFF2-40B4-BE49-F238E27FC236}">
                <a16:creationId xmlns:a16="http://schemas.microsoft.com/office/drawing/2014/main" id="{1E28FC00-F655-49C8-AC7C-553B1DF5C077}"/>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112668" y="875508"/>
            <a:ext cx="1000034" cy="224143"/>
          </a:xfrm>
          <a:prstGeom prst="rect">
            <a:avLst/>
          </a:prstGeom>
        </p:spPr>
      </p:pic>
      <p:pic>
        <p:nvPicPr>
          <p:cNvPr id="38" name="Image 37">
            <a:extLst>
              <a:ext uri="{FF2B5EF4-FFF2-40B4-BE49-F238E27FC236}">
                <a16:creationId xmlns:a16="http://schemas.microsoft.com/office/drawing/2014/main" id="{CF646B46-7088-4CD5-BAC5-F85A2687A85E}"/>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6373636" y="1519066"/>
            <a:ext cx="1142155" cy="412192"/>
          </a:xfrm>
          <a:prstGeom prst="rect">
            <a:avLst/>
          </a:prstGeom>
        </p:spPr>
      </p:pic>
      <p:pic>
        <p:nvPicPr>
          <p:cNvPr id="41" name="Image 40">
            <a:extLst>
              <a:ext uri="{FF2B5EF4-FFF2-40B4-BE49-F238E27FC236}">
                <a16:creationId xmlns:a16="http://schemas.microsoft.com/office/drawing/2014/main" id="{8A73CEC9-BAB8-4DBD-B249-89B96CEF5A65}"/>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9051518" y="1443843"/>
            <a:ext cx="801225" cy="456242"/>
          </a:xfrm>
          <a:prstGeom prst="rect">
            <a:avLst/>
          </a:prstGeom>
        </p:spPr>
      </p:pic>
      <p:pic>
        <p:nvPicPr>
          <p:cNvPr id="54" name="Image 53">
            <a:extLst>
              <a:ext uri="{FF2B5EF4-FFF2-40B4-BE49-F238E27FC236}">
                <a16:creationId xmlns:a16="http://schemas.microsoft.com/office/drawing/2014/main" id="{A710C193-12F5-4414-9769-CAC67E5EEC00}"/>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200995" y="5717617"/>
            <a:ext cx="1131791" cy="233619"/>
          </a:xfrm>
          <a:prstGeom prst="rect">
            <a:avLst/>
          </a:prstGeom>
        </p:spPr>
      </p:pic>
    </p:spTree>
    <p:extLst>
      <p:ext uri="{BB962C8B-B14F-4D97-AF65-F5344CB8AC3E}">
        <p14:creationId xmlns:p14="http://schemas.microsoft.com/office/powerpoint/2010/main" val="1848565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18</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Modélisation – Bilan 4 meilleurs modèles</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3</a:t>
            </a:r>
          </a:p>
        </p:txBody>
      </p:sp>
      <p:grpSp>
        <p:nvGrpSpPr>
          <p:cNvPr id="25" name="Groupe 24">
            <a:extLst>
              <a:ext uri="{FF2B5EF4-FFF2-40B4-BE49-F238E27FC236}">
                <a16:creationId xmlns:a16="http://schemas.microsoft.com/office/drawing/2014/main" id="{4C6EFFF9-4778-423A-8593-975A343E3123}"/>
              </a:ext>
            </a:extLst>
          </p:cNvPr>
          <p:cNvGrpSpPr/>
          <p:nvPr/>
        </p:nvGrpSpPr>
        <p:grpSpPr>
          <a:xfrm>
            <a:off x="796258" y="845778"/>
            <a:ext cx="10628334" cy="1359086"/>
            <a:chOff x="179480" y="813845"/>
            <a:chExt cx="10628334" cy="1359086"/>
          </a:xfrm>
        </p:grpSpPr>
        <p:pic>
          <p:nvPicPr>
            <p:cNvPr id="7" name="Image 6">
              <a:extLst>
                <a:ext uri="{FF2B5EF4-FFF2-40B4-BE49-F238E27FC236}">
                  <a16:creationId xmlns:a16="http://schemas.microsoft.com/office/drawing/2014/main" id="{EDC5496F-B5C3-4946-B9D7-1592CC8F913C}"/>
                </a:ext>
              </a:extLst>
            </p:cNvPr>
            <p:cNvPicPr>
              <a:picLocks noChangeAspect="1"/>
            </p:cNvPicPr>
            <p:nvPr/>
          </p:nvPicPr>
          <p:blipFill>
            <a:blip r:embed="rId5"/>
            <a:stretch>
              <a:fillRect/>
            </a:stretch>
          </p:blipFill>
          <p:spPr>
            <a:xfrm>
              <a:off x="9302654" y="839245"/>
              <a:ext cx="1505160" cy="1333686"/>
            </a:xfrm>
            <a:prstGeom prst="rect">
              <a:avLst/>
            </a:prstGeom>
          </p:spPr>
        </p:pic>
        <p:pic>
          <p:nvPicPr>
            <p:cNvPr id="5" name="Image 4">
              <a:extLst>
                <a:ext uri="{FF2B5EF4-FFF2-40B4-BE49-F238E27FC236}">
                  <a16:creationId xmlns:a16="http://schemas.microsoft.com/office/drawing/2014/main" id="{8CD2605C-74FE-4A91-AD59-F3D50FF0B11F}"/>
                </a:ext>
              </a:extLst>
            </p:cNvPr>
            <p:cNvPicPr>
              <a:picLocks noChangeAspect="1"/>
            </p:cNvPicPr>
            <p:nvPr/>
          </p:nvPicPr>
          <p:blipFill>
            <a:blip r:embed="rId6"/>
            <a:stretch>
              <a:fillRect/>
            </a:stretch>
          </p:blipFill>
          <p:spPr>
            <a:xfrm>
              <a:off x="179480" y="813845"/>
              <a:ext cx="9135750" cy="1314633"/>
            </a:xfrm>
            <a:prstGeom prst="rect">
              <a:avLst/>
            </a:prstGeom>
          </p:spPr>
        </p:pic>
      </p:grpSp>
      <p:grpSp>
        <p:nvGrpSpPr>
          <p:cNvPr id="12" name="Groupe 11">
            <a:extLst>
              <a:ext uri="{FF2B5EF4-FFF2-40B4-BE49-F238E27FC236}">
                <a16:creationId xmlns:a16="http://schemas.microsoft.com/office/drawing/2014/main" id="{BD06B06C-BCD1-4774-B901-D235E56B4880}"/>
              </a:ext>
            </a:extLst>
          </p:cNvPr>
          <p:cNvGrpSpPr/>
          <p:nvPr/>
        </p:nvGrpSpPr>
        <p:grpSpPr>
          <a:xfrm>
            <a:off x="3148764" y="5589240"/>
            <a:ext cx="5971572" cy="668048"/>
            <a:chOff x="1708604" y="5805264"/>
            <a:chExt cx="5971572" cy="668048"/>
          </a:xfrm>
        </p:grpSpPr>
        <p:sp>
          <p:nvSpPr>
            <p:cNvPr id="20" name="Rectangle 19">
              <a:extLst>
                <a:ext uri="{FF2B5EF4-FFF2-40B4-BE49-F238E27FC236}">
                  <a16:creationId xmlns:a16="http://schemas.microsoft.com/office/drawing/2014/main" id="{AC89A76B-28AD-43CE-8008-4249B2C039A8}"/>
                </a:ext>
              </a:extLst>
            </p:cNvPr>
            <p:cNvSpPr/>
            <p:nvPr/>
          </p:nvSpPr>
          <p:spPr>
            <a:xfrm>
              <a:off x="1708604" y="5805264"/>
              <a:ext cx="5971572" cy="668048"/>
            </a:xfrm>
            <a:prstGeom prst="rect">
              <a:avLst/>
            </a:prstGeom>
            <a:ln>
              <a:solidFill>
                <a:srgbClr val="C1344B"/>
              </a:solidFill>
            </a:ln>
            <a:effectLst>
              <a:glow rad="139700">
                <a:srgbClr val="C1344B">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22" name="ZoneTexte 21">
              <a:extLst>
                <a:ext uri="{FF2B5EF4-FFF2-40B4-BE49-F238E27FC236}">
                  <a16:creationId xmlns:a16="http://schemas.microsoft.com/office/drawing/2014/main" id="{E9ADA558-F209-494B-A03E-34F2A74FDF33}"/>
                </a:ext>
              </a:extLst>
            </p:cNvPr>
            <p:cNvSpPr txBox="1"/>
            <p:nvPr/>
          </p:nvSpPr>
          <p:spPr>
            <a:xfrm>
              <a:off x="1741863" y="5992295"/>
              <a:ext cx="3013123" cy="369332"/>
            </a:xfrm>
            <a:prstGeom prst="rect">
              <a:avLst/>
            </a:prstGeom>
            <a:noFill/>
          </p:spPr>
          <p:txBody>
            <a:bodyPr wrap="square">
              <a:spAutoFit/>
            </a:bodyPr>
            <a:lstStyle/>
            <a:p>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RETENU pour Dashboard</a:t>
              </a:r>
              <a:endParaRPr lang="fr-FR" dirty="0"/>
            </a:p>
          </p:txBody>
        </p:sp>
        <p:pic>
          <p:nvPicPr>
            <p:cNvPr id="23" name="Image 22">
              <a:extLst>
                <a:ext uri="{FF2B5EF4-FFF2-40B4-BE49-F238E27FC236}">
                  <a16:creationId xmlns:a16="http://schemas.microsoft.com/office/drawing/2014/main" id="{C3A10BCA-37A2-421D-A012-BEF75142134F}"/>
                </a:ext>
              </a:extLst>
            </p:cNvPr>
            <p:cNvPicPr>
              <a:picLocks noChangeAspect="1"/>
            </p:cNvPicPr>
            <p:nvPr/>
          </p:nvPicPr>
          <p:blipFill>
            <a:blip r:embed="rId7"/>
            <a:stretch>
              <a:fillRect/>
            </a:stretch>
          </p:blipFill>
          <p:spPr>
            <a:xfrm>
              <a:off x="4768837" y="5904454"/>
              <a:ext cx="524780" cy="531299"/>
            </a:xfrm>
            <a:prstGeom prst="rect">
              <a:avLst/>
            </a:prstGeom>
          </p:spPr>
        </p:pic>
        <p:sp>
          <p:nvSpPr>
            <p:cNvPr id="24" name="ZoneTexte 23">
              <a:extLst>
                <a:ext uri="{FF2B5EF4-FFF2-40B4-BE49-F238E27FC236}">
                  <a16:creationId xmlns:a16="http://schemas.microsoft.com/office/drawing/2014/main" id="{0588B7F0-692A-4818-9301-268D094ACC34}"/>
                </a:ext>
              </a:extLst>
            </p:cNvPr>
            <p:cNvSpPr txBox="1"/>
            <p:nvPr/>
          </p:nvSpPr>
          <p:spPr>
            <a:xfrm>
              <a:off x="5234251" y="5956558"/>
              <a:ext cx="2445924" cy="369332"/>
            </a:xfrm>
            <a:prstGeom prst="rect">
              <a:avLst/>
            </a:prstGeom>
            <a:noFill/>
          </p:spPr>
          <p:txBody>
            <a:bodyPr wrap="square">
              <a:spAutoFit/>
            </a:bodyPr>
            <a:lstStyle/>
            <a:p>
              <a:r>
                <a:rPr lang="fr-FR" b="0" i="0" dirty="0">
                  <a:solidFill>
                    <a:srgbClr val="000000"/>
                  </a:solidFill>
                  <a:effectLst/>
                  <a:latin typeface="Helvetica Neue"/>
                </a:rPr>
                <a:t> </a:t>
              </a:r>
              <a:r>
                <a:rPr lang="fr-FR" b="1" i="0" dirty="0">
                  <a:solidFill>
                    <a:srgbClr val="000000"/>
                  </a:solidFill>
                  <a:effectLst/>
                  <a:latin typeface="Helvetica Neue"/>
                </a:rPr>
                <a:t>lgbm_otuna_opt_5</a:t>
              </a:r>
              <a:endParaRPr lang="fr-FR" sz="1800" b="1" dirty="0">
                <a:solidFill>
                  <a:srgbClr val="C1344B"/>
                </a:solidFill>
                <a:latin typeface="Arial" panose="020B0604020202020204" pitchFamily="34" charset="0"/>
                <a:cs typeface="Arial" panose="020B0604020202020204" pitchFamily="34" charset="0"/>
              </a:endParaRPr>
            </a:p>
          </p:txBody>
        </p:sp>
      </p:grpSp>
      <p:pic>
        <p:nvPicPr>
          <p:cNvPr id="14" name="Image 13">
            <a:extLst>
              <a:ext uri="{FF2B5EF4-FFF2-40B4-BE49-F238E27FC236}">
                <a16:creationId xmlns:a16="http://schemas.microsoft.com/office/drawing/2014/main" id="{F01F92B2-7725-4CA6-B0A5-39839D499910}"/>
              </a:ext>
            </a:extLst>
          </p:cNvPr>
          <p:cNvPicPr>
            <a:picLocks noChangeAspect="1"/>
          </p:cNvPicPr>
          <p:nvPr/>
        </p:nvPicPr>
        <p:blipFill>
          <a:blip r:embed="rId8"/>
          <a:stretch>
            <a:fillRect/>
          </a:stretch>
        </p:blipFill>
        <p:spPr>
          <a:xfrm>
            <a:off x="8309764" y="2552204"/>
            <a:ext cx="3762900" cy="2648320"/>
          </a:xfrm>
          <a:prstGeom prst="rect">
            <a:avLst/>
          </a:prstGeom>
        </p:spPr>
      </p:pic>
      <p:pic>
        <p:nvPicPr>
          <p:cNvPr id="33" name="Image 32">
            <a:extLst>
              <a:ext uri="{FF2B5EF4-FFF2-40B4-BE49-F238E27FC236}">
                <a16:creationId xmlns:a16="http://schemas.microsoft.com/office/drawing/2014/main" id="{69A3004A-BB1F-4BFF-B3CB-12C74C3DB375}"/>
              </a:ext>
            </a:extLst>
          </p:cNvPr>
          <p:cNvPicPr>
            <a:picLocks noChangeAspect="1"/>
          </p:cNvPicPr>
          <p:nvPr/>
        </p:nvPicPr>
        <p:blipFill>
          <a:blip r:embed="rId9"/>
          <a:stretch>
            <a:fillRect/>
          </a:stretch>
        </p:blipFill>
        <p:spPr>
          <a:xfrm>
            <a:off x="231685" y="2398464"/>
            <a:ext cx="8080018" cy="2833750"/>
          </a:xfrm>
          <a:prstGeom prst="rect">
            <a:avLst/>
          </a:prstGeom>
        </p:spPr>
      </p:pic>
    </p:spTree>
    <p:extLst>
      <p:ext uri="{BB962C8B-B14F-4D97-AF65-F5344CB8AC3E}">
        <p14:creationId xmlns:p14="http://schemas.microsoft.com/office/powerpoint/2010/main" val="25196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19</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Modélisation – Modèle optimisé</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3</a:t>
            </a:r>
          </a:p>
        </p:txBody>
      </p:sp>
      <p:graphicFrame>
        <p:nvGraphicFramePr>
          <p:cNvPr id="16" name="Tableau 3">
            <a:extLst>
              <a:ext uri="{FF2B5EF4-FFF2-40B4-BE49-F238E27FC236}">
                <a16:creationId xmlns:a16="http://schemas.microsoft.com/office/drawing/2014/main" id="{8BEA7D47-CBCF-4465-96E9-9F2F665CEC4E}"/>
              </a:ext>
            </a:extLst>
          </p:cNvPr>
          <p:cNvGraphicFramePr>
            <a:graphicFrameLocks noGrp="1"/>
          </p:cNvGraphicFramePr>
          <p:nvPr>
            <p:extLst>
              <p:ext uri="{D42A27DB-BD31-4B8C-83A1-F6EECF244321}">
                <p14:modId xmlns:p14="http://schemas.microsoft.com/office/powerpoint/2010/main" val="2221510910"/>
              </p:ext>
            </p:extLst>
          </p:nvPr>
        </p:nvGraphicFramePr>
        <p:xfrm>
          <a:off x="3287688" y="901013"/>
          <a:ext cx="5616624" cy="5432246"/>
        </p:xfrm>
        <a:graphic>
          <a:graphicData uri="http://schemas.openxmlformats.org/drawingml/2006/table">
            <a:tbl>
              <a:tblPr firstRow="1" bandRow="1">
                <a:tableStyleId>{5C22544A-7EE6-4342-B048-85BDC9FD1C3A}</a:tableStyleId>
              </a:tblPr>
              <a:tblGrid>
                <a:gridCol w="2013513">
                  <a:extLst>
                    <a:ext uri="{9D8B030D-6E8A-4147-A177-3AD203B41FA5}">
                      <a16:colId xmlns:a16="http://schemas.microsoft.com/office/drawing/2014/main" val="4183795301"/>
                    </a:ext>
                  </a:extLst>
                </a:gridCol>
                <a:gridCol w="1016361">
                  <a:extLst>
                    <a:ext uri="{9D8B030D-6E8A-4147-A177-3AD203B41FA5}">
                      <a16:colId xmlns:a16="http://schemas.microsoft.com/office/drawing/2014/main" val="1046472403"/>
                    </a:ext>
                  </a:extLst>
                </a:gridCol>
                <a:gridCol w="2586750">
                  <a:extLst>
                    <a:ext uri="{9D8B030D-6E8A-4147-A177-3AD203B41FA5}">
                      <a16:colId xmlns:a16="http://schemas.microsoft.com/office/drawing/2014/main" val="157572654"/>
                    </a:ext>
                  </a:extLst>
                </a:gridCol>
              </a:tblGrid>
              <a:tr h="0">
                <a:tc>
                  <a:txBody>
                    <a:bodyPr/>
                    <a:lstStyle/>
                    <a:p>
                      <a:pPr algn="ctr"/>
                      <a:r>
                        <a:rPr lang="fr-FR" sz="1400" dirty="0">
                          <a:latin typeface="Arial" panose="020B0604020202020204" pitchFamily="34" charset="0"/>
                          <a:cs typeface="Arial" panose="020B0604020202020204" pitchFamily="34" charset="0"/>
                        </a:rPr>
                        <a:t>Hyperparamètre</a:t>
                      </a:r>
                    </a:p>
                  </a:txBody>
                  <a:tcPr>
                    <a:solidFill>
                      <a:srgbClr val="C1344B"/>
                    </a:solidFill>
                  </a:tcPr>
                </a:tc>
                <a:tc>
                  <a:txBody>
                    <a:bodyPr/>
                    <a:lstStyle/>
                    <a:p>
                      <a:pPr algn="ctr"/>
                      <a:r>
                        <a:rPr lang="fr-FR" sz="1400" dirty="0">
                          <a:latin typeface="Arial" panose="020B0604020202020204" pitchFamily="34" charset="0"/>
                          <a:cs typeface="Arial" panose="020B0604020202020204" pitchFamily="34" charset="0"/>
                        </a:rPr>
                        <a:t>Défaut</a:t>
                      </a:r>
                    </a:p>
                  </a:txBody>
                  <a:tcPr>
                    <a:solidFill>
                      <a:srgbClr val="C1344B"/>
                    </a:solidFill>
                  </a:tcPr>
                </a:tc>
                <a:tc>
                  <a:txBody>
                    <a:bodyPr/>
                    <a:lstStyle/>
                    <a:p>
                      <a:pPr algn="ctr"/>
                      <a:r>
                        <a:rPr lang="fr-FR" sz="1400" dirty="0">
                          <a:latin typeface="Arial" panose="020B0604020202020204" pitchFamily="34" charset="0"/>
                          <a:cs typeface="Arial" panose="020B0604020202020204" pitchFamily="34" charset="0"/>
                        </a:rPr>
                        <a:t>Optimisé</a:t>
                      </a:r>
                    </a:p>
                  </a:txBody>
                  <a:tcPr>
                    <a:solidFill>
                      <a:srgbClr val="C1344B"/>
                    </a:solidFill>
                  </a:tcPr>
                </a:tc>
                <a:extLst>
                  <a:ext uri="{0D108BD9-81ED-4DB2-BD59-A6C34878D82A}">
                    <a16:rowId xmlns:a16="http://schemas.microsoft.com/office/drawing/2014/main" val="132491742"/>
                  </a:ext>
                </a:extLst>
              </a:tr>
              <a:tr h="26121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err="1">
                          <a:latin typeface="Arial" panose="020B0604020202020204" pitchFamily="34" charset="0"/>
                          <a:cs typeface="Arial" panose="020B0604020202020204" pitchFamily="34" charset="0"/>
                        </a:rPr>
                        <a:t>n_estimators</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100</a:t>
                      </a:r>
                    </a:p>
                  </a:txBody>
                  <a:tcPr>
                    <a:solidFill>
                      <a:srgbClr val="C1344B">
                        <a:alpha val="20000"/>
                      </a:srgbClr>
                    </a:solidFill>
                  </a:tcPr>
                </a:tc>
                <a:tc>
                  <a:txBody>
                    <a:bodyPr/>
                    <a:lstStyle/>
                    <a:p>
                      <a:pPr algn="ctr"/>
                      <a:r>
                        <a:rPr lang="fr-FR" sz="1600" b="1" dirty="0">
                          <a:solidFill>
                            <a:srgbClr val="FF0000"/>
                          </a:solidFill>
                          <a:latin typeface="Arial" panose="020B0604020202020204" pitchFamily="34" charset="0"/>
                          <a:cs typeface="Arial" panose="020B0604020202020204" pitchFamily="34" charset="0"/>
                        </a:rPr>
                        <a:t>100</a:t>
                      </a:r>
                    </a:p>
                  </a:txBody>
                  <a:tcPr>
                    <a:solidFill>
                      <a:srgbClr val="C1344B">
                        <a:alpha val="20000"/>
                      </a:srgbClr>
                    </a:solidFill>
                  </a:tcPr>
                </a:tc>
                <a:extLst>
                  <a:ext uri="{0D108BD9-81ED-4DB2-BD59-A6C34878D82A}">
                    <a16:rowId xmlns:a16="http://schemas.microsoft.com/office/drawing/2014/main" val="3953239490"/>
                  </a:ext>
                </a:extLst>
              </a:tr>
              <a:tr h="360752">
                <a:tc>
                  <a:txBody>
                    <a:bodyPr/>
                    <a:lstStyle/>
                    <a:p>
                      <a:r>
                        <a:rPr lang="fr-FR" sz="1400" dirty="0" err="1">
                          <a:latin typeface="Arial" panose="020B0604020202020204" pitchFamily="34" charset="0"/>
                          <a:cs typeface="Arial" panose="020B0604020202020204" pitchFamily="34" charset="0"/>
                        </a:rPr>
                        <a:t>learning_rate</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0,1</a:t>
                      </a:r>
                    </a:p>
                  </a:txBody>
                  <a:tcPr>
                    <a:solidFill>
                      <a:srgbClr val="C1344B">
                        <a:alpha val="20000"/>
                      </a:srgbClr>
                    </a:solidFill>
                  </a:tcPr>
                </a:tc>
                <a:tc>
                  <a:txBody>
                    <a:bodyPr/>
                    <a:lstStyle/>
                    <a:p>
                      <a:pPr algn="ctr"/>
                      <a:r>
                        <a:rPr lang="fr-FR" sz="1600" b="1" dirty="0">
                          <a:solidFill>
                            <a:srgbClr val="FF0000"/>
                          </a:solidFill>
                          <a:latin typeface="Arial" panose="020B0604020202020204" pitchFamily="34" charset="0"/>
                          <a:cs typeface="Arial" panose="020B0604020202020204" pitchFamily="34" charset="0"/>
                        </a:rPr>
                        <a:t>0,1</a:t>
                      </a:r>
                    </a:p>
                  </a:txBody>
                  <a:tcPr>
                    <a:solidFill>
                      <a:srgbClr val="C1344B">
                        <a:alpha val="20000"/>
                      </a:srgbClr>
                    </a:solidFill>
                  </a:tcPr>
                </a:tc>
                <a:extLst>
                  <a:ext uri="{0D108BD9-81ED-4DB2-BD59-A6C34878D82A}">
                    <a16:rowId xmlns:a16="http://schemas.microsoft.com/office/drawing/2014/main" val="3215176598"/>
                  </a:ext>
                </a:extLst>
              </a:tr>
              <a:tr h="261219">
                <a:tc>
                  <a:txBody>
                    <a:bodyPr/>
                    <a:lstStyle/>
                    <a:p>
                      <a:r>
                        <a:rPr lang="fr-FR" sz="1400" dirty="0"/>
                        <a:t>objective</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None</a:t>
                      </a:r>
                    </a:p>
                  </a:txBody>
                  <a:tcPr>
                    <a:solidFill>
                      <a:srgbClr val="C1344B">
                        <a:alpha val="20000"/>
                      </a:srgbClr>
                    </a:solidFill>
                  </a:tcPr>
                </a:tc>
                <a:tc>
                  <a:txBody>
                    <a:bodyPr/>
                    <a:lstStyle/>
                    <a:p>
                      <a:pPr algn="ctr"/>
                      <a:r>
                        <a:rPr lang="fr-FR" sz="1600" b="1" dirty="0" err="1">
                          <a:solidFill>
                            <a:srgbClr val="FF0000"/>
                          </a:solidFill>
                          <a:latin typeface="Arial" panose="020B0604020202020204" pitchFamily="34" charset="0"/>
                          <a:cs typeface="Arial" panose="020B0604020202020204" pitchFamily="34" charset="0"/>
                        </a:rPr>
                        <a:t>binary</a:t>
                      </a:r>
                      <a:endParaRPr lang="fr-FR" sz="1600" b="1" dirty="0">
                        <a:solidFill>
                          <a:srgbClr val="FF0000"/>
                        </a:solidFill>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1395338359"/>
                  </a:ext>
                </a:extLst>
              </a:tr>
              <a:tr h="261219">
                <a:tc>
                  <a:txBody>
                    <a:bodyPr/>
                    <a:lstStyle/>
                    <a:p>
                      <a:r>
                        <a:rPr lang="fr-FR" sz="1400" dirty="0" err="1"/>
                        <a:t>boosting_type</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err="1">
                          <a:latin typeface="Arial" panose="020B0604020202020204" pitchFamily="34" charset="0"/>
                          <a:cs typeface="Arial" panose="020B0604020202020204" pitchFamily="34" charset="0"/>
                        </a:rPr>
                        <a:t>gbdt</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600" b="1" dirty="0" err="1">
                          <a:solidFill>
                            <a:srgbClr val="FF0000"/>
                          </a:solidFill>
                          <a:latin typeface="Arial" panose="020B0604020202020204" pitchFamily="34" charset="0"/>
                          <a:cs typeface="Arial" panose="020B0604020202020204" pitchFamily="34" charset="0"/>
                        </a:rPr>
                        <a:t>gbdt</a:t>
                      </a:r>
                      <a:endParaRPr lang="fr-FR" sz="1600" b="1" dirty="0">
                        <a:solidFill>
                          <a:srgbClr val="FF0000"/>
                        </a:solidFill>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4183258343"/>
                  </a:ext>
                </a:extLst>
              </a:tr>
              <a:tr h="361662">
                <a:tc>
                  <a:txBody>
                    <a:bodyPr/>
                    <a:lstStyle/>
                    <a:p>
                      <a:r>
                        <a:rPr lang="fr-FR" sz="1400" dirty="0" err="1"/>
                        <a:t>class_weight</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None</a:t>
                      </a:r>
                    </a:p>
                  </a:txBody>
                  <a:tcPr>
                    <a:solidFill>
                      <a:srgbClr val="C1344B">
                        <a:alpha val="20000"/>
                      </a:srgbClr>
                    </a:solidFill>
                  </a:tcPr>
                </a:tc>
                <a:tc>
                  <a:txBody>
                    <a:bodyPr/>
                    <a:lstStyle/>
                    <a:p>
                      <a:pPr algn="ctr"/>
                      <a:r>
                        <a:rPr lang="fr-FR" sz="1600" b="1" dirty="0" err="1">
                          <a:solidFill>
                            <a:srgbClr val="FF0000"/>
                          </a:solidFill>
                          <a:latin typeface="Arial" panose="020B0604020202020204" pitchFamily="34" charset="0"/>
                          <a:cs typeface="Arial" panose="020B0604020202020204" pitchFamily="34" charset="0"/>
                        </a:rPr>
                        <a:t>balanced</a:t>
                      </a:r>
                      <a:endParaRPr lang="fr-FR" sz="1600" b="1" dirty="0">
                        <a:solidFill>
                          <a:srgbClr val="FF0000"/>
                        </a:solidFill>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1676030155"/>
                  </a:ext>
                </a:extLst>
              </a:tr>
              <a:tr h="265719">
                <a:tc>
                  <a:txBody>
                    <a:bodyPr/>
                    <a:lstStyle/>
                    <a:p>
                      <a:r>
                        <a:rPr lang="fr-FR" sz="1400"/>
                        <a:t>colsample_bytree</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1</a:t>
                      </a:r>
                    </a:p>
                  </a:txBody>
                  <a:tcPr>
                    <a:solidFill>
                      <a:srgbClr val="C1344B">
                        <a:alpha val="20000"/>
                      </a:srgbClr>
                    </a:solidFill>
                  </a:tcPr>
                </a:tc>
                <a:tc>
                  <a:txBody>
                    <a:bodyPr/>
                    <a:lstStyle/>
                    <a:p>
                      <a:pPr algn="ctr"/>
                      <a:r>
                        <a:rPr lang="fr-FR" sz="1600" b="1" dirty="0">
                          <a:solidFill>
                            <a:srgbClr val="FF0000"/>
                          </a:solidFill>
                          <a:latin typeface="Arial" panose="020B0604020202020204" pitchFamily="34" charset="0"/>
                          <a:cs typeface="Arial" panose="020B0604020202020204" pitchFamily="34" charset="0"/>
                        </a:rPr>
                        <a:t>0.65731418761953</a:t>
                      </a:r>
                    </a:p>
                  </a:txBody>
                  <a:tcPr>
                    <a:solidFill>
                      <a:srgbClr val="C1344B">
                        <a:alpha val="20000"/>
                      </a:srgbClr>
                    </a:solidFill>
                  </a:tcPr>
                </a:tc>
                <a:extLst>
                  <a:ext uri="{0D108BD9-81ED-4DB2-BD59-A6C34878D82A}">
                    <a16:rowId xmlns:a16="http://schemas.microsoft.com/office/drawing/2014/main" val="135508237"/>
                  </a:ext>
                </a:extLst>
              </a:tr>
              <a:tr h="261219">
                <a:tc>
                  <a:txBody>
                    <a:bodyPr/>
                    <a:lstStyle/>
                    <a:p>
                      <a:r>
                        <a:rPr lang="fr-FR" sz="1400"/>
                        <a:t>max_depth</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-1</a:t>
                      </a:r>
                    </a:p>
                  </a:txBody>
                  <a:tcPr>
                    <a:solidFill>
                      <a:srgbClr val="C1344B">
                        <a:alpha val="20000"/>
                      </a:srgbClr>
                    </a:solidFill>
                  </a:tcPr>
                </a:tc>
                <a:tc>
                  <a:txBody>
                    <a:bodyPr/>
                    <a:lstStyle/>
                    <a:p>
                      <a:pPr algn="ctr"/>
                      <a:r>
                        <a:rPr lang="fr-FR" sz="1600" b="1" dirty="0">
                          <a:solidFill>
                            <a:srgbClr val="FF0000"/>
                          </a:solidFill>
                          <a:latin typeface="Arial" panose="020B0604020202020204" pitchFamily="34" charset="0"/>
                          <a:cs typeface="Arial" panose="020B0604020202020204" pitchFamily="34" charset="0"/>
                        </a:rPr>
                        <a:t>9</a:t>
                      </a:r>
                    </a:p>
                  </a:txBody>
                  <a:tcPr>
                    <a:solidFill>
                      <a:srgbClr val="C1344B">
                        <a:alpha val="20000"/>
                      </a:srgbClr>
                    </a:solidFill>
                  </a:tcPr>
                </a:tc>
                <a:extLst>
                  <a:ext uri="{0D108BD9-81ED-4DB2-BD59-A6C34878D82A}">
                    <a16:rowId xmlns:a16="http://schemas.microsoft.com/office/drawing/2014/main" val="1359465829"/>
                  </a:ext>
                </a:extLst>
              </a:tr>
              <a:tr h="261219">
                <a:tc>
                  <a:txBody>
                    <a:bodyPr/>
                    <a:lstStyle/>
                    <a:p>
                      <a:r>
                        <a:rPr lang="fr-FR" sz="1400"/>
                        <a:t>min_child_samples</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20</a:t>
                      </a:r>
                    </a:p>
                  </a:txBody>
                  <a:tcPr>
                    <a:solidFill>
                      <a:srgbClr val="C1344B">
                        <a:alpha val="20000"/>
                      </a:srgbClr>
                    </a:solidFill>
                  </a:tcPr>
                </a:tc>
                <a:tc>
                  <a:txBody>
                    <a:bodyPr/>
                    <a:lstStyle/>
                    <a:p>
                      <a:pPr algn="ctr"/>
                      <a:r>
                        <a:rPr lang="fr-FR" sz="1600" b="1" dirty="0">
                          <a:solidFill>
                            <a:srgbClr val="FF0000"/>
                          </a:solidFill>
                          <a:latin typeface="Arial" panose="020B0604020202020204" pitchFamily="34" charset="0"/>
                          <a:cs typeface="Arial" panose="020B0604020202020204" pitchFamily="34" charset="0"/>
                        </a:rPr>
                        <a:t>96</a:t>
                      </a:r>
                    </a:p>
                  </a:txBody>
                  <a:tcPr>
                    <a:solidFill>
                      <a:srgbClr val="C1344B">
                        <a:alpha val="20000"/>
                      </a:srgbClr>
                    </a:solidFill>
                  </a:tcPr>
                </a:tc>
                <a:extLst>
                  <a:ext uri="{0D108BD9-81ED-4DB2-BD59-A6C34878D82A}">
                    <a16:rowId xmlns:a16="http://schemas.microsoft.com/office/drawing/2014/main" val="2992862940"/>
                  </a:ext>
                </a:extLst>
              </a:tr>
              <a:tr h="261219">
                <a:tc>
                  <a:txBody>
                    <a:bodyPr/>
                    <a:lstStyle/>
                    <a:p>
                      <a:r>
                        <a:rPr lang="fr-FR" sz="1400"/>
                        <a:t>min_child_weight</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0,001</a:t>
                      </a:r>
                    </a:p>
                  </a:txBody>
                  <a:tcPr>
                    <a:solidFill>
                      <a:srgbClr val="C1344B">
                        <a:alpha val="20000"/>
                      </a:srgbClr>
                    </a:solidFill>
                  </a:tcPr>
                </a:tc>
                <a:tc>
                  <a:txBody>
                    <a:bodyPr/>
                    <a:lstStyle/>
                    <a:p>
                      <a:pPr algn="ctr"/>
                      <a:r>
                        <a:rPr lang="fr-FR" sz="1600" b="1" dirty="0">
                          <a:solidFill>
                            <a:srgbClr val="FF0000"/>
                          </a:solidFill>
                          <a:latin typeface="Arial" panose="020B0604020202020204" pitchFamily="34" charset="0"/>
                          <a:cs typeface="Arial" panose="020B0604020202020204" pitchFamily="34" charset="0"/>
                        </a:rPr>
                        <a:t>0.5685528790757488</a:t>
                      </a:r>
                    </a:p>
                  </a:txBody>
                  <a:tcPr>
                    <a:solidFill>
                      <a:srgbClr val="C1344B">
                        <a:alpha val="20000"/>
                      </a:srgbClr>
                    </a:solidFill>
                  </a:tcPr>
                </a:tc>
                <a:extLst>
                  <a:ext uri="{0D108BD9-81ED-4DB2-BD59-A6C34878D82A}">
                    <a16:rowId xmlns:a16="http://schemas.microsoft.com/office/drawing/2014/main" val="399283124"/>
                  </a:ext>
                </a:extLst>
              </a:tr>
              <a:tr h="261219">
                <a:tc>
                  <a:txBody>
                    <a:bodyPr/>
                    <a:lstStyle/>
                    <a:p>
                      <a:r>
                        <a:rPr lang="fr-FR" sz="1400"/>
                        <a:t>num_leaves</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31</a:t>
                      </a:r>
                    </a:p>
                  </a:txBody>
                  <a:tcPr>
                    <a:solidFill>
                      <a:srgbClr val="C1344B">
                        <a:alpha val="20000"/>
                      </a:srgbClr>
                    </a:solidFill>
                  </a:tcPr>
                </a:tc>
                <a:tc>
                  <a:txBody>
                    <a:bodyPr/>
                    <a:lstStyle/>
                    <a:p>
                      <a:pPr algn="ctr"/>
                      <a:r>
                        <a:rPr lang="fr-FR" sz="1600" b="1" dirty="0">
                          <a:solidFill>
                            <a:srgbClr val="FF0000"/>
                          </a:solidFill>
                          <a:latin typeface="Arial" panose="020B0604020202020204" pitchFamily="34" charset="0"/>
                          <a:cs typeface="Arial" panose="020B0604020202020204" pitchFamily="34" charset="0"/>
                        </a:rPr>
                        <a:t>21</a:t>
                      </a:r>
                    </a:p>
                  </a:txBody>
                  <a:tcPr>
                    <a:solidFill>
                      <a:srgbClr val="C1344B">
                        <a:alpha val="20000"/>
                      </a:srgbClr>
                    </a:solidFill>
                  </a:tcPr>
                </a:tc>
                <a:extLst>
                  <a:ext uri="{0D108BD9-81ED-4DB2-BD59-A6C34878D82A}">
                    <a16:rowId xmlns:a16="http://schemas.microsoft.com/office/drawing/2014/main" val="2124478471"/>
                  </a:ext>
                </a:extLst>
              </a:tr>
              <a:tr h="261219">
                <a:tc>
                  <a:txBody>
                    <a:bodyPr/>
                    <a:lstStyle/>
                    <a:p>
                      <a:r>
                        <a:rPr lang="fr-FR" sz="1400"/>
                        <a:t>reg_alpha</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0</a:t>
                      </a:r>
                    </a:p>
                  </a:txBody>
                  <a:tcPr>
                    <a:solidFill>
                      <a:srgbClr val="C1344B">
                        <a:alpha val="20000"/>
                      </a:srgbClr>
                    </a:solidFill>
                  </a:tcPr>
                </a:tc>
                <a:tc>
                  <a:txBody>
                    <a:bodyPr/>
                    <a:lstStyle/>
                    <a:p>
                      <a:pPr algn="ctr"/>
                      <a:r>
                        <a:rPr lang="fr-FR" sz="1600" b="1" dirty="0">
                          <a:solidFill>
                            <a:srgbClr val="FF0000"/>
                          </a:solidFill>
                          <a:latin typeface="Arial" panose="020B0604020202020204" pitchFamily="34" charset="0"/>
                          <a:cs typeface="Arial" panose="020B0604020202020204" pitchFamily="34" charset="0"/>
                        </a:rPr>
                        <a:t>1.7033609851586964e-06,</a:t>
                      </a:r>
                    </a:p>
                  </a:txBody>
                  <a:tcPr>
                    <a:solidFill>
                      <a:srgbClr val="C1344B">
                        <a:alpha val="20000"/>
                      </a:srgbClr>
                    </a:solidFill>
                  </a:tcPr>
                </a:tc>
                <a:extLst>
                  <a:ext uri="{0D108BD9-81ED-4DB2-BD59-A6C34878D82A}">
                    <a16:rowId xmlns:a16="http://schemas.microsoft.com/office/drawing/2014/main" val="705810460"/>
                  </a:ext>
                </a:extLst>
              </a:tr>
              <a:tr h="448481">
                <a:tc>
                  <a:txBody>
                    <a:bodyPr/>
                    <a:lstStyle/>
                    <a:p>
                      <a:r>
                        <a:rPr lang="fr-FR" sz="1400"/>
                        <a:t>reg_lambda</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0</a:t>
                      </a:r>
                    </a:p>
                  </a:txBody>
                  <a:tcPr>
                    <a:solidFill>
                      <a:srgbClr val="C1344B">
                        <a:alpha val="20000"/>
                      </a:srgbClr>
                    </a:solidFill>
                  </a:tcPr>
                </a:tc>
                <a:tc>
                  <a:txBody>
                    <a:bodyPr/>
                    <a:lstStyle/>
                    <a:p>
                      <a:pPr algn="ctr"/>
                      <a:r>
                        <a:rPr lang="fr-FR" sz="1600" b="1" dirty="0">
                          <a:solidFill>
                            <a:srgbClr val="FF0000"/>
                          </a:solidFill>
                          <a:latin typeface="Arial" panose="020B0604020202020204" pitchFamily="34" charset="0"/>
                          <a:cs typeface="Arial" panose="020B0604020202020204" pitchFamily="34" charset="0"/>
                        </a:rPr>
                        <a:t>0.012745771755334187</a:t>
                      </a:r>
                    </a:p>
                  </a:txBody>
                  <a:tcPr>
                    <a:solidFill>
                      <a:srgbClr val="C1344B">
                        <a:alpha val="20000"/>
                      </a:srgbClr>
                    </a:solidFill>
                  </a:tcPr>
                </a:tc>
                <a:extLst>
                  <a:ext uri="{0D108BD9-81ED-4DB2-BD59-A6C34878D82A}">
                    <a16:rowId xmlns:a16="http://schemas.microsoft.com/office/drawing/2014/main" val="839961447"/>
                  </a:ext>
                </a:extLst>
              </a:tr>
              <a:tr h="287031">
                <a:tc>
                  <a:txBody>
                    <a:bodyPr/>
                    <a:lstStyle/>
                    <a:p>
                      <a:r>
                        <a:rPr lang="fr-FR" sz="1400" dirty="0" err="1"/>
                        <a:t>subsample</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1</a:t>
                      </a:r>
                    </a:p>
                  </a:txBody>
                  <a:tcPr>
                    <a:solidFill>
                      <a:srgbClr val="C1344B">
                        <a:alpha val="20000"/>
                      </a:srgbClr>
                    </a:solidFill>
                  </a:tcPr>
                </a:tc>
                <a:tc>
                  <a:txBody>
                    <a:bodyPr/>
                    <a:lstStyle/>
                    <a:p>
                      <a:pPr algn="ctr"/>
                      <a:r>
                        <a:rPr lang="fr-FR" sz="1600" b="1" dirty="0">
                          <a:solidFill>
                            <a:srgbClr val="FF0000"/>
                          </a:solidFill>
                          <a:latin typeface="Arial" panose="020B0604020202020204" pitchFamily="34" charset="0"/>
                          <a:cs typeface="Arial" panose="020B0604020202020204" pitchFamily="34" charset="0"/>
                        </a:rPr>
                        <a:t>0.8190208924749053</a:t>
                      </a:r>
                    </a:p>
                  </a:txBody>
                  <a:tcPr>
                    <a:solidFill>
                      <a:srgbClr val="C1344B">
                        <a:alpha val="20000"/>
                      </a:srgbClr>
                    </a:solidFill>
                  </a:tcPr>
                </a:tc>
                <a:extLst>
                  <a:ext uri="{0D108BD9-81ED-4DB2-BD59-A6C34878D82A}">
                    <a16:rowId xmlns:a16="http://schemas.microsoft.com/office/drawing/2014/main" val="2096006986"/>
                  </a:ext>
                </a:extLst>
              </a:tr>
              <a:tr h="359911">
                <a:tc>
                  <a:txBody>
                    <a:bodyPr/>
                    <a:lstStyle/>
                    <a:p>
                      <a:r>
                        <a:rPr lang="fr-FR" sz="1400" dirty="0" err="1"/>
                        <a:t>subsample_freq</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400" dirty="0">
                          <a:latin typeface="Arial" panose="020B0604020202020204" pitchFamily="34" charset="0"/>
                          <a:cs typeface="Arial" panose="020B0604020202020204" pitchFamily="34" charset="0"/>
                        </a:rPr>
                        <a:t>0</a:t>
                      </a:r>
                    </a:p>
                  </a:txBody>
                  <a:tcPr>
                    <a:solidFill>
                      <a:srgbClr val="C1344B">
                        <a:alpha val="20000"/>
                      </a:srgbClr>
                    </a:solidFill>
                  </a:tcPr>
                </a:tc>
                <a:tc>
                  <a:txBody>
                    <a:bodyPr/>
                    <a:lstStyle/>
                    <a:p>
                      <a:pPr algn="ctr"/>
                      <a:r>
                        <a:rPr lang="fr-FR" sz="1600" b="1" dirty="0">
                          <a:solidFill>
                            <a:srgbClr val="FF0000"/>
                          </a:solidFill>
                          <a:latin typeface="Arial" panose="020B0604020202020204" pitchFamily="34" charset="0"/>
                          <a:cs typeface="Arial" panose="020B0604020202020204" pitchFamily="34" charset="0"/>
                        </a:rPr>
                        <a:t>1</a:t>
                      </a:r>
                    </a:p>
                  </a:txBody>
                  <a:tcPr>
                    <a:solidFill>
                      <a:srgbClr val="C1344B">
                        <a:alpha val="20000"/>
                      </a:srgbClr>
                    </a:solidFill>
                  </a:tcPr>
                </a:tc>
                <a:extLst>
                  <a:ext uri="{0D108BD9-81ED-4DB2-BD59-A6C34878D82A}">
                    <a16:rowId xmlns:a16="http://schemas.microsoft.com/office/drawing/2014/main" val="2488482893"/>
                  </a:ext>
                </a:extLst>
              </a:tr>
            </a:tbl>
          </a:graphicData>
        </a:graphic>
      </p:graphicFrame>
    </p:spTree>
    <p:extLst>
      <p:ext uri="{BB962C8B-B14F-4D97-AF65-F5344CB8AC3E}">
        <p14:creationId xmlns:p14="http://schemas.microsoft.com/office/powerpoint/2010/main" val="1422391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2</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193500" cy="817017"/>
            <a:chOff x="-266" y="-15501"/>
            <a:chExt cx="12193500"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192000" cy="652370"/>
              <a:chOff x="-266" y="-15501"/>
              <a:chExt cx="12192000" cy="652370"/>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407368" y="42730"/>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Sommaire</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6" name="Groupe 15">
            <a:extLst>
              <a:ext uri="{FF2B5EF4-FFF2-40B4-BE49-F238E27FC236}">
                <a16:creationId xmlns:a16="http://schemas.microsoft.com/office/drawing/2014/main" id="{EDD2216D-CE38-4F47-8A5D-001F906E9ABD}"/>
              </a:ext>
            </a:extLst>
          </p:cNvPr>
          <p:cNvGrpSpPr/>
          <p:nvPr/>
        </p:nvGrpSpPr>
        <p:grpSpPr>
          <a:xfrm>
            <a:off x="3182694" y="1484784"/>
            <a:ext cx="6511120" cy="707886"/>
            <a:chOff x="2205072" y="1258857"/>
            <a:chExt cx="6511120" cy="707886"/>
          </a:xfrm>
        </p:grpSpPr>
        <p:sp>
          <p:nvSpPr>
            <p:cNvPr id="32" name="Titre 1">
              <a:extLst>
                <a:ext uri="{FF2B5EF4-FFF2-40B4-BE49-F238E27FC236}">
                  <a16:creationId xmlns:a16="http://schemas.microsoft.com/office/drawing/2014/main" id="{F0CBC8AA-0F23-405A-9742-5A6195F1C40D}"/>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Problématique</a:t>
              </a:r>
            </a:p>
          </p:txBody>
        </p:sp>
        <p:grpSp>
          <p:nvGrpSpPr>
            <p:cNvPr id="15" name="Groupe 14">
              <a:extLst>
                <a:ext uri="{FF2B5EF4-FFF2-40B4-BE49-F238E27FC236}">
                  <a16:creationId xmlns:a16="http://schemas.microsoft.com/office/drawing/2014/main" id="{2F01FB67-60F3-4E91-87FA-FBA48D937191}"/>
                </a:ext>
              </a:extLst>
            </p:cNvPr>
            <p:cNvGrpSpPr/>
            <p:nvPr/>
          </p:nvGrpSpPr>
          <p:grpSpPr>
            <a:xfrm>
              <a:off x="2205072" y="1258857"/>
              <a:ext cx="688119" cy="707886"/>
              <a:chOff x="1087401" y="1342089"/>
              <a:chExt cx="688119" cy="707886"/>
            </a:xfrm>
          </p:grpSpPr>
          <p:pic>
            <p:nvPicPr>
              <p:cNvPr id="14" name="Image 13">
                <a:extLst>
                  <a:ext uri="{FF2B5EF4-FFF2-40B4-BE49-F238E27FC236}">
                    <a16:creationId xmlns:a16="http://schemas.microsoft.com/office/drawing/2014/main" id="{0FC99E67-F251-4CEB-88F9-77C49796303F}"/>
                  </a:ext>
                </a:extLst>
              </p:cNvPr>
              <p:cNvPicPr>
                <a:picLocks noChangeAspect="1"/>
              </p:cNvPicPr>
              <p:nvPr/>
            </p:nvPicPr>
            <p:blipFill>
              <a:blip r:embed="rId4"/>
              <a:stretch>
                <a:fillRect/>
              </a:stretch>
            </p:blipFill>
            <p:spPr>
              <a:xfrm>
                <a:off x="1087401" y="1349667"/>
                <a:ext cx="688119" cy="675608"/>
              </a:xfrm>
              <a:prstGeom prst="rect">
                <a:avLst/>
              </a:prstGeom>
            </p:spPr>
          </p:pic>
          <p:sp>
            <p:nvSpPr>
              <p:cNvPr id="86" name="ZoneTexte 85">
                <a:extLst>
                  <a:ext uri="{FF2B5EF4-FFF2-40B4-BE49-F238E27FC236}">
                    <a16:creationId xmlns:a16="http://schemas.microsoft.com/office/drawing/2014/main" id="{85F45F37-8593-403C-894B-906BF2C26136}"/>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1</a:t>
                </a:r>
              </a:p>
            </p:txBody>
          </p:sp>
        </p:grpSp>
      </p:grpSp>
      <p:grpSp>
        <p:nvGrpSpPr>
          <p:cNvPr id="45" name="Groupe 44">
            <a:extLst>
              <a:ext uri="{FF2B5EF4-FFF2-40B4-BE49-F238E27FC236}">
                <a16:creationId xmlns:a16="http://schemas.microsoft.com/office/drawing/2014/main" id="{AB465E05-23E8-4B97-ADB6-B29459C47B7B}"/>
              </a:ext>
            </a:extLst>
          </p:cNvPr>
          <p:cNvGrpSpPr/>
          <p:nvPr/>
        </p:nvGrpSpPr>
        <p:grpSpPr>
          <a:xfrm>
            <a:off x="3185190" y="2309243"/>
            <a:ext cx="6511120" cy="707886"/>
            <a:chOff x="2205072" y="1258857"/>
            <a:chExt cx="6511120" cy="707886"/>
          </a:xfrm>
        </p:grpSpPr>
        <p:sp>
          <p:nvSpPr>
            <p:cNvPr id="47" name="Titre 1">
              <a:extLst>
                <a:ext uri="{FF2B5EF4-FFF2-40B4-BE49-F238E27FC236}">
                  <a16:creationId xmlns:a16="http://schemas.microsoft.com/office/drawing/2014/main" id="{E07384CD-728F-452A-BB3B-8CEEAB36EC67}"/>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Données</a:t>
              </a:r>
            </a:p>
          </p:txBody>
        </p:sp>
        <p:grpSp>
          <p:nvGrpSpPr>
            <p:cNvPr id="48" name="Groupe 47">
              <a:extLst>
                <a:ext uri="{FF2B5EF4-FFF2-40B4-BE49-F238E27FC236}">
                  <a16:creationId xmlns:a16="http://schemas.microsoft.com/office/drawing/2014/main" id="{2B2FB541-58C6-4278-8297-8E861D723EFA}"/>
                </a:ext>
              </a:extLst>
            </p:cNvPr>
            <p:cNvGrpSpPr/>
            <p:nvPr/>
          </p:nvGrpSpPr>
          <p:grpSpPr>
            <a:xfrm>
              <a:off x="2205072" y="1258857"/>
              <a:ext cx="688119" cy="707886"/>
              <a:chOff x="1087401" y="1342089"/>
              <a:chExt cx="688119" cy="707886"/>
            </a:xfrm>
          </p:grpSpPr>
          <p:pic>
            <p:nvPicPr>
              <p:cNvPr id="49" name="Image 48">
                <a:extLst>
                  <a:ext uri="{FF2B5EF4-FFF2-40B4-BE49-F238E27FC236}">
                    <a16:creationId xmlns:a16="http://schemas.microsoft.com/office/drawing/2014/main" id="{3A7D1362-CD2E-4FBB-89CC-75C5ECA25E21}"/>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0" name="ZoneTexte 49">
                <a:extLst>
                  <a:ext uri="{FF2B5EF4-FFF2-40B4-BE49-F238E27FC236}">
                    <a16:creationId xmlns:a16="http://schemas.microsoft.com/office/drawing/2014/main" id="{B7F17782-5B7A-47FC-A99A-7839634B62B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2</a:t>
                </a:r>
              </a:p>
            </p:txBody>
          </p:sp>
        </p:grpSp>
      </p:grpSp>
      <p:grpSp>
        <p:nvGrpSpPr>
          <p:cNvPr id="51" name="Groupe 50">
            <a:extLst>
              <a:ext uri="{FF2B5EF4-FFF2-40B4-BE49-F238E27FC236}">
                <a16:creationId xmlns:a16="http://schemas.microsoft.com/office/drawing/2014/main" id="{12D4EFE3-D428-43E7-8446-0C44C8E60BB9}"/>
              </a:ext>
            </a:extLst>
          </p:cNvPr>
          <p:cNvGrpSpPr/>
          <p:nvPr/>
        </p:nvGrpSpPr>
        <p:grpSpPr>
          <a:xfrm>
            <a:off x="3185280" y="3144347"/>
            <a:ext cx="6511120" cy="707886"/>
            <a:chOff x="2205072" y="1258857"/>
            <a:chExt cx="6511120" cy="707886"/>
          </a:xfrm>
        </p:grpSpPr>
        <p:sp>
          <p:nvSpPr>
            <p:cNvPr id="53" name="Titre 1">
              <a:extLst>
                <a:ext uri="{FF2B5EF4-FFF2-40B4-BE49-F238E27FC236}">
                  <a16:creationId xmlns:a16="http://schemas.microsoft.com/office/drawing/2014/main" id="{B4C5429A-E365-4112-BECC-1248ACA4872C}"/>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Modélisation</a:t>
              </a:r>
            </a:p>
          </p:txBody>
        </p:sp>
        <p:grpSp>
          <p:nvGrpSpPr>
            <p:cNvPr id="54" name="Groupe 53">
              <a:extLst>
                <a:ext uri="{FF2B5EF4-FFF2-40B4-BE49-F238E27FC236}">
                  <a16:creationId xmlns:a16="http://schemas.microsoft.com/office/drawing/2014/main" id="{87DE31D1-9CF3-41AE-BF3D-3632FA008FEB}"/>
                </a:ext>
              </a:extLst>
            </p:cNvPr>
            <p:cNvGrpSpPr/>
            <p:nvPr/>
          </p:nvGrpSpPr>
          <p:grpSpPr>
            <a:xfrm>
              <a:off x="2205072" y="1258857"/>
              <a:ext cx="688119" cy="707886"/>
              <a:chOff x="1087401" y="1342089"/>
              <a:chExt cx="688119" cy="707886"/>
            </a:xfrm>
          </p:grpSpPr>
          <p:pic>
            <p:nvPicPr>
              <p:cNvPr id="55" name="Image 54">
                <a:extLst>
                  <a:ext uri="{FF2B5EF4-FFF2-40B4-BE49-F238E27FC236}">
                    <a16:creationId xmlns:a16="http://schemas.microsoft.com/office/drawing/2014/main" id="{5CE465EE-AB34-4659-9672-4B35778493BD}"/>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6" name="ZoneTexte 55">
                <a:extLst>
                  <a:ext uri="{FF2B5EF4-FFF2-40B4-BE49-F238E27FC236}">
                    <a16:creationId xmlns:a16="http://schemas.microsoft.com/office/drawing/2014/main" id="{907D8742-C51C-4331-962D-2C735C22B7DA}"/>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3</a:t>
                </a:r>
              </a:p>
            </p:txBody>
          </p:sp>
        </p:grpSp>
      </p:grpSp>
      <p:grpSp>
        <p:nvGrpSpPr>
          <p:cNvPr id="57" name="Groupe 56">
            <a:extLst>
              <a:ext uri="{FF2B5EF4-FFF2-40B4-BE49-F238E27FC236}">
                <a16:creationId xmlns:a16="http://schemas.microsoft.com/office/drawing/2014/main" id="{62A5EFF2-9298-47AD-9E65-AE28C384E799}"/>
              </a:ext>
            </a:extLst>
          </p:cNvPr>
          <p:cNvGrpSpPr/>
          <p:nvPr/>
        </p:nvGrpSpPr>
        <p:grpSpPr>
          <a:xfrm>
            <a:off x="3185280" y="3977531"/>
            <a:ext cx="6511120" cy="707886"/>
            <a:chOff x="2205072" y="1258857"/>
            <a:chExt cx="6511120" cy="707886"/>
          </a:xfrm>
        </p:grpSpPr>
        <p:sp>
          <p:nvSpPr>
            <p:cNvPr id="58" name="Titre 1">
              <a:extLst>
                <a:ext uri="{FF2B5EF4-FFF2-40B4-BE49-F238E27FC236}">
                  <a16:creationId xmlns:a16="http://schemas.microsoft.com/office/drawing/2014/main" id="{EF975663-EE7C-4BE4-8AD3-13BAD00A7151}"/>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Dashboard</a:t>
              </a:r>
            </a:p>
          </p:txBody>
        </p:sp>
        <p:grpSp>
          <p:nvGrpSpPr>
            <p:cNvPr id="59" name="Groupe 58">
              <a:extLst>
                <a:ext uri="{FF2B5EF4-FFF2-40B4-BE49-F238E27FC236}">
                  <a16:creationId xmlns:a16="http://schemas.microsoft.com/office/drawing/2014/main" id="{78F7D5C3-3DCC-434A-9B39-81C31371A154}"/>
                </a:ext>
              </a:extLst>
            </p:cNvPr>
            <p:cNvGrpSpPr/>
            <p:nvPr/>
          </p:nvGrpSpPr>
          <p:grpSpPr>
            <a:xfrm>
              <a:off x="2205072" y="1258857"/>
              <a:ext cx="688119" cy="707886"/>
              <a:chOff x="1087401" y="1342089"/>
              <a:chExt cx="688119" cy="707886"/>
            </a:xfrm>
          </p:grpSpPr>
          <p:pic>
            <p:nvPicPr>
              <p:cNvPr id="60" name="Image 59">
                <a:extLst>
                  <a:ext uri="{FF2B5EF4-FFF2-40B4-BE49-F238E27FC236}">
                    <a16:creationId xmlns:a16="http://schemas.microsoft.com/office/drawing/2014/main" id="{B5E3D021-47E5-4071-B725-B1DD2ED30E38}"/>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1" name="ZoneTexte 60">
                <a:extLst>
                  <a:ext uri="{FF2B5EF4-FFF2-40B4-BE49-F238E27FC236}">
                    <a16:creationId xmlns:a16="http://schemas.microsoft.com/office/drawing/2014/main" id="{63E72558-266C-47BB-97DC-A3850B1CACA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grpSp>
      </p:grpSp>
      <p:grpSp>
        <p:nvGrpSpPr>
          <p:cNvPr id="62" name="Groupe 61">
            <a:extLst>
              <a:ext uri="{FF2B5EF4-FFF2-40B4-BE49-F238E27FC236}">
                <a16:creationId xmlns:a16="http://schemas.microsoft.com/office/drawing/2014/main" id="{F6B2ED0B-D6B8-4AB1-9EA5-C04CDEE13F0E}"/>
              </a:ext>
            </a:extLst>
          </p:cNvPr>
          <p:cNvGrpSpPr/>
          <p:nvPr/>
        </p:nvGrpSpPr>
        <p:grpSpPr>
          <a:xfrm>
            <a:off x="3185100" y="4798521"/>
            <a:ext cx="6511120" cy="707886"/>
            <a:chOff x="2205072" y="1258857"/>
            <a:chExt cx="6511120" cy="707886"/>
          </a:xfrm>
        </p:grpSpPr>
        <p:sp>
          <p:nvSpPr>
            <p:cNvPr id="63" name="Titre 1">
              <a:extLst>
                <a:ext uri="{FF2B5EF4-FFF2-40B4-BE49-F238E27FC236}">
                  <a16:creationId xmlns:a16="http://schemas.microsoft.com/office/drawing/2014/main" id="{2EAA1A32-FFFE-4F73-A120-AE92532DAD45}"/>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Conclusions</a:t>
              </a:r>
            </a:p>
          </p:txBody>
        </p:sp>
        <p:grpSp>
          <p:nvGrpSpPr>
            <p:cNvPr id="64" name="Groupe 63">
              <a:extLst>
                <a:ext uri="{FF2B5EF4-FFF2-40B4-BE49-F238E27FC236}">
                  <a16:creationId xmlns:a16="http://schemas.microsoft.com/office/drawing/2014/main" id="{DDE85F11-1F1C-4F7E-8DB0-4634CDDB3A29}"/>
                </a:ext>
              </a:extLst>
            </p:cNvPr>
            <p:cNvGrpSpPr/>
            <p:nvPr/>
          </p:nvGrpSpPr>
          <p:grpSpPr>
            <a:xfrm>
              <a:off x="2205072" y="1258857"/>
              <a:ext cx="688119" cy="707886"/>
              <a:chOff x="1087401" y="1342089"/>
              <a:chExt cx="688119" cy="707886"/>
            </a:xfrm>
          </p:grpSpPr>
          <p:pic>
            <p:nvPicPr>
              <p:cNvPr id="65" name="Image 64">
                <a:extLst>
                  <a:ext uri="{FF2B5EF4-FFF2-40B4-BE49-F238E27FC236}">
                    <a16:creationId xmlns:a16="http://schemas.microsoft.com/office/drawing/2014/main" id="{BC8ADC09-A28F-4AB1-B2D5-746005BC4209}"/>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6" name="ZoneTexte 65">
                <a:extLst>
                  <a:ext uri="{FF2B5EF4-FFF2-40B4-BE49-F238E27FC236}">
                    <a16:creationId xmlns:a16="http://schemas.microsoft.com/office/drawing/2014/main" id="{292896F7-9758-4B71-A491-343A2F3EEE02}"/>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5</a:t>
                </a:r>
              </a:p>
            </p:txBody>
          </p:sp>
        </p:grpSp>
      </p:grpSp>
    </p:spTree>
    <p:extLst>
      <p:ext uri="{BB962C8B-B14F-4D97-AF65-F5344CB8AC3E}">
        <p14:creationId xmlns:p14="http://schemas.microsoft.com/office/powerpoint/2010/main" val="24280923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20</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Modélisation - Interprétabilité</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3</a:t>
            </a:r>
          </a:p>
        </p:txBody>
      </p:sp>
      <p:pic>
        <p:nvPicPr>
          <p:cNvPr id="11" name="Image 10">
            <a:extLst>
              <a:ext uri="{FF2B5EF4-FFF2-40B4-BE49-F238E27FC236}">
                <a16:creationId xmlns:a16="http://schemas.microsoft.com/office/drawing/2014/main" id="{A19D311F-169C-45CB-8196-3A96A6171603}"/>
              </a:ext>
            </a:extLst>
          </p:cNvPr>
          <p:cNvPicPr>
            <a:picLocks noChangeAspect="1"/>
          </p:cNvPicPr>
          <p:nvPr/>
        </p:nvPicPr>
        <p:blipFill>
          <a:blip r:embed="rId5"/>
          <a:stretch>
            <a:fillRect/>
          </a:stretch>
        </p:blipFill>
        <p:spPr>
          <a:xfrm>
            <a:off x="1491016" y="3977310"/>
            <a:ext cx="4788913" cy="2669596"/>
          </a:xfrm>
          <a:prstGeom prst="rect">
            <a:avLst/>
          </a:prstGeom>
        </p:spPr>
      </p:pic>
      <p:pic>
        <p:nvPicPr>
          <p:cNvPr id="9" name="Image 8">
            <a:extLst>
              <a:ext uri="{FF2B5EF4-FFF2-40B4-BE49-F238E27FC236}">
                <a16:creationId xmlns:a16="http://schemas.microsoft.com/office/drawing/2014/main" id="{6B85EECE-8172-41E9-B69B-2E6DA826715A}"/>
              </a:ext>
            </a:extLst>
          </p:cNvPr>
          <p:cNvPicPr>
            <a:picLocks noChangeAspect="1"/>
          </p:cNvPicPr>
          <p:nvPr/>
        </p:nvPicPr>
        <p:blipFill>
          <a:blip r:embed="rId6"/>
          <a:stretch>
            <a:fillRect/>
          </a:stretch>
        </p:blipFill>
        <p:spPr>
          <a:xfrm>
            <a:off x="41416" y="1327849"/>
            <a:ext cx="5289734" cy="2587459"/>
          </a:xfrm>
          <a:prstGeom prst="rect">
            <a:avLst/>
          </a:prstGeom>
        </p:spPr>
      </p:pic>
      <p:sp>
        <p:nvSpPr>
          <p:cNvPr id="20" name="ZoneTexte 19">
            <a:extLst>
              <a:ext uri="{FF2B5EF4-FFF2-40B4-BE49-F238E27FC236}">
                <a16:creationId xmlns:a16="http://schemas.microsoft.com/office/drawing/2014/main" id="{18BF8021-E95A-487D-954F-6389F4801546}"/>
              </a:ext>
            </a:extLst>
          </p:cNvPr>
          <p:cNvSpPr txBox="1"/>
          <p:nvPr/>
        </p:nvSpPr>
        <p:spPr>
          <a:xfrm>
            <a:off x="-9575" y="1255349"/>
            <a:ext cx="4104456" cy="646331"/>
          </a:xfrm>
          <a:prstGeom prst="rect">
            <a:avLst/>
          </a:prstGeom>
          <a:noFill/>
        </p:spPr>
        <p:txBody>
          <a:bodyPr wrap="square">
            <a:spAutoFit/>
          </a:bodyPr>
          <a:lstStyle/>
          <a:p>
            <a:r>
              <a:rPr lang="fr-FR" b="1" dirty="0" err="1">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Feature</a:t>
            </a:r>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importance</a:t>
            </a:r>
          </a:p>
          <a:p>
            <a:r>
              <a:rPr lang="fr-FR" b="1" dirty="0" err="1">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LightGBM</a:t>
            </a:r>
            <a:endParaRPr lang="fr-FR" dirty="0"/>
          </a:p>
        </p:txBody>
      </p:sp>
      <p:sp>
        <p:nvSpPr>
          <p:cNvPr id="22" name="ZoneTexte 21">
            <a:extLst>
              <a:ext uri="{FF2B5EF4-FFF2-40B4-BE49-F238E27FC236}">
                <a16:creationId xmlns:a16="http://schemas.microsoft.com/office/drawing/2014/main" id="{1AE01809-4B6E-4532-B082-2F550FE36D1E}"/>
              </a:ext>
            </a:extLst>
          </p:cNvPr>
          <p:cNvSpPr txBox="1"/>
          <p:nvPr/>
        </p:nvSpPr>
        <p:spPr>
          <a:xfrm>
            <a:off x="326612" y="3944676"/>
            <a:ext cx="4104456" cy="369332"/>
          </a:xfrm>
          <a:prstGeom prst="rect">
            <a:avLst/>
          </a:prstGeom>
          <a:noFill/>
        </p:spPr>
        <p:txBody>
          <a:bodyPr wrap="square">
            <a:spAutoFit/>
          </a:bodyPr>
          <a:lstStyle/>
          <a:p>
            <a:r>
              <a:rPr lang="fr-FR" b="1" dirty="0" err="1">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Shap</a:t>
            </a:r>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values global</a:t>
            </a:r>
            <a:endParaRPr lang="fr-FR" dirty="0"/>
          </a:p>
        </p:txBody>
      </p:sp>
      <p:sp>
        <p:nvSpPr>
          <p:cNvPr id="17" name="ZoneTexte 16">
            <a:extLst>
              <a:ext uri="{FF2B5EF4-FFF2-40B4-BE49-F238E27FC236}">
                <a16:creationId xmlns:a16="http://schemas.microsoft.com/office/drawing/2014/main" id="{8D981EE5-7AB6-45E0-9DD1-B233D9D523C7}"/>
              </a:ext>
            </a:extLst>
          </p:cNvPr>
          <p:cNvSpPr txBox="1"/>
          <p:nvPr/>
        </p:nvSpPr>
        <p:spPr>
          <a:xfrm>
            <a:off x="2087843" y="783422"/>
            <a:ext cx="1196880" cy="369332"/>
          </a:xfrm>
          <a:prstGeom prst="rect">
            <a:avLst/>
          </a:prstGeom>
          <a:noFill/>
        </p:spPr>
        <p:txBody>
          <a:bodyPr wrap="square">
            <a:spAutoFit/>
          </a:bodyPr>
          <a:lstStyle/>
          <a:p>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GLOBAL</a:t>
            </a:r>
            <a:endParaRPr lang="fr-FR" dirty="0"/>
          </a:p>
        </p:txBody>
      </p:sp>
      <p:sp>
        <p:nvSpPr>
          <p:cNvPr id="18" name="ZoneTexte 17">
            <a:extLst>
              <a:ext uri="{FF2B5EF4-FFF2-40B4-BE49-F238E27FC236}">
                <a16:creationId xmlns:a16="http://schemas.microsoft.com/office/drawing/2014/main" id="{D8004356-CFD4-4A9E-B6C0-E5AF6FB7B409}"/>
              </a:ext>
            </a:extLst>
          </p:cNvPr>
          <p:cNvSpPr txBox="1"/>
          <p:nvPr/>
        </p:nvSpPr>
        <p:spPr>
          <a:xfrm>
            <a:off x="8308838" y="833566"/>
            <a:ext cx="2755713" cy="369332"/>
          </a:xfrm>
          <a:prstGeom prst="rect">
            <a:avLst/>
          </a:prstGeom>
          <a:noFill/>
        </p:spPr>
        <p:txBody>
          <a:bodyPr wrap="square">
            <a:spAutoFit/>
          </a:bodyPr>
          <a:lstStyle/>
          <a:p>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POUR UN CLIENT</a:t>
            </a:r>
            <a:endParaRPr lang="fr-FR" dirty="0"/>
          </a:p>
        </p:txBody>
      </p:sp>
      <p:pic>
        <p:nvPicPr>
          <p:cNvPr id="6" name="Image 5">
            <a:extLst>
              <a:ext uri="{FF2B5EF4-FFF2-40B4-BE49-F238E27FC236}">
                <a16:creationId xmlns:a16="http://schemas.microsoft.com/office/drawing/2014/main" id="{0C21AFBB-4817-4236-84F2-C530746631AF}"/>
              </a:ext>
            </a:extLst>
          </p:cNvPr>
          <p:cNvPicPr>
            <a:picLocks noChangeAspect="1"/>
          </p:cNvPicPr>
          <p:nvPr/>
        </p:nvPicPr>
        <p:blipFill>
          <a:blip r:embed="rId7"/>
          <a:stretch>
            <a:fillRect/>
          </a:stretch>
        </p:blipFill>
        <p:spPr>
          <a:xfrm>
            <a:off x="5376237" y="1491681"/>
            <a:ext cx="3197765" cy="4277322"/>
          </a:xfrm>
          <a:prstGeom prst="rect">
            <a:avLst/>
          </a:prstGeom>
        </p:spPr>
      </p:pic>
      <p:pic>
        <p:nvPicPr>
          <p:cNvPr id="8" name="Image 7">
            <a:extLst>
              <a:ext uri="{FF2B5EF4-FFF2-40B4-BE49-F238E27FC236}">
                <a16:creationId xmlns:a16="http://schemas.microsoft.com/office/drawing/2014/main" id="{60E9BF00-EF0F-4B5F-874F-C4D64F349752}"/>
              </a:ext>
            </a:extLst>
          </p:cNvPr>
          <p:cNvPicPr>
            <a:picLocks noChangeAspect="1"/>
          </p:cNvPicPr>
          <p:nvPr/>
        </p:nvPicPr>
        <p:blipFill>
          <a:blip r:embed="rId8"/>
          <a:stretch>
            <a:fillRect/>
          </a:stretch>
        </p:blipFill>
        <p:spPr>
          <a:xfrm>
            <a:off x="8180237" y="2400621"/>
            <a:ext cx="3946984" cy="3029373"/>
          </a:xfrm>
          <a:prstGeom prst="rect">
            <a:avLst/>
          </a:prstGeom>
        </p:spPr>
      </p:pic>
    </p:spTree>
    <p:extLst>
      <p:ext uri="{BB962C8B-B14F-4D97-AF65-F5344CB8AC3E}">
        <p14:creationId xmlns:p14="http://schemas.microsoft.com/office/powerpoint/2010/main" val="2393580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21</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193500" cy="817017"/>
            <a:chOff x="-266" y="-15501"/>
            <a:chExt cx="12193500"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192000" cy="643824"/>
              <a:chOff x="-266" y="-15501"/>
              <a:chExt cx="12192000" cy="643824"/>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407368" y="34184"/>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Sommaire</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6" name="Groupe 15">
            <a:extLst>
              <a:ext uri="{FF2B5EF4-FFF2-40B4-BE49-F238E27FC236}">
                <a16:creationId xmlns:a16="http://schemas.microsoft.com/office/drawing/2014/main" id="{EDD2216D-CE38-4F47-8A5D-001F906E9ABD}"/>
              </a:ext>
            </a:extLst>
          </p:cNvPr>
          <p:cNvGrpSpPr/>
          <p:nvPr/>
        </p:nvGrpSpPr>
        <p:grpSpPr>
          <a:xfrm>
            <a:off x="3182694" y="1484784"/>
            <a:ext cx="6511120" cy="707886"/>
            <a:chOff x="2205072" y="1258857"/>
            <a:chExt cx="6511120" cy="707886"/>
          </a:xfrm>
        </p:grpSpPr>
        <p:sp>
          <p:nvSpPr>
            <p:cNvPr id="32" name="Titre 1">
              <a:extLst>
                <a:ext uri="{FF2B5EF4-FFF2-40B4-BE49-F238E27FC236}">
                  <a16:creationId xmlns:a16="http://schemas.microsoft.com/office/drawing/2014/main" id="{F0CBC8AA-0F23-405A-9742-5A6195F1C40D}"/>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Problématique</a:t>
              </a:r>
            </a:p>
          </p:txBody>
        </p:sp>
        <p:grpSp>
          <p:nvGrpSpPr>
            <p:cNvPr id="15" name="Groupe 14">
              <a:extLst>
                <a:ext uri="{FF2B5EF4-FFF2-40B4-BE49-F238E27FC236}">
                  <a16:creationId xmlns:a16="http://schemas.microsoft.com/office/drawing/2014/main" id="{2F01FB67-60F3-4E91-87FA-FBA48D937191}"/>
                </a:ext>
              </a:extLst>
            </p:cNvPr>
            <p:cNvGrpSpPr/>
            <p:nvPr/>
          </p:nvGrpSpPr>
          <p:grpSpPr>
            <a:xfrm>
              <a:off x="2205072" y="1258857"/>
              <a:ext cx="688119" cy="707886"/>
              <a:chOff x="1087401" y="1342089"/>
              <a:chExt cx="688119" cy="707886"/>
            </a:xfrm>
          </p:grpSpPr>
          <p:pic>
            <p:nvPicPr>
              <p:cNvPr id="14" name="Image 13">
                <a:extLst>
                  <a:ext uri="{FF2B5EF4-FFF2-40B4-BE49-F238E27FC236}">
                    <a16:creationId xmlns:a16="http://schemas.microsoft.com/office/drawing/2014/main" id="{0FC99E67-F251-4CEB-88F9-77C49796303F}"/>
                  </a:ext>
                </a:extLst>
              </p:cNvPr>
              <p:cNvPicPr>
                <a:picLocks noChangeAspect="1"/>
              </p:cNvPicPr>
              <p:nvPr/>
            </p:nvPicPr>
            <p:blipFill>
              <a:blip r:embed="rId4"/>
              <a:stretch>
                <a:fillRect/>
              </a:stretch>
            </p:blipFill>
            <p:spPr>
              <a:xfrm>
                <a:off x="1087401" y="1349667"/>
                <a:ext cx="688119" cy="675608"/>
              </a:xfrm>
              <a:prstGeom prst="rect">
                <a:avLst/>
              </a:prstGeom>
            </p:spPr>
          </p:pic>
          <p:sp>
            <p:nvSpPr>
              <p:cNvPr id="86" name="ZoneTexte 85">
                <a:extLst>
                  <a:ext uri="{FF2B5EF4-FFF2-40B4-BE49-F238E27FC236}">
                    <a16:creationId xmlns:a16="http://schemas.microsoft.com/office/drawing/2014/main" id="{85F45F37-8593-403C-894B-906BF2C26136}"/>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1</a:t>
                </a:r>
              </a:p>
            </p:txBody>
          </p:sp>
        </p:grpSp>
      </p:grpSp>
      <p:grpSp>
        <p:nvGrpSpPr>
          <p:cNvPr id="45" name="Groupe 44">
            <a:extLst>
              <a:ext uri="{FF2B5EF4-FFF2-40B4-BE49-F238E27FC236}">
                <a16:creationId xmlns:a16="http://schemas.microsoft.com/office/drawing/2014/main" id="{AB465E05-23E8-4B97-ADB6-B29459C47B7B}"/>
              </a:ext>
            </a:extLst>
          </p:cNvPr>
          <p:cNvGrpSpPr/>
          <p:nvPr/>
        </p:nvGrpSpPr>
        <p:grpSpPr>
          <a:xfrm>
            <a:off x="3185190" y="2309243"/>
            <a:ext cx="6511120" cy="707886"/>
            <a:chOff x="2205072" y="1258857"/>
            <a:chExt cx="6511120" cy="707886"/>
          </a:xfrm>
        </p:grpSpPr>
        <p:sp>
          <p:nvSpPr>
            <p:cNvPr id="47" name="Titre 1">
              <a:extLst>
                <a:ext uri="{FF2B5EF4-FFF2-40B4-BE49-F238E27FC236}">
                  <a16:creationId xmlns:a16="http://schemas.microsoft.com/office/drawing/2014/main" id="{E07384CD-728F-452A-BB3B-8CEEAB36EC67}"/>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Données</a:t>
              </a:r>
            </a:p>
          </p:txBody>
        </p:sp>
        <p:grpSp>
          <p:nvGrpSpPr>
            <p:cNvPr id="48" name="Groupe 47">
              <a:extLst>
                <a:ext uri="{FF2B5EF4-FFF2-40B4-BE49-F238E27FC236}">
                  <a16:creationId xmlns:a16="http://schemas.microsoft.com/office/drawing/2014/main" id="{2B2FB541-58C6-4278-8297-8E861D723EFA}"/>
                </a:ext>
              </a:extLst>
            </p:cNvPr>
            <p:cNvGrpSpPr/>
            <p:nvPr/>
          </p:nvGrpSpPr>
          <p:grpSpPr>
            <a:xfrm>
              <a:off x="2205072" y="1258857"/>
              <a:ext cx="688119" cy="707886"/>
              <a:chOff x="1087401" y="1342089"/>
              <a:chExt cx="688119" cy="707886"/>
            </a:xfrm>
          </p:grpSpPr>
          <p:pic>
            <p:nvPicPr>
              <p:cNvPr id="49" name="Image 48">
                <a:extLst>
                  <a:ext uri="{FF2B5EF4-FFF2-40B4-BE49-F238E27FC236}">
                    <a16:creationId xmlns:a16="http://schemas.microsoft.com/office/drawing/2014/main" id="{3A7D1362-CD2E-4FBB-89CC-75C5ECA25E21}"/>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0" name="ZoneTexte 49">
                <a:extLst>
                  <a:ext uri="{FF2B5EF4-FFF2-40B4-BE49-F238E27FC236}">
                    <a16:creationId xmlns:a16="http://schemas.microsoft.com/office/drawing/2014/main" id="{B7F17782-5B7A-47FC-A99A-7839634B62B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2</a:t>
                </a:r>
              </a:p>
            </p:txBody>
          </p:sp>
        </p:grpSp>
      </p:grpSp>
      <p:grpSp>
        <p:nvGrpSpPr>
          <p:cNvPr id="51" name="Groupe 50">
            <a:extLst>
              <a:ext uri="{FF2B5EF4-FFF2-40B4-BE49-F238E27FC236}">
                <a16:creationId xmlns:a16="http://schemas.microsoft.com/office/drawing/2014/main" id="{12D4EFE3-D428-43E7-8446-0C44C8E60BB9}"/>
              </a:ext>
            </a:extLst>
          </p:cNvPr>
          <p:cNvGrpSpPr/>
          <p:nvPr/>
        </p:nvGrpSpPr>
        <p:grpSpPr>
          <a:xfrm>
            <a:off x="3185280" y="3144347"/>
            <a:ext cx="6511120" cy="707886"/>
            <a:chOff x="2205072" y="1258857"/>
            <a:chExt cx="6511120" cy="707886"/>
          </a:xfrm>
        </p:grpSpPr>
        <p:sp>
          <p:nvSpPr>
            <p:cNvPr id="53" name="Titre 1">
              <a:extLst>
                <a:ext uri="{FF2B5EF4-FFF2-40B4-BE49-F238E27FC236}">
                  <a16:creationId xmlns:a16="http://schemas.microsoft.com/office/drawing/2014/main" id="{B4C5429A-E365-4112-BECC-1248ACA4872C}"/>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Modélisation</a:t>
              </a:r>
            </a:p>
          </p:txBody>
        </p:sp>
        <p:grpSp>
          <p:nvGrpSpPr>
            <p:cNvPr id="54" name="Groupe 53">
              <a:extLst>
                <a:ext uri="{FF2B5EF4-FFF2-40B4-BE49-F238E27FC236}">
                  <a16:creationId xmlns:a16="http://schemas.microsoft.com/office/drawing/2014/main" id="{87DE31D1-9CF3-41AE-BF3D-3632FA008FEB}"/>
                </a:ext>
              </a:extLst>
            </p:cNvPr>
            <p:cNvGrpSpPr/>
            <p:nvPr/>
          </p:nvGrpSpPr>
          <p:grpSpPr>
            <a:xfrm>
              <a:off x="2205072" y="1258857"/>
              <a:ext cx="688119" cy="707886"/>
              <a:chOff x="1087401" y="1342089"/>
              <a:chExt cx="688119" cy="707886"/>
            </a:xfrm>
          </p:grpSpPr>
          <p:pic>
            <p:nvPicPr>
              <p:cNvPr id="55" name="Image 54">
                <a:extLst>
                  <a:ext uri="{FF2B5EF4-FFF2-40B4-BE49-F238E27FC236}">
                    <a16:creationId xmlns:a16="http://schemas.microsoft.com/office/drawing/2014/main" id="{5CE465EE-AB34-4659-9672-4B35778493BD}"/>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6" name="ZoneTexte 55">
                <a:extLst>
                  <a:ext uri="{FF2B5EF4-FFF2-40B4-BE49-F238E27FC236}">
                    <a16:creationId xmlns:a16="http://schemas.microsoft.com/office/drawing/2014/main" id="{907D8742-C51C-4331-962D-2C735C22B7DA}"/>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3</a:t>
                </a:r>
              </a:p>
            </p:txBody>
          </p:sp>
        </p:grpSp>
      </p:grpSp>
      <p:grpSp>
        <p:nvGrpSpPr>
          <p:cNvPr id="57" name="Groupe 56">
            <a:extLst>
              <a:ext uri="{FF2B5EF4-FFF2-40B4-BE49-F238E27FC236}">
                <a16:creationId xmlns:a16="http://schemas.microsoft.com/office/drawing/2014/main" id="{62A5EFF2-9298-47AD-9E65-AE28C384E799}"/>
              </a:ext>
            </a:extLst>
          </p:cNvPr>
          <p:cNvGrpSpPr/>
          <p:nvPr/>
        </p:nvGrpSpPr>
        <p:grpSpPr>
          <a:xfrm>
            <a:off x="3185280" y="3977531"/>
            <a:ext cx="6511120" cy="707886"/>
            <a:chOff x="2205072" y="1258857"/>
            <a:chExt cx="6511120" cy="707886"/>
          </a:xfrm>
        </p:grpSpPr>
        <p:sp>
          <p:nvSpPr>
            <p:cNvPr id="58" name="Titre 1">
              <a:extLst>
                <a:ext uri="{FF2B5EF4-FFF2-40B4-BE49-F238E27FC236}">
                  <a16:creationId xmlns:a16="http://schemas.microsoft.com/office/drawing/2014/main" id="{EF975663-EE7C-4BE4-8AD3-13BAD00A7151}"/>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Dashboard</a:t>
              </a:r>
            </a:p>
          </p:txBody>
        </p:sp>
        <p:grpSp>
          <p:nvGrpSpPr>
            <p:cNvPr id="59" name="Groupe 58">
              <a:extLst>
                <a:ext uri="{FF2B5EF4-FFF2-40B4-BE49-F238E27FC236}">
                  <a16:creationId xmlns:a16="http://schemas.microsoft.com/office/drawing/2014/main" id="{78F7D5C3-3DCC-434A-9B39-81C31371A154}"/>
                </a:ext>
              </a:extLst>
            </p:cNvPr>
            <p:cNvGrpSpPr/>
            <p:nvPr/>
          </p:nvGrpSpPr>
          <p:grpSpPr>
            <a:xfrm>
              <a:off x="2205072" y="1258857"/>
              <a:ext cx="688119" cy="707886"/>
              <a:chOff x="1087401" y="1342089"/>
              <a:chExt cx="688119" cy="707886"/>
            </a:xfrm>
          </p:grpSpPr>
          <p:pic>
            <p:nvPicPr>
              <p:cNvPr id="60" name="Image 59">
                <a:extLst>
                  <a:ext uri="{FF2B5EF4-FFF2-40B4-BE49-F238E27FC236}">
                    <a16:creationId xmlns:a16="http://schemas.microsoft.com/office/drawing/2014/main" id="{B5E3D021-47E5-4071-B725-B1DD2ED30E38}"/>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1" name="ZoneTexte 60">
                <a:extLst>
                  <a:ext uri="{FF2B5EF4-FFF2-40B4-BE49-F238E27FC236}">
                    <a16:creationId xmlns:a16="http://schemas.microsoft.com/office/drawing/2014/main" id="{63E72558-266C-47BB-97DC-A3850B1CACA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grpSp>
      </p:grpSp>
      <p:grpSp>
        <p:nvGrpSpPr>
          <p:cNvPr id="62" name="Groupe 61">
            <a:extLst>
              <a:ext uri="{FF2B5EF4-FFF2-40B4-BE49-F238E27FC236}">
                <a16:creationId xmlns:a16="http://schemas.microsoft.com/office/drawing/2014/main" id="{F6B2ED0B-D6B8-4AB1-9EA5-C04CDEE13F0E}"/>
              </a:ext>
            </a:extLst>
          </p:cNvPr>
          <p:cNvGrpSpPr/>
          <p:nvPr/>
        </p:nvGrpSpPr>
        <p:grpSpPr>
          <a:xfrm>
            <a:off x="3185100" y="4798521"/>
            <a:ext cx="6511120" cy="707886"/>
            <a:chOff x="2205072" y="1258857"/>
            <a:chExt cx="6511120" cy="707886"/>
          </a:xfrm>
        </p:grpSpPr>
        <p:sp>
          <p:nvSpPr>
            <p:cNvPr id="63" name="Titre 1">
              <a:extLst>
                <a:ext uri="{FF2B5EF4-FFF2-40B4-BE49-F238E27FC236}">
                  <a16:creationId xmlns:a16="http://schemas.microsoft.com/office/drawing/2014/main" id="{2EAA1A32-FFFE-4F73-A120-AE92532DAD45}"/>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Conclusions</a:t>
              </a:r>
            </a:p>
          </p:txBody>
        </p:sp>
        <p:grpSp>
          <p:nvGrpSpPr>
            <p:cNvPr id="64" name="Groupe 63">
              <a:extLst>
                <a:ext uri="{FF2B5EF4-FFF2-40B4-BE49-F238E27FC236}">
                  <a16:creationId xmlns:a16="http://schemas.microsoft.com/office/drawing/2014/main" id="{DDE85F11-1F1C-4F7E-8DB0-4634CDDB3A29}"/>
                </a:ext>
              </a:extLst>
            </p:cNvPr>
            <p:cNvGrpSpPr/>
            <p:nvPr/>
          </p:nvGrpSpPr>
          <p:grpSpPr>
            <a:xfrm>
              <a:off x="2205072" y="1258857"/>
              <a:ext cx="688119" cy="707886"/>
              <a:chOff x="1087401" y="1342089"/>
              <a:chExt cx="688119" cy="707886"/>
            </a:xfrm>
          </p:grpSpPr>
          <p:pic>
            <p:nvPicPr>
              <p:cNvPr id="65" name="Image 64">
                <a:extLst>
                  <a:ext uri="{FF2B5EF4-FFF2-40B4-BE49-F238E27FC236}">
                    <a16:creationId xmlns:a16="http://schemas.microsoft.com/office/drawing/2014/main" id="{BC8ADC09-A28F-4AB1-B2D5-746005BC4209}"/>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6" name="ZoneTexte 65">
                <a:extLst>
                  <a:ext uri="{FF2B5EF4-FFF2-40B4-BE49-F238E27FC236}">
                    <a16:creationId xmlns:a16="http://schemas.microsoft.com/office/drawing/2014/main" id="{292896F7-9758-4B71-A491-343A2F3EEE02}"/>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5</a:t>
                </a:r>
              </a:p>
            </p:txBody>
          </p:sp>
        </p:grpSp>
      </p:grpSp>
    </p:spTree>
    <p:extLst>
      <p:ext uri="{BB962C8B-B14F-4D97-AF65-F5344CB8AC3E}">
        <p14:creationId xmlns:p14="http://schemas.microsoft.com/office/powerpoint/2010/main" val="33772774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22</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Dashboard</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pic>
        <p:nvPicPr>
          <p:cNvPr id="5" name="Image 4">
            <a:extLst>
              <a:ext uri="{FF2B5EF4-FFF2-40B4-BE49-F238E27FC236}">
                <a16:creationId xmlns:a16="http://schemas.microsoft.com/office/drawing/2014/main" id="{E6627FC3-8A40-4340-A66F-50418CA6AFD3}"/>
              </a:ext>
            </a:extLst>
          </p:cNvPr>
          <p:cNvPicPr>
            <a:picLocks noChangeAspect="1"/>
          </p:cNvPicPr>
          <p:nvPr/>
        </p:nvPicPr>
        <p:blipFill>
          <a:blip r:embed="rId5"/>
          <a:stretch>
            <a:fillRect/>
          </a:stretch>
        </p:blipFill>
        <p:spPr>
          <a:xfrm>
            <a:off x="190162" y="820890"/>
            <a:ext cx="11539955" cy="5631594"/>
          </a:xfrm>
          <a:prstGeom prst="rect">
            <a:avLst/>
          </a:prstGeom>
        </p:spPr>
      </p:pic>
    </p:spTree>
    <p:extLst>
      <p:ext uri="{BB962C8B-B14F-4D97-AF65-F5344CB8AC3E}">
        <p14:creationId xmlns:p14="http://schemas.microsoft.com/office/powerpoint/2010/main" val="1996147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23</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Dashboard</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pic>
        <p:nvPicPr>
          <p:cNvPr id="6" name="Image 5">
            <a:extLst>
              <a:ext uri="{FF2B5EF4-FFF2-40B4-BE49-F238E27FC236}">
                <a16:creationId xmlns:a16="http://schemas.microsoft.com/office/drawing/2014/main" id="{E41249E2-7724-4D0D-8D02-8B7B1EB75451}"/>
              </a:ext>
            </a:extLst>
          </p:cNvPr>
          <p:cNvPicPr>
            <a:picLocks noChangeAspect="1"/>
          </p:cNvPicPr>
          <p:nvPr/>
        </p:nvPicPr>
        <p:blipFill>
          <a:blip r:embed="rId5"/>
          <a:stretch>
            <a:fillRect/>
          </a:stretch>
        </p:blipFill>
        <p:spPr>
          <a:xfrm>
            <a:off x="2002909" y="1305607"/>
            <a:ext cx="581106" cy="457264"/>
          </a:xfrm>
          <a:prstGeom prst="rect">
            <a:avLst/>
          </a:prstGeom>
        </p:spPr>
      </p:pic>
      <p:sp>
        <p:nvSpPr>
          <p:cNvPr id="19" name="ZoneTexte 18">
            <a:extLst>
              <a:ext uri="{FF2B5EF4-FFF2-40B4-BE49-F238E27FC236}">
                <a16:creationId xmlns:a16="http://schemas.microsoft.com/office/drawing/2014/main" id="{20937A79-AD11-42EA-AF4D-FCF19600C598}"/>
              </a:ext>
            </a:extLst>
          </p:cNvPr>
          <p:cNvSpPr txBox="1"/>
          <p:nvPr/>
        </p:nvSpPr>
        <p:spPr>
          <a:xfrm>
            <a:off x="398584" y="5064417"/>
            <a:ext cx="4113240" cy="316505"/>
          </a:xfrm>
          <a:prstGeom prst="rect">
            <a:avLst/>
          </a:prstGeom>
          <a:noFill/>
        </p:spPr>
        <p:txBody>
          <a:bodyPr wrap="square">
            <a:spAutoFit/>
          </a:bodyPr>
          <a:lstStyle/>
          <a:p>
            <a:r>
              <a:rPr lang="fr-FR" sz="1400" b="1" dirty="0">
                <a:solidFill>
                  <a:srgbClr val="C1344B"/>
                </a:solidFill>
                <a:latin typeface="Arial" panose="020B0604020202020204" pitchFamily="34" charset="0"/>
                <a:cs typeface="Arial" panose="020B0604020202020204" pitchFamily="34" charset="0"/>
                <a:hlinkClick r:id="rId6"/>
              </a:rPr>
              <a:t>https://github.com/loedata/P7-DASHBOARD</a:t>
            </a:r>
            <a:endParaRPr lang="fr-FR" sz="1400" b="1" dirty="0">
              <a:solidFill>
                <a:srgbClr val="C1344B"/>
              </a:solidFill>
              <a:latin typeface="Arial" panose="020B0604020202020204" pitchFamily="34" charset="0"/>
              <a:cs typeface="Arial" panose="020B0604020202020204" pitchFamily="34" charset="0"/>
            </a:endParaRPr>
          </a:p>
        </p:txBody>
      </p:sp>
      <p:sp>
        <p:nvSpPr>
          <p:cNvPr id="22" name="Rectangle : coins arrondis 21">
            <a:extLst>
              <a:ext uri="{FF2B5EF4-FFF2-40B4-BE49-F238E27FC236}">
                <a16:creationId xmlns:a16="http://schemas.microsoft.com/office/drawing/2014/main" id="{E43FD0E5-DDF9-47DB-9721-7B7315035955}"/>
              </a:ext>
            </a:extLst>
          </p:cNvPr>
          <p:cNvSpPr/>
          <p:nvPr/>
        </p:nvSpPr>
        <p:spPr>
          <a:xfrm>
            <a:off x="182560" y="1173126"/>
            <a:ext cx="4329264" cy="4439903"/>
          </a:xfrm>
          <a:prstGeom prst="roundRect">
            <a:avLst/>
          </a:prstGeom>
          <a:noFill/>
          <a:ln w="50800">
            <a:solidFill>
              <a:srgbClr val="C1344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1344B"/>
              </a:solidFill>
              <a:latin typeface="Arial" panose="020B0604020202020204" pitchFamily="34" charset="0"/>
              <a:cs typeface="Arial" panose="020B0604020202020204" pitchFamily="34" charset="0"/>
            </a:endParaRPr>
          </a:p>
        </p:txBody>
      </p:sp>
      <p:sp>
        <p:nvSpPr>
          <p:cNvPr id="23" name="Rectangle : coins arrondis 22">
            <a:extLst>
              <a:ext uri="{FF2B5EF4-FFF2-40B4-BE49-F238E27FC236}">
                <a16:creationId xmlns:a16="http://schemas.microsoft.com/office/drawing/2014/main" id="{B9790BF3-04E7-44F0-A3DC-9B97A0FD15BE}"/>
              </a:ext>
            </a:extLst>
          </p:cNvPr>
          <p:cNvSpPr/>
          <p:nvPr/>
        </p:nvSpPr>
        <p:spPr>
          <a:xfrm>
            <a:off x="5221804" y="1200371"/>
            <a:ext cx="6271289" cy="4412658"/>
          </a:xfrm>
          <a:prstGeom prst="roundRect">
            <a:avLst/>
          </a:prstGeom>
          <a:noFill/>
          <a:ln w="50800">
            <a:solidFill>
              <a:srgbClr val="C1344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C1344B"/>
              </a:solidFill>
              <a:latin typeface="Arial" panose="020B0604020202020204" pitchFamily="34" charset="0"/>
              <a:cs typeface="Arial" panose="020B0604020202020204" pitchFamily="34" charset="0"/>
            </a:endParaRPr>
          </a:p>
        </p:txBody>
      </p:sp>
      <p:pic>
        <p:nvPicPr>
          <p:cNvPr id="11" name="Image 10">
            <a:extLst>
              <a:ext uri="{FF2B5EF4-FFF2-40B4-BE49-F238E27FC236}">
                <a16:creationId xmlns:a16="http://schemas.microsoft.com/office/drawing/2014/main" id="{E65BA80B-0A22-4F20-9568-002B3BECB977}"/>
              </a:ext>
            </a:extLst>
          </p:cNvPr>
          <p:cNvPicPr>
            <a:picLocks noChangeAspect="1"/>
          </p:cNvPicPr>
          <p:nvPr/>
        </p:nvPicPr>
        <p:blipFill>
          <a:blip r:embed="rId7"/>
          <a:stretch>
            <a:fillRect/>
          </a:stretch>
        </p:blipFill>
        <p:spPr>
          <a:xfrm>
            <a:off x="423426" y="2122262"/>
            <a:ext cx="3814482" cy="2890914"/>
          </a:xfrm>
          <a:prstGeom prst="rect">
            <a:avLst/>
          </a:prstGeom>
        </p:spPr>
      </p:pic>
      <p:pic>
        <p:nvPicPr>
          <p:cNvPr id="13" name="Image 12">
            <a:extLst>
              <a:ext uri="{FF2B5EF4-FFF2-40B4-BE49-F238E27FC236}">
                <a16:creationId xmlns:a16="http://schemas.microsoft.com/office/drawing/2014/main" id="{458A3798-7A06-487E-A34B-D16E1E5FD342}"/>
              </a:ext>
            </a:extLst>
          </p:cNvPr>
          <p:cNvPicPr>
            <a:picLocks noChangeAspect="1"/>
          </p:cNvPicPr>
          <p:nvPr/>
        </p:nvPicPr>
        <p:blipFill>
          <a:blip r:embed="rId8"/>
          <a:stretch>
            <a:fillRect/>
          </a:stretch>
        </p:blipFill>
        <p:spPr>
          <a:xfrm>
            <a:off x="5575973" y="2413946"/>
            <a:ext cx="5611381" cy="2999186"/>
          </a:xfrm>
          <a:prstGeom prst="rect">
            <a:avLst/>
          </a:prstGeom>
        </p:spPr>
      </p:pic>
      <p:pic>
        <p:nvPicPr>
          <p:cNvPr id="18" name="Image 17">
            <a:extLst>
              <a:ext uri="{FF2B5EF4-FFF2-40B4-BE49-F238E27FC236}">
                <a16:creationId xmlns:a16="http://schemas.microsoft.com/office/drawing/2014/main" id="{288C744A-88BA-485F-803F-06C6ADFDA887}"/>
              </a:ext>
            </a:extLst>
          </p:cNvPr>
          <p:cNvPicPr>
            <a:picLocks noChangeAspect="1"/>
          </p:cNvPicPr>
          <p:nvPr/>
        </p:nvPicPr>
        <p:blipFill>
          <a:blip r:embed="rId9"/>
          <a:stretch>
            <a:fillRect/>
          </a:stretch>
        </p:blipFill>
        <p:spPr>
          <a:xfrm>
            <a:off x="7400237" y="1244972"/>
            <a:ext cx="1962854" cy="1100485"/>
          </a:xfrm>
          <a:prstGeom prst="rect">
            <a:avLst/>
          </a:prstGeom>
        </p:spPr>
      </p:pic>
      <p:sp>
        <p:nvSpPr>
          <p:cNvPr id="32" name="ZoneTexte 31">
            <a:extLst>
              <a:ext uri="{FF2B5EF4-FFF2-40B4-BE49-F238E27FC236}">
                <a16:creationId xmlns:a16="http://schemas.microsoft.com/office/drawing/2014/main" id="{CEBF887F-6D87-42FF-91B9-DB2285428623}"/>
              </a:ext>
            </a:extLst>
          </p:cNvPr>
          <p:cNvSpPr txBox="1"/>
          <p:nvPr/>
        </p:nvSpPr>
        <p:spPr>
          <a:xfrm>
            <a:off x="3773868" y="5891319"/>
            <a:ext cx="8418132" cy="523220"/>
          </a:xfrm>
          <a:prstGeom prst="rect">
            <a:avLst/>
          </a:prstGeom>
          <a:noFill/>
        </p:spPr>
        <p:txBody>
          <a:bodyPr wrap="square">
            <a:spAutoFit/>
          </a:bodyPr>
          <a:lstStyle/>
          <a:p>
            <a:r>
              <a:rPr lang="fr-FR" sz="1400" b="1" dirty="0">
                <a:solidFill>
                  <a:srgbClr val="C1344B"/>
                </a:solidFill>
                <a:latin typeface="Arial" panose="020B0604020202020204" pitchFamily="34" charset="0"/>
                <a:cs typeface="Arial" panose="020B0604020202020204" pitchFamily="34" charset="0"/>
              </a:rPr>
              <a:t>Local : P7_02_application_dashboard.py</a:t>
            </a:r>
          </a:p>
          <a:p>
            <a:r>
              <a:rPr lang="fr-FR" sz="1400" b="1" dirty="0">
                <a:solidFill>
                  <a:srgbClr val="C1344B"/>
                </a:solidFill>
                <a:latin typeface="Arial" panose="020B0604020202020204" pitchFamily="34" charset="0"/>
                <a:cs typeface="Arial" panose="020B0604020202020204" pitchFamily="34" charset="0"/>
              </a:rPr>
              <a:t>Distance : </a:t>
            </a:r>
            <a:r>
              <a:rPr lang="fr-FR" sz="1400" b="1" dirty="0">
                <a:solidFill>
                  <a:srgbClr val="C1344B"/>
                </a:solidFill>
                <a:latin typeface="Arial" panose="020B0604020202020204" pitchFamily="34" charset="0"/>
                <a:cs typeface="Arial" panose="020B0604020202020204" pitchFamily="34" charset="0"/>
                <a:hlinkClick r:id="rId10"/>
              </a:rPr>
              <a:t>https://share.streamlit.io/loedata/p7-dashboard/main/P7_02_application_dashboard.py</a:t>
            </a:r>
            <a:endParaRPr lang="fr-FR" sz="1400" b="1" dirty="0">
              <a:solidFill>
                <a:srgbClr val="C1344B"/>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298446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24</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Dashboard</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pic>
        <p:nvPicPr>
          <p:cNvPr id="5" name="Image 4">
            <a:extLst>
              <a:ext uri="{FF2B5EF4-FFF2-40B4-BE49-F238E27FC236}">
                <a16:creationId xmlns:a16="http://schemas.microsoft.com/office/drawing/2014/main" id="{36F777A6-ECE4-4777-9C0C-E31724FA5B2C}"/>
              </a:ext>
            </a:extLst>
          </p:cNvPr>
          <p:cNvPicPr>
            <a:picLocks noChangeAspect="1"/>
          </p:cNvPicPr>
          <p:nvPr/>
        </p:nvPicPr>
        <p:blipFill>
          <a:blip r:embed="rId5"/>
          <a:stretch>
            <a:fillRect/>
          </a:stretch>
        </p:blipFill>
        <p:spPr>
          <a:xfrm>
            <a:off x="284216" y="831402"/>
            <a:ext cx="11566384" cy="5659115"/>
          </a:xfrm>
          <a:prstGeom prst="rect">
            <a:avLst/>
          </a:prstGeom>
        </p:spPr>
      </p:pic>
      <p:sp>
        <p:nvSpPr>
          <p:cNvPr id="14" name="Rectangle 13">
            <a:extLst>
              <a:ext uri="{FF2B5EF4-FFF2-40B4-BE49-F238E27FC236}">
                <a16:creationId xmlns:a16="http://schemas.microsoft.com/office/drawing/2014/main" id="{E90C1D83-245E-4B25-A470-DFE52561C93A}"/>
              </a:ext>
            </a:extLst>
          </p:cNvPr>
          <p:cNvSpPr/>
          <p:nvPr/>
        </p:nvSpPr>
        <p:spPr>
          <a:xfrm>
            <a:off x="2196929" y="4039847"/>
            <a:ext cx="9710855" cy="1837425"/>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FC4D3807-669F-4AC8-A344-BB3E99213741}"/>
              </a:ext>
            </a:extLst>
          </p:cNvPr>
          <p:cNvSpPr/>
          <p:nvPr/>
        </p:nvSpPr>
        <p:spPr>
          <a:xfrm>
            <a:off x="173503" y="3212976"/>
            <a:ext cx="1674025" cy="576064"/>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7" name="Graphique 6" descr="Flèche : tout droit">
            <a:extLst>
              <a:ext uri="{FF2B5EF4-FFF2-40B4-BE49-F238E27FC236}">
                <a16:creationId xmlns:a16="http://schemas.microsoft.com/office/drawing/2014/main" id="{50841A9F-67B7-4EDF-8D6F-860A6F76369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2224143">
            <a:off x="306854" y="3563068"/>
            <a:ext cx="1753655" cy="914400"/>
          </a:xfrm>
          <a:prstGeom prst="rect">
            <a:avLst/>
          </a:prstGeom>
        </p:spPr>
      </p:pic>
    </p:spTree>
    <p:extLst>
      <p:ext uri="{BB962C8B-B14F-4D97-AF65-F5344CB8AC3E}">
        <p14:creationId xmlns:p14="http://schemas.microsoft.com/office/powerpoint/2010/main" val="23219996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25</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Dashboard</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pic>
        <p:nvPicPr>
          <p:cNvPr id="5" name="Image 4">
            <a:extLst>
              <a:ext uri="{FF2B5EF4-FFF2-40B4-BE49-F238E27FC236}">
                <a16:creationId xmlns:a16="http://schemas.microsoft.com/office/drawing/2014/main" id="{3C6818CB-97D4-4B88-88AF-D1C2404F4171}"/>
              </a:ext>
            </a:extLst>
          </p:cNvPr>
          <p:cNvPicPr>
            <a:picLocks noChangeAspect="1"/>
          </p:cNvPicPr>
          <p:nvPr/>
        </p:nvPicPr>
        <p:blipFill>
          <a:blip r:embed="rId5"/>
          <a:stretch>
            <a:fillRect/>
          </a:stretch>
        </p:blipFill>
        <p:spPr>
          <a:xfrm>
            <a:off x="310209" y="875571"/>
            <a:ext cx="11506136" cy="5614946"/>
          </a:xfrm>
          <a:prstGeom prst="rect">
            <a:avLst/>
          </a:prstGeom>
        </p:spPr>
      </p:pic>
      <p:sp>
        <p:nvSpPr>
          <p:cNvPr id="14" name="Rectangle 13">
            <a:extLst>
              <a:ext uri="{FF2B5EF4-FFF2-40B4-BE49-F238E27FC236}">
                <a16:creationId xmlns:a16="http://schemas.microsoft.com/office/drawing/2014/main" id="{6E02ECB3-01E5-4C04-8952-7FF1737CD882}"/>
              </a:ext>
            </a:extLst>
          </p:cNvPr>
          <p:cNvSpPr/>
          <p:nvPr/>
        </p:nvSpPr>
        <p:spPr>
          <a:xfrm>
            <a:off x="2252883" y="834027"/>
            <a:ext cx="9710855" cy="5830999"/>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8AA2662B-D240-473D-820C-E2D68DBDCF09}"/>
              </a:ext>
            </a:extLst>
          </p:cNvPr>
          <p:cNvSpPr/>
          <p:nvPr/>
        </p:nvSpPr>
        <p:spPr>
          <a:xfrm>
            <a:off x="284524" y="3837438"/>
            <a:ext cx="1674025" cy="576064"/>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16" name="Graphique 15" descr="Flèche : tout droit">
            <a:extLst>
              <a:ext uri="{FF2B5EF4-FFF2-40B4-BE49-F238E27FC236}">
                <a16:creationId xmlns:a16="http://schemas.microsoft.com/office/drawing/2014/main" id="{E871FA12-6F49-4F9E-ABC4-8DCF3A5BC7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2224143">
            <a:off x="414130" y="4159076"/>
            <a:ext cx="1894099" cy="914400"/>
          </a:xfrm>
          <a:prstGeom prst="rect">
            <a:avLst/>
          </a:prstGeom>
        </p:spPr>
      </p:pic>
    </p:spTree>
    <p:extLst>
      <p:ext uri="{BB962C8B-B14F-4D97-AF65-F5344CB8AC3E}">
        <p14:creationId xmlns:p14="http://schemas.microsoft.com/office/powerpoint/2010/main" val="29501368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26</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Dashboard</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pic>
        <p:nvPicPr>
          <p:cNvPr id="5" name="Image 4">
            <a:extLst>
              <a:ext uri="{FF2B5EF4-FFF2-40B4-BE49-F238E27FC236}">
                <a16:creationId xmlns:a16="http://schemas.microsoft.com/office/drawing/2014/main" id="{DEFC264B-FF02-4CCA-8CB8-3B153503EF38}"/>
              </a:ext>
            </a:extLst>
          </p:cNvPr>
          <p:cNvPicPr>
            <a:picLocks noChangeAspect="1"/>
          </p:cNvPicPr>
          <p:nvPr/>
        </p:nvPicPr>
        <p:blipFill>
          <a:blip r:embed="rId5"/>
          <a:stretch>
            <a:fillRect/>
          </a:stretch>
        </p:blipFill>
        <p:spPr>
          <a:xfrm>
            <a:off x="766062" y="1001785"/>
            <a:ext cx="10776520" cy="5261510"/>
          </a:xfrm>
          <a:prstGeom prst="rect">
            <a:avLst/>
          </a:prstGeom>
        </p:spPr>
      </p:pic>
      <p:sp>
        <p:nvSpPr>
          <p:cNvPr id="14" name="Rectangle 13">
            <a:extLst>
              <a:ext uri="{FF2B5EF4-FFF2-40B4-BE49-F238E27FC236}">
                <a16:creationId xmlns:a16="http://schemas.microsoft.com/office/drawing/2014/main" id="{E78ADD27-9968-43BA-950C-7D934D61650D}"/>
              </a:ext>
            </a:extLst>
          </p:cNvPr>
          <p:cNvSpPr/>
          <p:nvPr/>
        </p:nvSpPr>
        <p:spPr>
          <a:xfrm>
            <a:off x="2567608" y="1700808"/>
            <a:ext cx="8974974" cy="4675435"/>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25AB4204-CFFF-4CC3-8D23-6AC7761C893F}"/>
              </a:ext>
            </a:extLst>
          </p:cNvPr>
          <p:cNvSpPr/>
          <p:nvPr/>
        </p:nvSpPr>
        <p:spPr>
          <a:xfrm>
            <a:off x="649418" y="3793309"/>
            <a:ext cx="1674025" cy="490432"/>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16" name="Graphique 15" descr="Flèche : tout droit">
            <a:extLst>
              <a:ext uri="{FF2B5EF4-FFF2-40B4-BE49-F238E27FC236}">
                <a16:creationId xmlns:a16="http://schemas.microsoft.com/office/drawing/2014/main" id="{896E323C-9AA0-4920-8D4E-7B5E95FBBA2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2224143">
            <a:off x="842627" y="4095371"/>
            <a:ext cx="1894099" cy="778474"/>
          </a:xfrm>
          <a:prstGeom prst="rect">
            <a:avLst/>
          </a:prstGeom>
        </p:spPr>
      </p:pic>
    </p:spTree>
    <p:extLst>
      <p:ext uri="{BB962C8B-B14F-4D97-AF65-F5344CB8AC3E}">
        <p14:creationId xmlns:p14="http://schemas.microsoft.com/office/powerpoint/2010/main" val="20811873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27</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Dashboard</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pic>
        <p:nvPicPr>
          <p:cNvPr id="5" name="Image 4">
            <a:extLst>
              <a:ext uri="{FF2B5EF4-FFF2-40B4-BE49-F238E27FC236}">
                <a16:creationId xmlns:a16="http://schemas.microsoft.com/office/drawing/2014/main" id="{9D2B0902-0113-4700-86B6-8C5DAB0C90CE}"/>
              </a:ext>
            </a:extLst>
          </p:cNvPr>
          <p:cNvPicPr>
            <a:picLocks noChangeAspect="1"/>
          </p:cNvPicPr>
          <p:nvPr/>
        </p:nvPicPr>
        <p:blipFill>
          <a:blip r:embed="rId5"/>
          <a:stretch>
            <a:fillRect/>
          </a:stretch>
        </p:blipFill>
        <p:spPr>
          <a:xfrm>
            <a:off x="423426" y="969301"/>
            <a:ext cx="11168580" cy="5449940"/>
          </a:xfrm>
          <a:prstGeom prst="rect">
            <a:avLst/>
          </a:prstGeom>
        </p:spPr>
      </p:pic>
      <p:sp>
        <p:nvSpPr>
          <p:cNvPr id="14" name="Rectangle 13">
            <a:extLst>
              <a:ext uri="{FF2B5EF4-FFF2-40B4-BE49-F238E27FC236}">
                <a16:creationId xmlns:a16="http://schemas.microsoft.com/office/drawing/2014/main" id="{B6D50B00-BEC9-4272-BC8C-C1B8B9225E4A}"/>
              </a:ext>
            </a:extLst>
          </p:cNvPr>
          <p:cNvSpPr/>
          <p:nvPr/>
        </p:nvSpPr>
        <p:spPr>
          <a:xfrm>
            <a:off x="2268821" y="1916833"/>
            <a:ext cx="9323185" cy="4104456"/>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D8581BAD-881E-420A-9CBA-9749D5314217}"/>
              </a:ext>
            </a:extLst>
          </p:cNvPr>
          <p:cNvSpPr/>
          <p:nvPr/>
        </p:nvSpPr>
        <p:spPr>
          <a:xfrm>
            <a:off x="423426" y="4152076"/>
            <a:ext cx="1674025" cy="490432"/>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16" name="Graphique 15" descr="Flèche : tout droit">
            <a:extLst>
              <a:ext uri="{FF2B5EF4-FFF2-40B4-BE49-F238E27FC236}">
                <a16:creationId xmlns:a16="http://schemas.microsoft.com/office/drawing/2014/main" id="{2D6129FF-C1AC-4C91-96B1-D0D133F327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2224143">
            <a:off x="499991" y="4478887"/>
            <a:ext cx="1894099" cy="778474"/>
          </a:xfrm>
          <a:prstGeom prst="rect">
            <a:avLst/>
          </a:prstGeom>
        </p:spPr>
      </p:pic>
    </p:spTree>
    <p:extLst>
      <p:ext uri="{BB962C8B-B14F-4D97-AF65-F5344CB8AC3E}">
        <p14:creationId xmlns:p14="http://schemas.microsoft.com/office/powerpoint/2010/main" val="14804830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96A666B8-80CA-43A6-99F8-C5201CA9216F}"/>
              </a:ext>
            </a:extLst>
          </p:cNvPr>
          <p:cNvPicPr>
            <a:picLocks noChangeAspect="1"/>
          </p:cNvPicPr>
          <p:nvPr/>
        </p:nvPicPr>
        <p:blipFill>
          <a:blip r:embed="rId3"/>
          <a:stretch>
            <a:fillRect/>
          </a:stretch>
        </p:blipFill>
        <p:spPr>
          <a:xfrm>
            <a:off x="367790" y="926998"/>
            <a:ext cx="11455887" cy="5542399"/>
          </a:xfrm>
          <a:prstGeom prst="rect">
            <a:avLst/>
          </a:prstGeom>
        </p:spPr>
      </p:pic>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28</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Dashboard</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4"/>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5"/>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sp>
        <p:nvSpPr>
          <p:cNvPr id="14" name="Rectangle 13">
            <a:extLst>
              <a:ext uri="{FF2B5EF4-FFF2-40B4-BE49-F238E27FC236}">
                <a16:creationId xmlns:a16="http://schemas.microsoft.com/office/drawing/2014/main" id="{B6D50B00-BEC9-4272-BC8C-C1B8B9225E4A}"/>
              </a:ext>
            </a:extLst>
          </p:cNvPr>
          <p:cNvSpPr/>
          <p:nvPr/>
        </p:nvSpPr>
        <p:spPr>
          <a:xfrm>
            <a:off x="2279576" y="1821579"/>
            <a:ext cx="9628878" cy="3623645"/>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D8581BAD-881E-420A-9CBA-9749D5314217}"/>
              </a:ext>
            </a:extLst>
          </p:cNvPr>
          <p:cNvSpPr/>
          <p:nvPr/>
        </p:nvSpPr>
        <p:spPr>
          <a:xfrm>
            <a:off x="283013" y="4416230"/>
            <a:ext cx="1674025" cy="490432"/>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16" name="Graphique 15" descr="Flèche : tout droit">
            <a:extLst>
              <a:ext uri="{FF2B5EF4-FFF2-40B4-BE49-F238E27FC236}">
                <a16:creationId xmlns:a16="http://schemas.microsoft.com/office/drawing/2014/main" id="{2D6129FF-C1AC-4C91-96B1-D0D133F327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501055">
            <a:off x="382028" y="3866018"/>
            <a:ext cx="2035105" cy="778474"/>
          </a:xfrm>
          <a:prstGeom prst="rect">
            <a:avLst/>
          </a:prstGeom>
        </p:spPr>
      </p:pic>
    </p:spTree>
    <p:extLst>
      <p:ext uri="{BB962C8B-B14F-4D97-AF65-F5344CB8AC3E}">
        <p14:creationId xmlns:p14="http://schemas.microsoft.com/office/powerpoint/2010/main" val="9093809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B473DB7-0DF5-44F5-A3D5-CD68FF950253}"/>
              </a:ext>
            </a:extLst>
          </p:cNvPr>
          <p:cNvPicPr>
            <a:picLocks noChangeAspect="1"/>
          </p:cNvPicPr>
          <p:nvPr/>
        </p:nvPicPr>
        <p:blipFill>
          <a:blip r:embed="rId3"/>
          <a:stretch>
            <a:fillRect/>
          </a:stretch>
        </p:blipFill>
        <p:spPr>
          <a:xfrm>
            <a:off x="171582" y="836158"/>
            <a:ext cx="11542582" cy="5593667"/>
          </a:xfrm>
          <a:prstGeom prst="rect">
            <a:avLst/>
          </a:prstGeom>
        </p:spPr>
      </p:pic>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29</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Dashboard</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4"/>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5"/>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sp>
        <p:nvSpPr>
          <p:cNvPr id="14" name="Rectangle 13">
            <a:extLst>
              <a:ext uri="{FF2B5EF4-FFF2-40B4-BE49-F238E27FC236}">
                <a16:creationId xmlns:a16="http://schemas.microsoft.com/office/drawing/2014/main" id="{B6D50B00-BEC9-4272-BC8C-C1B8B9225E4A}"/>
              </a:ext>
            </a:extLst>
          </p:cNvPr>
          <p:cNvSpPr/>
          <p:nvPr/>
        </p:nvSpPr>
        <p:spPr>
          <a:xfrm>
            <a:off x="2063552" y="915792"/>
            <a:ext cx="9699824" cy="5593667"/>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D8581BAD-881E-420A-9CBA-9749D5314217}"/>
              </a:ext>
            </a:extLst>
          </p:cNvPr>
          <p:cNvSpPr/>
          <p:nvPr/>
        </p:nvSpPr>
        <p:spPr>
          <a:xfrm>
            <a:off x="24721" y="4849295"/>
            <a:ext cx="1674025" cy="490432"/>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16" name="Graphique 15" descr="Flèche : tout droit">
            <a:extLst>
              <a:ext uri="{FF2B5EF4-FFF2-40B4-BE49-F238E27FC236}">
                <a16:creationId xmlns:a16="http://schemas.microsoft.com/office/drawing/2014/main" id="{2D6129FF-C1AC-4C91-96B1-D0D133F327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421082">
            <a:off x="197998" y="4391046"/>
            <a:ext cx="1894099" cy="778474"/>
          </a:xfrm>
          <a:prstGeom prst="rect">
            <a:avLst/>
          </a:prstGeom>
        </p:spPr>
      </p:pic>
    </p:spTree>
    <p:extLst>
      <p:ext uri="{BB962C8B-B14F-4D97-AF65-F5344CB8AC3E}">
        <p14:creationId xmlns:p14="http://schemas.microsoft.com/office/powerpoint/2010/main" val="209689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3</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193500" cy="817017"/>
            <a:chOff x="-266" y="-15501"/>
            <a:chExt cx="12193500"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192000" cy="652370"/>
              <a:chOff x="-266" y="-15501"/>
              <a:chExt cx="12192000" cy="652370"/>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407368" y="42730"/>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Sommaire</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6" name="Groupe 15">
            <a:extLst>
              <a:ext uri="{FF2B5EF4-FFF2-40B4-BE49-F238E27FC236}">
                <a16:creationId xmlns:a16="http://schemas.microsoft.com/office/drawing/2014/main" id="{EDD2216D-CE38-4F47-8A5D-001F906E9ABD}"/>
              </a:ext>
            </a:extLst>
          </p:cNvPr>
          <p:cNvGrpSpPr/>
          <p:nvPr/>
        </p:nvGrpSpPr>
        <p:grpSpPr>
          <a:xfrm>
            <a:off x="3182694" y="1484784"/>
            <a:ext cx="6511120" cy="707886"/>
            <a:chOff x="2205072" y="1258857"/>
            <a:chExt cx="6511120" cy="707886"/>
          </a:xfrm>
        </p:grpSpPr>
        <p:sp>
          <p:nvSpPr>
            <p:cNvPr id="32" name="Titre 1">
              <a:extLst>
                <a:ext uri="{FF2B5EF4-FFF2-40B4-BE49-F238E27FC236}">
                  <a16:creationId xmlns:a16="http://schemas.microsoft.com/office/drawing/2014/main" id="{F0CBC8AA-0F23-405A-9742-5A6195F1C40D}"/>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Problématique</a:t>
              </a:r>
            </a:p>
          </p:txBody>
        </p:sp>
        <p:grpSp>
          <p:nvGrpSpPr>
            <p:cNvPr id="15" name="Groupe 14">
              <a:extLst>
                <a:ext uri="{FF2B5EF4-FFF2-40B4-BE49-F238E27FC236}">
                  <a16:creationId xmlns:a16="http://schemas.microsoft.com/office/drawing/2014/main" id="{2F01FB67-60F3-4E91-87FA-FBA48D937191}"/>
                </a:ext>
              </a:extLst>
            </p:cNvPr>
            <p:cNvGrpSpPr/>
            <p:nvPr/>
          </p:nvGrpSpPr>
          <p:grpSpPr>
            <a:xfrm>
              <a:off x="2205072" y="1258857"/>
              <a:ext cx="688119" cy="707886"/>
              <a:chOff x="1087401" y="1342089"/>
              <a:chExt cx="688119" cy="707886"/>
            </a:xfrm>
          </p:grpSpPr>
          <p:pic>
            <p:nvPicPr>
              <p:cNvPr id="14" name="Image 13">
                <a:extLst>
                  <a:ext uri="{FF2B5EF4-FFF2-40B4-BE49-F238E27FC236}">
                    <a16:creationId xmlns:a16="http://schemas.microsoft.com/office/drawing/2014/main" id="{0FC99E67-F251-4CEB-88F9-77C49796303F}"/>
                  </a:ext>
                </a:extLst>
              </p:cNvPr>
              <p:cNvPicPr>
                <a:picLocks noChangeAspect="1"/>
              </p:cNvPicPr>
              <p:nvPr/>
            </p:nvPicPr>
            <p:blipFill>
              <a:blip r:embed="rId4"/>
              <a:stretch>
                <a:fillRect/>
              </a:stretch>
            </p:blipFill>
            <p:spPr>
              <a:xfrm>
                <a:off x="1087401" y="1349667"/>
                <a:ext cx="688119" cy="675608"/>
              </a:xfrm>
              <a:prstGeom prst="rect">
                <a:avLst/>
              </a:prstGeom>
            </p:spPr>
          </p:pic>
          <p:sp>
            <p:nvSpPr>
              <p:cNvPr id="86" name="ZoneTexte 85">
                <a:extLst>
                  <a:ext uri="{FF2B5EF4-FFF2-40B4-BE49-F238E27FC236}">
                    <a16:creationId xmlns:a16="http://schemas.microsoft.com/office/drawing/2014/main" id="{85F45F37-8593-403C-894B-906BF2C26136}"/>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1</a:t>
                </a:r>
              </a:p>
            </p:txBody>
          </p:sp>
        </p:grpSp>
      </p:grpSp>
      <p:grpSp>
        <p:nvGrpSpPr>
          <p:cNvPr id="45" name="Groupe 44">
            <a:extLst>
              <a:ext uri="{FF2B5EF4-FFF2-40B4-BE49-F238E27FC236}">
                <a16:creationId xmlns:a16="http://schemas.microsoft.com/office/drawing/2014/main" id="{AB465E05-23E8-4B97-ADB6-B29459C47B7B}"/>
              </a:ext>
            </a:extLst>
          </p:cNvPr>
          <p:cNvGrpSpPr/>
          <p:nvPr/>
        </p:nvGrpSpPr>
        <p:grpSpPr>
          <a:xfrm>
            <a:off x="3185190" y="2309243"/>
            <a:ext cx="6511120" cy="707886"/>
            <a:chOff x="2205072" y="1258857"/>
            <a:chExt cx="6511120" cy="707886"/>
          </a:xfrm>
        </p:grpSpPr>
        <p:sp>
          <p:nvSpPr>
            <p:cNvPr id="47" name="Titre 1">
              <a:extLst>
                <a:ext uri="{FF2B5EF4-FFF2-40B4-BE49-F238E27FC236}">
                  <a16:creationId xmlns:a16="http://schemas.microsoft.com/office/drawing/2014/main" id="{E07384CD-728F-452A-BB3B-8CEEAB36EC67}"/>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Données</a:t>
              </a:r>
            </a:p>
          </p:txBody>
        </p:sp>
        <p:grpSp>
          <p:nvGrpSpPr>
            <p:cNvPr id="48" name="Groupe 47">
              <a:extLst>
                <a:ext uri="{FF2B5EF4-FFF2-40B4-BE49-F238E27FC236}">
                  <a16:creationId xmlns:a16="http://schemas.microsoft.com/office/drawing/2014/main" id="{2B2FB541-58C6-4278-8297-8E861D723EFA}"/>
                </a:ext>
              </a:extLst>
            </p:cNvPr>
            <p:cNvGrpSpPr/>
            <p:nvPr/>
          </p:nvGrpSpPr>
          <p:grpSpPr>
            <a:xfrm>
              <a:off x="2205072" y="1258857"/>
              <a:ext cx="688119" cy="707886"/>
              <a:chOff x="1087401" y="1342089"/>
              <a:chExt cx="688119" cy="707886"/>
            </a:xfrm>
          </p:grpSpPr>
          <p:pic>
            <p:nvPicPr>
              <p:cNvPr id="49" name="Image 48">
                <a:extLst>
                  <a:ext uri="{FF2B5EF4-FFF2-40B4-BE49-F238E27FC236}">
                    <a16:creationId xmlns:a16="http://schemas.microsoft.com/office/drawing/2014/main" id="{3A7D1362-CD2E-4FBB-89CC-75C5ECA25E21}"/>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0" name="ZoneTexte 49">
                <a:extLst>
                  <a:ext uri="{FF2B5EF4-FFF2-40B4-BE49-F238E27FC236}">
                    <a16:creationId xmlns:a16="http://schemas.microsoft.com/office/drawing/2014/main" id="{B7F17782-5B7A-47FC-A99A-7839634B62B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2</a:t>
                </a:r>
              </a:p>
            </p:txBody>
          </p:sp>
        </p:grpSp>
      </p:grpSp>
      <p:grpSp>
        <p:nvGrpSpPr>
          <p:cNvPr id="51" name="Groupe 50">
            <a:extLst>
              <a:ext uri="{FF2B5EF4-FFF2-40B4-BE49-F238E27FC236}">
                <a16:creationId xmlns:a16="http://schemas.microsoft.com/office/drawing/2014/main" id="{12D4EFE3-D428-43E7-8446-0C44C8E60BB9}"/>
              </a:ext>
            </a:extLst>
          </p:cNvPr>
          <p:cNvGrpSpPr/>
          <p:nvPr/>
        </p:nvGrpSpPr>
        <p:grpSpPr>
          <a:xfrm>
            <a:off x="3185280" y="3144347"/>
            <a:ext cx="6511120" cy="707886"/>
            <a:chOff x="2205072" y="1258857"/>
            <a:chExt cx="6511120" cy="707886"/>
          </a:xfrm>
        </p:grpSpPr>
        <p:sp>
          <p:nvSpPr>
            <p:cNvPr id="53" name="Titre 1">
              <a:extLst>
                <a:ext uri="{FF2B5EF4-FFF2-40B4-BE49-F238E27FC236}">
                  <a16:creationId xmlns:a16="http://schemas.microsoft.com/office/drawing/2014/main" id="{B4C5429A-E365-4112-BECC-1248ACA4872C}"/>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Modélisation</a:t>
              </a:r>
            </a:p>
          </p:txBody>
        </p:sp>
        <p:grpSp>
          <p:nvGrpSpPr>
            <p:cNvPr id="54" name="Groupe 53">
              <a:extLst>
                <a:ext uri="{FF2B5EF4-FFF2-40B4-BE49-F238E27FC236}">
                  <a16:creationId xmlns:a16="http://schemas.microsoft.com/office/drawing/2014/main" id="{87DE31D1-9CF3-41AE-BF3D-3632FA008FEB}"/>
                </a:ext>
              </a:extLst>
            </p:cNvPr>
            <p:cNvGrpSpPr/>
            <p:nvPr/>
          </p:nvGrpSpPr>
          <p:grpSpPr>
            <a:xfrm>
              <a:off x="2205072" y="1258857"/>
              <a:ext cx="688119" cy="707886"/>
              <a:chOff x="1087401" y="1342089"/>
              <a:chExt cx="688119" cy="707886"/>
            </a:xfrm>
          </p:grpSpPr>
          <p:pic>
            <p:nvPicPr>
              <p:cNvPr id="55" name="Image 54">
                <a:extLst>
                  <a:ext uri="{FF2B5EF4-FFF2-40B4-BE49-F238E27FC236}">
                    <a16:creationId xmlns:a16="http://schemas.microsoft.com/office/drawing/2014/main" id="{5CE465EE-AB34-4659-9672-4B35778493BD}"/>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6" name="ZoneTexte 55">
                <a:extLst>
                  <a:ext uri="{FF2B5EF4-FFF2-40B4-BE49-F238E27FC236}">
                    <a16:creationId xmlns:a16="http://schemas.microsoft.com/office/drawing/2014/main" id="{907D8742-C51C-4331-962D-2C735C22B7DA}"/>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3</a:t>
                </a:r>
              </a:p>
            </p:txBody>
          </p:sp>
        </p:grpSp>
      </p:grpSp>
      <p:grpSp>
        <p:nvGrpSpPr>
          <p:cNvPr id="57" name="Groupe 56">
            <a:extLst>
              <a:ext uri="{FF2B5EF4-FFF2-40B4-BE49-F238E27FC236}">
                <a16:creationId xmlns:a16="http://schemas.microsoft.com/office/drawing/2014/main" id="{62A5EFF2-9298-47AD-9E65-AE28C384E799}"/>
              </a:ext>
            </a:extLst>
          </p:cNvPr>
          <p:cNvGrpSpPr/>
          <p:nvPr/>
        </p:nvGrpSpPr>
        <p:grpSpPr>
          <a:xfrm>
            <a:off x="3185280" y="3977531"/>
            <a:ext cx="6511120" cy="707886"/>
            <a:chOff x="2205072" y="1258857"/>
            <a:chExt cx="6511120" cy="707886"/>
          </a:xfrm>
        </p:grpSpPr>
        <p:sp>
          <p:nvSpPr>
            <p:cNvPr id="58" name="Titre 1">
              <a:extLst>
                <a:ext uri="{FF2B5EF4-FFF2-40B4-BE49-F238E27FC236}">
                  <a16:creationId xmlns:a16="http://schemas.microsoft.com/office/drawing/2014/main" id="{EF975663-EE7C-4BE4-8AD3-13BAD00A7151}"/>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Dashboard</a:t>
              </a:r>
            </a:p>
          </p:txBody>
        </p:sp>
        <p:grpSp>
          <p:nvGrpSpPr>
            <p:cNvPr id="59" name="Groupe 58">
              <a:extLst>
                <a:ext uri="{FF2B5EF4-FFF2-40B4-BE49-F238E27FC236}">
                  <a16:creationId xmlns:a16="http://schemas.microsoft.com/office/drawing/2014/main" id="{78F7D5C3-3DCC-434A-9B39-81C31371A154}"/>
                </a:ext>
              </a:extLst>
            </p:cNvPr>
            <p:cNvGrpSpPr/>
            <p:nvPr/>
          </p:nvGrpSpPr>
          <p:grpSpPr>
            <a:xfrm>
              <a:off x="2205072" y="1258857"/>
              <a:ext cx="688119" cy="707886"/>
              <a:chOff x="1087401" y="1342089"/>
              <a:chExt cx="688119" cy="707886"/>
            </a:xfrm>
          </p:grpSpPr>
          <p:pic>
            <p:nvPicPr>
              <p:cNvPr id="60" name="Image 59">
                <a:extLst>
                  <a:ext uri="{FF2B5EF4-FFF2-40B4-BE49-F238E27FC236}">
                    <a16:creationId xmlns:a16="http://schemas.microsoft.com/office/drawing/2014/main" id="{B5E3D021-47E5-4071-B725-B1DD2ED30E38}"/>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1" name="ZoneTexte 60">
                <a:extLst>
                  <a:ext uri="{FF2B5EF4-FFF2-40B4-BE49-F238E27FC236}">
                    <a16:creationId xmlns:a16="http://schemas.microsoft.com/office/drawing/2014/main" id="{63E72558-266C-47BB-97DC-A3850B1CACA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4</a:t>
                </a:r>
              </a:p>
            </p:txBody>
          </p:sp>
        </p:grpSp>
      </p:grpSp>
      <p:grpSp>
        <p:nvGrpSpPr>
          <p:cNvPr id="62" name="Groupe 61">
            <a:extLst>
              <a:ext uri="{FF2B5EF4-FFF2-40B4-BE49-F238E27FC236}">
                <a16:creationId xmlns:a16="http://schemas.microsoft.com/office/drawing/2014/main" id="{F6B2ED0B-D6B8-4AB1-9EA5-C04CDEE13F0E}"/>
              </a:ext>
            </a:extLst>
          </p:cNvPr>
          <p:cNvGrpSpPr/>
          <p:nvPr/>
        </p:nvGrpSpPr>
        <p:grpSpPr>
          <a:xfrm>
            <a:off x="3185100" y="4798521"/>
            <a:ext cx="6511120" cy="707886"/>
            <a:chOff x="2205072" y="1258857"/>
            <a:chExt cx="6511120" cy="707886"/>
          </a:xfrm>
        </p:grpSpPr>
        <p:sp>
          <p:nvSpPr>
            <p:cNvPr id="63" name="Titre 1">
              <a:extLst>
                <a:ext uri="{FF2B5EF4-FFF2-40B4-BE49-F238E27FC236}">
                  <a16:creationId xmlns:a16="http://schemas.microsoft.com/office/drawing/2014/main" id="{2EAA1A32-FFFE-4F73-A120-AE92532DAD45}"/>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Conclusions</a:t>
              </a:r>
            </a:p>
          </p:txBody>
        </p:sp>
        <p:grpSp>
          <p:nvGrpSpPr>
            <p:cNvPr id="64" name="Groupe 63">
              <a:extLst>
                <a:ext uri="{FF2B5EF4-FFF2-40B4-BE49-F238E27FC236}">
                  <a16:creationId xmlns:a16="http://schemas.microsoft.com/office/drawing/2014/main" id="{DDE85F11-1F1C-4F7E-8DB0-4634CDDB3A29}"/>
                </a:ext>
              </a:extLst>
            </p:cNvPr>
            <p:cNvGrpSpPr/>
            <p:nvPr/>
          </p:nvGrpSpPr>
          <p:grpSpPr>
            <a:xfrm>
              <a:off x="2205072" y="1258857"/>
              <a:ext cx="688119" cy="707886"/>
              <a:chOff x="1087401" y="1342089"/>
              <a:chExt cx="688119" cy="707886"/>
            </a:xfrm>
          </p:grpSpPr>
          <p:pic>
            <p:nvPicPr>
              <p:cNvPr id="65" name="Image 64">
                <a:extLst>
                  <a:ext uri="{FF2B5EF4-FFF2-40B4-BE49-F238E27FC236}">
                    <a16:creationId xmlns:a16="http://schemas.microsoft.com/office/drawing/2014/main" id="{BC8ADC09-A28F-4AB1-B2D5-746005BC4209}"/>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6" name="ZoneTexte 65">
                <a:extLst>
                  <a:ext uri="{FF2B5EF4-FFF2-40B4-BE49-F238E27FC236}">
                    <a16:creationId xmlns:a16="http://schemas.microsoft.com/office/drawing/2014/main" id="{292896F7-9758-4B71-A491-343A2F3EEE02}"/>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5</a:t>
                </a:r>
              </a:p>
            </p:txBody>
          </p:sp>
        </p:grpSp>
      </p:grpSp>
    </p:spTree>
    <p:extLst>
      <p:ext uri="{BB962C8B-B14F-4D97-AF65-F5344CB8AC3E}">
        <p14:creationId xmlns:p14="http://schemas.microsoft.com/office/powerpoint/2010/main" val="2308652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FA887A3E-5886-49FD-A0F1-604D8E4A3D50}"/>
              </a:ext>
            </a:extLst>
          </p:cNvPr>
          <p:cNvPicPr>
            <a:picLocks noChangeAspect="1"/>
          </p:cNvPicPr>
          <p:nvPr/>
        </p:nvPicPr>
        <p:blipFill>
          <a:blip r:embed="rId3"/>
          <a:stretch>
            <a:fillRect/>
          </a:stretch>
        </p:blipFill>
        <p:spPr>
          <a:xfrm>
            <a:off x="180834" y="839861"/>
            <a:ext cx="11780564" cy="5703045"/>
          </a:xfrm>
          <a:prstGeom prst="rect">
            <a:avLst/>
          </a:prstGeom>
        </p:spPr>
      </p:pic>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30</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Dashboard</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4"/>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5"/>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sp>
        <p:nvSpPr>
          <p:cNvPr id="14" name="Rectangle 13">
            <a:extLst>
              <a:ext uri="{FF2B5EF4-FFF2-40B4-BE49-F238E27FC236}">
                <a16:creationId xmlns:a16="http://schemas.microsoft.com/office/drawing/2014/main" id="{B6D50B00-BEC9-4272-BC8C-C1B8B9225E4A}"/>
              </a:ext>
            </a:extLst>
          </p:cNvPr>
          <p:cNvSpPr/>
          <p:nvPr/>
        </p:nvSpPr>
        <p:spPr>
          <a:xfrm>
            <a:off x="2135560" y="2204864"/>
            <a:ext cx="9825838" cy="4171379"/>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sp>
        <p:nvSpPr>
          <p:cNvPr id="15" name="Rectangle 14">
            <a:extLst>
              <a:ext uri="{FF2B5EF4-FFF2-40B4-BE49-F238E27FC236}">
                <a16:creationId xmlns:a16="http://schemas.microsoft.com/office/drawing/2014/main" id="{D8581BAD-881E-420A-9CBA-9749D5314217}"/>
              </a:ext>
            </a:extLst>
          </p:cNvPr>
          <p:cNvSpPr/>
          <p:nvPr/>
        </p:nvSpPr>
        <p:spPr>
          <a:xfrm>
            <a:off x="98633" y="5508595"/>
            <a:ext cx="1674025" cy="490432"/>
          </a:xfrm>
          <a:prstGeom prst="rect">
            <a:avLst/>
          </a:prstGeom>
          <a:noFill/>
          <a:ln>
            <a:solidFill>
              <a:srgbClr val="C00000"/>
            </a:solidFill>
          </a:ln>
          <a:effectLst>
            <a:glow rad="203200">
              <a:srgbClr val="C00000">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16" name="Graphique 15" descr="Flèche : tout droit">
            <a:extLst>
              <a:ext uri="{FF2B5EF4-FFF2-40B4-BE49-F238E27FC236}">
                <a16:creationId xmlns:a16="http://schemas.microsoft.com/office/drawing/2014/main" id="{2D6129FF-C1AC-4C91-96B1-D0D133F327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273678">
            <a:off x="256209" y="4870603"/>
            <a:ext cx="1894099" cy="778474"/>
          </a:xfrm>
          <a:prstGeom prst="rect">
            <a:avLst/>
          </a:prstGeom>
        </p:spPr>
      </p:pic>
    </p:spTree>
    <p:extLst>
      <p:ext uri="{BB962C8B-B14F-4D97-AF65-F5344CB8AC3E}">
        <p14:creationId xmlns:p14="http://schemas.microsoft.com/office/powerpoint/2010/main" val="38951903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31</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193500" cy="817017"/>
            <a:chOff x="-266" y="-15501"/>
            <a:chExt cx="12193500"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192000" cy="652370"/>
              <a:chOff x="-266" y="-15501"/>
              <a:chExt cx="12192000" cy="652370"/>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407368" y="42730"/>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Sommaire</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6" name="Groupe 15">
            <a:extLst>
              <a:ext uri="{FF2B5EF4-FFF2-40B4-BE49-F238E27FC236}">
                <a16:creationId xmlns:a16="http://schemas.microsoft.com/office/drawing/2014/main" id="{EDD2216D-CE38-4F47-8A5D-001F906E9ABD}"/>
              </a:ext>
            </a:extLst>
          </p:cNvPr>
          <p:cNvGrpSpPr/>
          <p:nvPr/>
        </p:nvGrpSpPr>
        <p:grpSpPr>
          <a:xfrm>
            <a:off x="3182694" y="1484784"/>
            <a:ext cx="6511120" cy="707886"/>
            <a:chOff x="2205072" y="1258857"/>
            <a:chExt cx="6511120" cy="707886"/>
          </a:xfrm>
        </p:grpSpPr>
        <p:sp>
          <p:nvSpPr>
            <p:cNvPr id="32" name="Titre 1">
              <a:extLst>
                <a:ext uri="{FF2B5EF4-FFF2-40B4-BE49-F238E27FC236}">
                  <a16:creationId xmlns:a16="http://schemas.microsoft.com/office/drawing/2014/main" id="{F0CBC8AA-0F23-405A-9742-5A6195F1C40D}"/>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Problématique</a:t>
              </a:r>
            </a:p>
          </p:txBody>
        </p:sp>
        <p:grpSp>
          <p:nvGrpSpPr>
            <p:cNvPr id="15" name="Groupe 14">
              <a:extLst>
                <a:ext uri="{FF2B5EF4-FFF2-40B4-BE49-F238E27FC236}">
                  <a16:creationId xmlns:a16="http://schemas.microsoft.com/office/drawing/2014/main" id="{2F01FB67-60F3-4E91-87FA-FBA48D937191}"/>
                </a:ext>
              </a:extLst>
            </p:cNvPr>
            <p:cNvGrpSpPr/>
            <p:nvPr/>
          </p:nvGrpSpPr>
          <p:grpSpPr>
            <a:xfrm>
              <a:off x="2205072" y="1258857"/>
              <a:ext cx="688119" cy="707886"/>
              <a:chOff x="1087401" y="1342089"/>
              <a:chExt cx="688119" cy="707886"/>
            </a:xfrm>
          </p:grpSpPr>
          <p:pic>
            <p:nvPicPr>
              <p:cNvPr id="14" name="Image 13">
                <a:extLst>
                  <a:ext uri="{FF2B5EF4-FFF2-40B4-BE49-F238E27FC236}">
                    <a16:creationId xmlns:a16="http://schemas.microsoft.com/office/drawing/2014/main" id="{0FC99E67-F251-4CEB-88F9-77C49796303F}"/>
                  </a:ext>
                </a:extLst>
              </p:cNvPr>
              <p:cNvPicPr>
                <a:picLocks noChangeAspect="1"/>
              </p:cNvPicPr>
              <p:nvPr/>
            </p:nvPicPr>
            <p:blipFill>
              <a:blip r:embed="rId4"/>
              <a:stretch>
                <a:fillRect/>
              </a:stretch>
            </p:blipFill>
            <p:spPr>
              <a:xfrm>
                <a:off x="1087401" y="1349667"/>
                <a:ext cx="688119" cy="675608"/>
              </a:xfrm>
              <a:prstGeom prst="rect">
                <a:avLst/>
              </a:prstGeom>
            </p:spPr>
          </p:pic>
          <p:sp>
            <p:nvSpPr>
              <p:cNvPr id="86" name="ZoneTexte 85">
                <a:extLst>
                  <a:ext uri="{FF2B5EF4-FFF2-40B4-BE49-F238E27FC236}">
                    <a16:creationId xmlns:a16="http://schemas.microsoft.com/office/drawing/2014/main" id="{85F45F37-8593-403C-894B-906BF2C26136}"/>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1</a:t>
                </a:r>
              </a:p>
            </p:txBody>
          </p:sp>
        </p:grpSp>
      </p:grpSp>
      <p:grpSp>
        <p:nvGrpSpPr>
          <p:cNvPr id="45" name="Groupe 44">
            <a:extLst>
              <a:ext uri="{FF2B5EF4-FFF2-40B4-BE49-F238E27FC236}">
                <a16:creationId xmlns:a16="http://schemas.microsoft.com/office/drawing/2014/main" id="{AB465E05-23E8-4B97-ADB6-B29459C47B7B}"/>
              </a:ext>
            </a:extLst>
          </p:cNvPr>
          <p:cNvGrpSpPr/>
          <p:nvPr/>
        </p:nvGrpSpPr>
        <p:grpSpPr>
          <a:xfrm>
            <a:off x="3185190" y="2309243"/>
            <a:ext cx="6511120" cy="707886"/>
            <a:chOff x="2205072" y="1258857"/>
            <a:chExt cx="6511120" cy="707886"/>
          </a:xfrm>
        </p:grpSpPr>
        <p:sp>
          <p:nvSpPr>
            <p:cNvPr id="47" name="Titre 1">
              <a:extLst>
                <a:ext uri="{FF2B5EF4-FFF2-40B4-BE49-F238E27FC236}">
                  <a16:creationId xmlns:a16="http://schemas.microsoft.com/office/drawing/2014/main" id="{E07384CD-728F-452A-BB3B-8CEEAB36EC67}"/>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Données</a:t>
              </a:r>
            </a:p>
          </p:txBody>
        </p:sp>
        <p:grpSp>
          <p:nvGrpSpPr>
            <p:cNvPr id="48" name="Groupe 47">
              <a:extLst>
                <a:ext uri="{FF2B5EF4-FFF2-40B4-BE49-F238E27FC236}">
                  <a16:creationId xmlns:a16="http://schemas.microsoft.com/office/drawing/2014/main" id="{2B2FB541-58C6-4278-8297-8E861D723EFA}"/>
                </a:ext>
              </a:extLst>
            </p:cNvPr>
            <p:cNvGrpSpPr/>
            <p:nvPr/>
          </p:nvGrpSpPr>
          <p:grpSpPr>
            <a:xfrm>
              <a:off x="2205072" y="1258857"/>
              <a:ext cx="688119" cy="707886"/>
              <a:chOff x="1087401" y="1342089"/>
              <a:chExt cx="688119" cy="707886"/>
            </a:xfrm>
          </p:grpSpPr>
          <p:pic>
            <p:nvPicPr>
              <p:cNvPr id="49" name="Image 48">
                <a:extLst>
                  <a:ext uri="{FF2B5EF4-FFF2-40B4-BE49-F238E27FC236}">
                    <a16:creationId xmlns:a16="http://schemas.microsoft.com/office/drawing/2014/main" id="{3A7D1362-CD2E-4FBB-89CC-75C5ECA25E21}"/>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0" name="ZoneTexte 49">
                <a:extLst>
                  <a:ext uri="{FF2B5EF4-FFF2-40B4-BE49-F238E27FC236}">
                    <a16:creationId xmlns:a16="http://schemas.microsoft.com/office/drawing/2014/main" id="{B7F17782-5B7A-47FC-A99A-7839634B62B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2</a:t>
                </a:r>
              </a:p>
            </p:txBody>
          </p:sp>
        </p:grpSp>
      </p:grpSp>
      <p:grpSp>
        <p:nvGrpSpPr>
          <p:cNvPr id="51" name="Groupe 50">
            <a:extLst>
              <a:ext uri="{FF2B5EF4-FFF2-40B4-BE49-F238E27FC236}">
                <a16:creationId xmlns:a16="http://schemas.microsoft.com/office/drawing/2014/main" id="{12D4EFE3-D428-43E7-8446-0C44C8E60BB9}"/>
              </a:ext>
            </a:extLst>
          </p:cNvPr>
          <p:cNvGrpSpPr/>
          <p:nvPr/>
        </p:nvGrpSpPr>
        <p:grpSpPr>
          <a:xfrm>
            <a:off x="3185280" y="3144347"/>
            <a:ext cx="6511120" cy="707886"/>
            <a:chOff x="2205072" y="1258857"/>
            <a:chExt cx="6511120" cy="707886"/>
          </a:xfrm>
        </p:grpSpPr>
        <p:sp>
          <p:nvSpPr>
            <p:cNvPr id="53" name="Titre 1">
              <a:extLst>
                <a:ext uri="{FF2B5EF4-FFF2-40B4-BE49-F238E27FC236}">
                  <a16:creationId xmlns:a16="http://schemas.microsoft.com/office/drawing/2014/main" id="{B4C5429A-E365-4112-BECC-1248ACA4872C}"/>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Modélisation</a:t>
              </a:r>
            </a:p>
          </p:txBody>
        </p:sp>
        <p:grpSp>
          <p:nvGrpSpPr>
            <p:cNvPr id="54" name="Groupe 53">
              <a:extLst>
                <a:ext uri="{FF2B5EF4-FFF2-40B4-BE49-F238E27FC236}">
                  <a16:creationId xmlns:a16="http://schemas.microsoft.com/office/drawing/2014/main" id="{87DE31D1-9CF3-41AE-BF3D-3632FA008FEB}"/>
                </a:ext>
              </a:extLst>
            </p:cNvPr>
            <p:cNvGrpSpPr/>
            <p:nvPr/>
          </p:nvGrpSpPr>
          <p:grpSpPr>
            <a:xfrm>
              <a:off x="2205072" y="1258857"/>
              <a:ext cx="688119" cy="707886"/>
              <a:chOff x="1087401" y="1342089"/>
              <a:chExt cx="688119" cy="707886"/>
            </a:xfrm>
          </p:grpSpPr>
          <p:pic>
            <p:nvPicPr>
              <p:cNvPr id="55" name="Image 54">
                <a:extLst>
                  <a:ext uri="{FF2B5EF4-FFF2-40B4-BE49-F238E27FC236}">
                    <a16:creationId xmlns:a16="http://schemas.microsoft.com/office/drawing/2014/main" id="{5CE465EE-AB34-4659-9672-4B35778493BD}"/>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6" name="ZoneTexte 55">
                <a:extLst>
                  <a:ext uri="{FF2B5EF4-FFF2-40B4-BE49-F238E27FC236}">
                    <a16:creationId xmlns:a16="http://schemas.microsoft.com/office/drawing/2014/main" id="{907D8742-C51C-4331-962D-2C735C22B7DA}"/>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3</a:t>
                </a:r>
              </a:p>
            </p:txBody>
          </p:sp>
        </p:grpSp>
      </p:grpSp>
      <p:grpSp>
        <p:nvGrpSpPr>
          <p:cNvPr id="57" name="Groupe 56">
            <a:extLst>
              <a:ext uri="{FF2B5EF4-FFF2-40B4-BE49-F238E27FC236}">
                <a16:creationId xmlns:a16="http://schemas.microsoft.com/office/drawing/2014/main" id="{62A5EFF2-9298-47AD-9E65-AE28C384E799}"/>
              </a:ext>
            </a:extLst>
          </p:cNvPr>
          <p:cNvGrpSpPr/>
          <p:nvPr/>
        </p:nvGrpSpPr>
        <p:grpSpPr>
          <a:xfrm>
            <a:off x="3185280" y="3977531"/>
            <a:ext cx="6511120" cy="707886"/>
            <a:chOff x="2205072" y="1258857"/>
            <a:chExt cx="6511120" cy="707886"/>
          </a:xfrm>
        </p:grpSpPr>
        <p:sp>
          <p:nvSpPr>
            <p:cNvPr id="58" name="Titre 1">
              <a:extLst>
                <a:ext uri="{FF2B5EF4-FFF2-40B4-BE49-F238E27FC236}">
                  <a16:creationId xmlns:a16="http://schemas.microsoft.com/office/drawing/2014/main" id="{EF975663-EE7C-4BE4-8AD3-13BAD00A7151}"/>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Dashboard</a:t>
              </a:r>
            </a:p>
          </p:txBody>
        </p:sp>
        <p:grpSp>
          <p:nvGrpSpPr>
            <p:cNvPr id="59" name="Groupe 58">
              <a:extLst>
                <a:ext uri="{FF2B5EF4-FFF2-40B4-BE49-F238E27FC236}">
                  <a16:creationId xmlns:a16="http://schemas.microsoft.com/office/drawing/2014/main" id="{78F7D5C3-3DCC-434A-9B39-81C31371A154}"/>
                </a:ext>
              </a:extLst>
            </p:cNvPr>
            <p:cNvGrpSpPr/>
            <p:nvPr/>
          </p:nvGrpSpPr>
          <p:grpSpPr>
            <a:xfrm>
              <a:off x="2205072" y="1258857"/>
              <a:ext cx="688119" cy="707886"/>
              <a:chOff x="1087401" y="1342089"/>
              <a:chExt cx="688119" cy="707886"/>
            </a:xfrm>
          </p:grpSpPr>
          <p:pic>
            <p:nvPicPr>
              <p:cNvPr id="60" name="Image 59">
                <a:extLst>
                  <a:ext uri="{FF2B5EF4-FFF2-40B4-BE49-F238E27FC236}">
                    <a16:creationId xmlns:a16="http://schemas.microsoft.com/office/drawing/2014/main" id="{B5E3D021-47E5-4071-B725-B1DD2ED30E38}"/>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1" name="ZoneTexte 60">
                <a:extLst>
                  <a:ext uri="{FF2B5EF4-FFF2-40B4-BE49-F238E27FC236}">
                    <a16:creationId xmlns:a16="http://schemas.microsoft.com/office/drawing/2014/main" id="{63E72558-266C-47BB-97DC-A3850B1CACA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4</a:t>
                </a:r>
              </a:p>
            </p:txBody>
          </p:sp>
        </p:grpSp>
      </p:grpSp>
      <p:grpSp>
        <p:nvGrpSpPr>
          <p:cNvPr id="62" name="Groupe 61">
            <a:extLst>
              <a:ext uri="{FF2B5EF4-FFF2-40B4-BE49-F238E27FC236}">
                <a16:creationId xmlns:a16="http://schemas.microsoft.com/office/drawing/2014/main" id="{F6B2ED0B-D6B8-4AB1-9EA5-C04CDEE13F0E}"/>
              </a:ext>
            </a:extLst>
          </p:cNvPr>
          <p:cNvGrpSpPr/>
          <p:nvPr/>
        </p:nvGrpSpPr>
        <p:grpSpPr>
          <a:xfrm>
            <a:off x="3185100" y="4798521"/>
            <a:ext cx="6511120" cy="707886"/>
            <a:chOff x="2205072" y="1258857"/>
            <a:chExt cx="6511120" cy="707886"/>
          </a:xfrm>
        </p:grpSpPr>
        <p:sp>
          <p:nvSpPr>
            <p:cNvPr id="63" name="Titre 1">
              <a:extLst>
                <a:ext uri="{FF2B5EF4-FFF2-40B4-BE49-F238E27FC236}">
                  <a16:creationId xmlns:a16="http://schemas.microsoft.com/office/drawing/2014/main" id="{2EAA1A32-FFFE-4F73-A120-AE92532DAD45}"/>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Conclusions</a:t>
              </a:r>
            </a:p>
          </p:txBody>
        </p:sp>
        <p:grpSp>
          <p:nvGrpSpPr>
            <p:cNvPr id="64" name="Groupe 63">
              <a:extLst>
                <a:ext uri="{FF2B5EF4-FFF2-40B4-BE49-F238E27FC236}">
                  <a16:creationId xmlns:a16="http://schemas.microsoft.com/office/drawing/2014/main" id="{DDE85F11-1F1C-4F7E-8DB0-4634CDDB3A29}"/>
                </a:ext>
              </a:extLst>
            </p:cNvPr>
            <p:cNvGrpSpPr/>
            <p:nvPr/>
          </p:nvGrpSpPr>
          <p:grpSpPr>
            <a:xfrm>
              <a:off x="2205072" y="1258857"/>
              <a:ext cx="688119" cy="707886"/>
              <a:chOff x="1087401" y="1342089"/>
              <a:chExt cx="688119" cy="707886"/>
            </a:xfrm>
          </p:grpSpPr>
          <p:pic>
            <p:nvPicPr>
              <p:cNvPr id="65" name="Image 64">
                <a:extLst>
                  <a:ext uri="{FF2B5EF4-FFF2-40B4-BE49-F238E27FC236}">
                    <a16:creationId xmlns:a16="http://schemas.microsoft.com/office/drawing/2014/main" id="{BC8ADC09-A28F-4AB1-B2D5-746005BC4209}"/>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6" name="ZoneTexte 65">
                <a:extLst>
                  <a:ext uri="{FF2B5EF4-FFF2-40B4-BE49-F238E27FC236}">
                    <a16:creationId xmlns:a16="http://schemas.microsoft.com/office/drawing/2014/main" id="{292896F7-9758-4B71-A491-343A2F3EEE02}"/>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5</a:t>
                </a:r>
              </a:p>
            </p:txBody>
          </p:sp>
        </p:grpSp>
      </p:grpSp>
    </p:spTree>
    <p:extLst>
      <p:ext uri="{BB962C8B-B14F-4D97-AF65-F5344CB8AC3E}">
        <p14:creationId xmlns:p14="http://schemas.microsoft.com/office/powerpoint/2010/main" val="8409544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32</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Conclusions</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5</a:t>
            </a:r>
          </a:p>
        </p:txBody>
      </p:sp>
      <p:pic>
        <p:nvPicPr>
          <p:cNvPr id="5" name="Graphique 4" descr="Cible">
            <a:extLst>
              <a:ext uri="{FF2B5EF4-FFF2-40B4-BE49-F238E27FC236}">
                <a16:creationId xmlns:a16="http://schemas.microsoft.com/office/drawing/2014/main" id="{0E7B3C22-6A8E-4599-9F26-7DD3AAECC3C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2045" y="942744"/>
            <a:ext cx="691427" cy="691427"/>
          </a:xfrm>
          <a:prstGeom prst="rect">
            <a:avLst/>
          </a:prstGeom>
        </p:spPr>
      </p:pic>
      <p:sp>
        <p:nvSpPr>
          <p:cNvPr id="14" name="ZoneTexte 13">
            <a:extLst>
              <a:ext uri="{FF2B5EF4-FFF2-40B4-BE49-F238E27FC236}">
                <a16:creationId xmlns:a16="http://schemas.microsoft.com/office/drawing/2014/main" id="{BA49467B-80A2-46D5-A218-191B5737E663}"/>
              </a:ext>
            </a:extLst>
          </p:cNvPr>
          <p:cNvSpPr txBox="1"/>
          <p:nvPr/>
        </p:nvSpPr>
        <p:spPr>
          <a:xfrm>
            <a:off x="1299978" y="1090300"/>
            <a:ext cx="8468430" cy="400110"/>
          </a:xfrm>
          <a:prstGeom prst="rect">
            <a:avLst/>
          </a:prstGeom>
          <a:noFill/>
        </p:spPr>
        <p:txBody>
          <a:bodyPr wrap="square" rtlCol="0">
            <a:spAutoFit/>
          </a:bodyPr>
          <a:lstStyle/>
          <a:p>
            <a:r>
              <a:rPr lang="fr-FR" sz="2000" b="1" dirty="0">
                <a:solidFill>
                  <a:srgbClr val="C1344B"/>
                </a:solidFill>
                <a:latin typeface="Arial" panose="020B0604020202020204" pitchFamily="34" charset="0"/>
                <a:cs typeface="Arial" panose="020B0604020202020204" pitchFamily="34" charset="0"/>
              </a:rPr>
              <a:t>Problématique de classification binaire avec classes déséquilibrées</a:t>
            </a:r>
          </a:p>
        </p:txBody>
      </p:sp>
      <p:pic>
        <p:nvPicPr>
          <p:cNvPr id="15" name="Graphique 14" descr="Cible">
            <a:extLst>
              <a:ext uri="{FF2B5EF4-FFF2-40B4-BE49-F238E27FC236}">
                <a16:creationId xmlns:a16="http://schemas.microsoft.com/office/drawing/2014/main" id="{4D9ABB5C-EABD-40B7-80B9-108AFFCFF0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7898" y="1556792"/>
            <a:ext cx="691427" cy="691427"/>
          </a:xfrm>
          <a:prstGeom prst="rect">
            <a:avLst/>
          </a:prstGeom>
        </p:spPr>
      </p:pic>
      <p:sp>
        <p:nvSpPr>
          <p:cNvPr id="16" name="ZoneTexte 15">
            <a:extLst>
              <a:ext uri="{FF2B5EF4-FFF2-40B4-BE49-F238E27FC236}">
                <a16:creationId xmlns:a16="http://schemas.microsoft.com/office/drawing/2014/main" id="{F357E42D-9357-452E-8623-CAD60E4822A6}"/>
              </a:ext>
            </a:extLst>
          </p:cNvPr>
          <p:cNvSpPr txBox="1"/>
          <p:nvPr/>
        </p:nvSpPr>
        <p:spPr>
          <a:xfrm>
            <a:off x="1305831" y="1704348"/>
            <a:ext cx="8468430" cy="707886"/>
          </a:xfrm>
          <a:prstGeom prst="rect">
            <a:avLst/>
          </a:prstGeom>
          <a:noFill/>
        </p:spPr>
        <p:txBody>
          <a:bodyPr wrap="square" rtlCol="0">
            <a:spAutoFit/>
          </a:bodyPr>
          <a:lstStyle/>
          <a:p>
            <a:r>
              <a:rPr lang="fr-FR" sz="2000" b="1" dirty="0">
                <a:solidFill>
                  <a:srgbClr val="C1344B"/>
                </a:solidFill>
                <a:latin typeface="Arial" panose="020B0604020202020204" pitchFamily="34" charset="0"/>
                <a:cs typeface="Arial" panose="020B0604020202020204" pitchFamily="34" charset="0"/>
              </a:rPr>
              <a:t>Modèle final </a:t>
            </a:r>
            <a:r>
              <a:rPr lang="fr-FR" sz="2000" b="1" dirty="0" err="1">
                <a:solidFill>
                  <a:srgbClr val="C1344B"/>
                </a:solidFill>
                <a:latin typeface="Arial" panose="020B0604020202020204" pitchFamily="34" charset="0"/>
                <a:cs typeface="Arial" panose="020B0604020202020204" pitchFamily="34" charset="0"/>
              </a:rPr>
              <a:t>LightGBM</a:t>
            </a:r>
            <a:r>
              <a:rPr lang="fr-FR" sz="2000" b="1" dirty="0">
                <a:solidFill>
                  <a:srgbClr val="C1344B"/>
                </a:solidFill>
                <a:latin typeface="Arial" panose="020B0604020202020204" pitchFamily="34" charset="0"/>
                <a:cs typeface="Arial" panose="020B0604020202020204" pitchFamily="34" charset="0"/>
              </a:rPr>
              <a:t> optimisé avec </a:t>
            </a:r>
            <a:r>
              <a:rPr lang="fr-FR" sz="2000" b="1" dirty="0" err="1">
                <a:solidFill>
                  <a:srgbClr val="C1344B"/>
                </a:solidFill>
                <a:latin typeface="Arial" panose="020B0604020202020204" pitchFamily="34" charset="0"/>
                <a:cs typeface="Arial" panose="020B0604020202020204" pitchFamily="34" charset="0"/>
              </a:rPr>
              <a:t>optuna</a:t>
            </a:r>
            <a:r>
              <a:rPr lang="fr-FR" sz="2000" b="1" dirty="0">
                <a:solidFill>
                  <a:srgbClr val="C1344B"/>
                </a:solidFill>
                <a:latin typeface="Arial" panose="020B0604020202020204" pitchFamily="34" charset="0"/>
                <a:cs typeface="Arial" panose="020B0604020202020204" pitchFamily="34" charset="0"/>
              </a:rPr>
              <a:t> sur la métrique F10 interprétable</a:t>
            </a:r>
          </a:p>
        </p:txBody>
      </p:sp>
      <p:pic>
        <p:nvPicPr>
          <p:cNvPr id="7" name="Graphique 6" descr="Flèches de chevron">
            <a:extLst>
              <a:ext uri="{FF2B5EF4-FFF2-40B4-BE49-F238E27FC236}">
                <a16:creationId xmlns:a16="http://schemas.microsoft.com/office/drawing/2014/main" id="{E62FBC57-A9FD-43E5-A874-FF55CDC0B78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5520" y="2780928"/>
            <a:ext cx="554692" cy="554692"/>
          </a:xfrm>
          <a:prstGeom prst="rect">
            <a:avLst/>
          </a:prstGeom>
        </p:spPr>
      </p:pic>
      <p:sp>
        <p:nvSpPr>
          <p:cNvPr id="22" name="ZoneTexte 21">
            <a:extLst>
              <a:ext uri="{FF2B5EF4-FFF2-40B4-BE49-F238E27FC236}">
                <a16:creationId xmlns:a16="http://schemas.microsoft.com/office/drawing/2014/main" id="{81324788-ED39-4FA5-99B8-032D6066B44F}"/>
              </a:ext>
            </a:extLst>
          </p:cNvPr>
          <p:cNvSpPr txBox="1"/>
          <p:nvPr/>
        </p:nvSpPr>
        <p:spPr>
          <a:xfrm>
            <a:off x="2330212" y="2849874"/>
            <a:ext cx="8468430" cy="400110"/>
          </a:xfrm>
          <a:prstGeom prst="rect">
            <a:avLst/>
          </a:prstGeom>
          <a:noFill/>
        </p:spPr>
        <p:txBody>
          <a:bodyPr wrap="square" rtlCol="0">
            <a:spAutoFit/>
          </a:bodyPr>
          <a:lstStyle/>
          <a:p>
            <a:r>
              <a:rPr lang="fr-FR" sz="2000" b="1" dirty="0">
                <a:solidFill>
                  <a:srgbClr val="C1344B"/>
                </a:solidFill>
                <a:latin typeface="Arial" panose="020B0604020202020204" pitchFamily="34" charset="0"/>
                <a:cs typeface="Arial" panose="020B0604020202020204" pitchFamily="34" charset="0"/>
              </a:rPr>
              <a:t>Autre modèle </a:t>
            </a:r>
            <a:r>
              <a:rPr lang="fr-FR" sz="2000" b="1" dirty="0" err="1">
                <a:solidFill>
                  <a:srgbClr val="C1344B"/>
                </a:solidFill>
                <a:latin typeface="Arial" panose="020B0604020202020204" pitchFamily="34" charset="0"/>
                <a:cs typeface="Arial" panose="020B0604020202020204" pitchFamily="34" charset="0"/>
              </a:rPr>
              <a:t>XGBoost</a:t>
            </a:r>
            <a:r>
              <a:rPr lang="fr-FR" sz="2000" b="1" dirty="0">
                <a:solidFill>
                  <a:srgbClr val="C1344B"/>
                </a:solidFill>
                <a:latin typeface="Arial" panose="020B0604020202020204" pitchFamily="34" charset="0"/>
                <a:cs typeface="Arial" panose="020B0604020202020204" pitchFamily="34" charset="0"/>
              </a:rPr>
              <a:t> (</a:t>
            </a:r>
            <a:r>
              <a:rPr lang="fr-FR" sz="2000" b="1" dirty="0" err="1">
                <a:solidFill>
                  <a:srgbClr val="C1344B"/>
                </a:solidFill>
                <a:latin typeface="Arial" panose="020B0604020202020204" pitchFamily="34" charset="0"/>
                <a:cs typeface="Arial" panose="020B0604020202020204" pitchFamily="34" charset="0"/>
              </a:rPr>
              <a:t>recall</a:t>
            </a:r>
            <a:r>
              <a:rPr lang="fr-FR" sz="2000" b="1" dirty="0">
                <a:solidFill>
                  <a:srgbClr val="C1344B"/>
                </a:solidFill>
                <a:latin typeface="Arial" panose="020B0604020202020204" pitchFamily="34" charset="0"/>
                <a:cs typeface="Arial" panose="020B0604020202020204" pitchFamily="34" charset="0"/>
              </a:rPr>
              <a:t>) </a:t>
            </a:r>
          </a:p>
        </p:txBody>
      </p:sp>
      <p:pic>
        <p:nvPicPr>
          <p:cNvPr id="23" name="Graphique 22" descr="Flèches de chevron">
            <a:extLst>
              <a:ext uri="{FF2B5EF4-FFF2-40B4-BE49-F238E27FC236}">
                <a16:creationId xmlns:a16="http://schemas.microsoft.com/office/drawing/2014/main" id="{30778831-7A62-48FC-AA4F-75454B5BFC3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75520" y="3224196"/>
            <a:ext cx="554692" cy="554692"/>
          </a:xfrm>
          <a:prstGeom prst="rect">
            <a:avLst/>
          </a:prstGeom>
        </p:spPr>
      </p:pic>
      <p:sp>
        <p:nvSpPr>
          <p:cNvPr id="24" name="ZoneTexte 23">
            <a:extLst>
              <a:ext uri="{FF2B5EF4-FFF2-40B4-BE49-F238E27FC236}">
                <a16:creationId xmlns:a16="http://schemas.microsoft.com/office/drawing/2014/main" id="{8DBD04C9-8F9D-4A77-8E2B-DE70AE14235E}"/>
              </a:ext>
            </a:extLst>
          </p:cNvPr>
          <p:cNvSpPr txBox="1"/>
          <p:nvPr/>
        </p:nvSpPr>
        <p:spPr>
          <a:xfrm>
            <a:off x="2330212" y="3293142"/>
            <a:ext cx="8468430" cy="400110"/>
          </a:xfrm>
          <a:prstGeom prst="rect">
            <a:avLst/>
          </a:prstGeom>
          <a:noFill/>
        </p:spPr>
        <p:txBody>
          <a:bodyPr wrap="square" rtlCol="0">
            <a:spAutoFit/>
          </a:bodyPr>
          <a:lstStyle/>
          <a:p>
            <a:r>
              <a:rPr lang="fr-FR" sz="2000" b="1" dirty="0">
                <a:solidFill>
                  <a:srgbClr val="C1344B"/>
                </a:solidFill>
                <a:latin typeface="Arial" panose="020B0604020202020204" pitchFamily="34" charset="0"/>
                <a:cs typeface="Arial" panose="020B0604020202020204" pitchFamily="34" charset="0"/>
              </a:rPr>
              <a:t>Optimisation des hyperparamètres de </a:t>
            </a:r>
            <a:r>
              <a:rPr lang="fr-FR" sz="2000" b="1" dirty="0" err="1">
                <a:solidFill>
                  <a:srgbClr val="C1344B"/>
                </a:solidFill>
                <a:latin typeface="Arial" panose="020B0604020202020204" pitchFamily="34" charset="0"/>
                <a:cs typeface="Arial" panose="020B0604020202020204" pitchFamily="34" charset="0"/>
              </a:rPr>
              <a:t>LightGBM</a:t>
            </a:r>
            <a:endParaRPr lang="fr-FR" sz="2000" b="1" dirty="0">
              <a:solidFill>
                <a:srgbClr val="C1344B"/>
              </a:solidFill>
              <a:latin typeface="Arial" panose="020B0604020202020204" pitchFamily="34" charset="0"/>
              <a:cs typeface="Arial" panose="020B0604020202020204" pitchFamily="34" charset="0"/>
            </a:endParaRPr>
          </a:p>
        </p:txBody>
      </p:sp>
      <p:pic>
        <p:nvPicPr>
          <p:cNvPr id="25" name="Graphique 24" descr="Flèches de chevron">
            <a:extLst>
              <a:ext uri="{FF2B5EF4-FFF2-40B4-BE49-F238E27FC236}">
                <a16:creationId xmlns:a16="http://schemas.microsoft.com/office/drawing/2014/main" id="{AC3DE707-743E-4195-A624-CC737A2A1E5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792773" y="3673497"/>
            <a:ext cx="554692" cy="554692"/>
          </a:xfrm>
          <a:prstGeom prst="rect">
            <a:avLst/>
          </a:prstGeom>
        </p:spPr>
      </p:pic>
      <p:sp>
        <p:nvSpPr>
          <p:cNvPr id="26" name="ZoneTexte 25">
            <a:extLst>
              <a:ext uri="{FF2B5EF4-FFF2-40B4-BE49-F238E27FC236}">
                <a16:creationId xmlns:a16="http://schemas.microsoft.com/office/drawing/2014/main" id="{FD1E1A7C-890D-4671-B1C7-FEBBBEF8B825}"/>
              </a:ext>
            </a:extLst>
          </p:cNvPr>
          <p:cNvSpPr txBox="1"/>
          <p:nvPr/>
        </p:nvSpPr>
        <p:spPr>
          <a:xfrm>
            <a:off x="2347465" y="3742443"/>
            <a:ext cx="8468430" cy="1631216"/>
          </a:xfrm>
          <a:prstGeom prst="rect">
            <a:avLst/>
          </a:prstGeom>
          <a:noFill/>
        </p:spPr>
        <p:txBody>
          <a:bodyPr wrap="square" rtlCol="0">
            <a:spAutoFit/>
          </a:bodyPr>
          <a:lstStyle/>
          <a:p>
            <a:r>
              <a:rPr lang="fr-FR" sz="2000" b="1" dirty="0">
                <a:solidFill>
                  <a:srgbClr val="C1344B"/>
                </a:solidFill>
                <a:latin typeface="Arial" panose="020B0604020202020204" pitchFamily="34" charset="0"/>
                <a:cs typeface="Arial" panose="020B0604020202020204" pitchFamily="34" charset="0"/>
              </a:rPr>
              <a:t>Échange avec notre client :</a:t>
            </a:r>
          </a:p>
          <a:p>
            <a:r>
              <a:rPr lang="fr-FR" sz="2000" b="1" dirty="0">
                <a:solidFill>
                  <a:srgbClr val="C1344B"/>
                </a:solidFill>
                <a:latin typeface="Arial" panose="020B0604020202020204" pitchFamily="34" charset="0"/>
                <a:cs typeface="Arial" panose="020B0604020202020204" pitchFamily="34" charset="0"/>
              </a:rPr>
              <a:t>    - variables métiers ajoutées adéquates?</a:t>
            </a:r>
          </a:p>
          <a:p>
            <a:r>
              <a:rPr lang="fr-FR" sz="2000" b="1" dirty="0">
                <a:solidFill>
                  <a:srgbClr val="C1344B"/>
                </a:solidFill>
                <a:latin typeface="Arial" panose="020B0604020202020204" pitchFamily="34" charset="0"/>
                <a:cs typeface="Arial" panose="020B0604020202020204" pitchFamily="34" charset="0"/>
              </a:rPr>
              <a:t>    - compromis FN/FP (seuil? Taux?)</a:t>
            </a:r>
          </a:p>
          <a:p>
            <a:r>
              <a:rPr lang="fr-FR" sz="2000" b="1" dirty="0">
                <a:solidFill>
                  <a:srgbClr val="C1344B"/>
                </a:solidFill>
                <a:latin typeface="Arial" panose="020B0604020202020204" pitchFamily="34" charset="0"/>
                <a:cs typeface="Arial" panose="020B0604020202020204" pitchFamily="34" charset="0"/>
              </a:rPr>
              <a:t>    - revoir métrique métier bancaire inefficace lors des essais</a:t>
            </a:r>
          </a:p>
          <a:p>
            <a:r>
              <a:rPr lang="fr-FR" sz="2000" b="1" dirty="0">
                <a:solidFill>
                  <a:srgbClr val="C1344B"/>
                </a:solidFill>
                <a:latin typeface="Arial" panose="020B0604020202020204" pitchFamily="34" charset="0"/>
                <a:cs typeface="Arial" panose="020B0604020202020204" pitchFamily="34" charset="0"/>
              </a:rPr>
              <a:t>    - source externe très influente mais ininterprétable</a:t>
            </a:r>
          </a:p>
        </p:txBody>
      </p:sp>
      <p:pic>
        <p:nvPicPr>
          <p:cNvPr id="29" name="Graphique 28" descr="Flèches de chevron">
            <a:extLst>
              <a:ext uri="{FF2B5EF4-FFF2-40B4-BE49-F238E27FC236}">
                <a16:creationId xmlns:a16="http://schemas.microsoft.com/office/drawing/2014/main" id="{047CAA07-4E21-497F-A6C8-A740B1A158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4433" y="5241649"/>
            <a:ext cx="554692" cy="554692"/>
          </a:xfrm>
          <a:prstGeom prst="rect">
            <a:avLst/>
          </a:prstGeom>
        </p:spPr>
      </p:pic>
      <p:sp>
        <p:nvSpPr>
          <p:cNvPr id="31" name="ZoneTexte 30">
            <a:extLst>
              <a:ext uri="{FF2B5EF4-FFF2-40B4-BE49-F238E27FC236}">
                <a16:creationId xmlns:a16="http://schemas.microsoft.com/office/drawing/2014/main" id="{3A446425-353A-4CF0-9015-35BD7DAC6B5B}"/>
              </a:ext>
            </a:extLst>
          </p:cNvPr>
          <p:cNvSpPr txBox="1"/>
          <p:nvPr/>
        </p:nvSpPr>
        <p:spPr>
          <a:xfrm>
            <a:off x="2369125" y="5310595"/>
            <a:ext cx="8468430" cy="707886"/>
          </a:xfrm>
          <a:prstGeom prst="rect">
            <a:avLst/>
          </a:prstGeom>
          <a:noFill/>
        </p:spPr>
        <p:txBody>
          <a:bodyPr wrap="square" rtlCol="0">
            <a:spAutoFit/>
          </a:bodyPr>
          <a:lstStyle/>
          <a:p>
            <a:r>
              <a:rPr lang="fr-FR" sz="2000" b="1" dirty="0">
                <a:solidFill>
                  <a:srgbClr val="C1344B"/>
                </a:solidFill>
                <a:latin typeface="Arial" panose="020B0604020202020204" pitchFamily="34" charset="0"/>
                <a:cs typeface="Arial" panose="020B0604020202020204" pitchFamily="34" charset="0"/>
              </a:rPr>
              <a:t>Dashboard : fonctions avancées d’optimisation de </a:t>
            </a:r>
            <a:r>
              <a:rPr lang="fr-FR" sz="2000" b="1" dirty="0" err="1">
                <a:solidFill>
                  <a:srgbClr val="C1344B"/>
                </a:solidFill>
                <a:latin typeface="Arial" panose="020B0604020202020204" pitchFamily="34" charset="0"/>
                <a:cs typeface="Arial" panose="020B0604020202020204" pitchFamily="34" charset="0"/>
              </a:rPr>
              <a:t>Streamlit</a:t>
            </a:r>
            <a:r>
              <a:rPr lang="fr-FR" sz="2000" b="1" dirty="0">
                <a:solidFill>
                  <a:srgbClr val="C1344B"/>
                </a:solidFill>
                <a:latin typeface="Arial" panose="020B0604020202020204" pitchFamily="34" charset="0"/>
                <a:cs typeface="Arial" panose="020B0604020202020204" pitchFamily="34" charset="0"/>
              </a:rPr>
              <a:t> (cache…) – phase de réentraînement du modèle</a:t>
            </a:r>
          </a:p>
        </p:txBody>
      </p:sp>
      <p:pic>
        <p:nvPicPr>
          <p:cNvPr id="32" name="Graphique 31" descr="Flèches de chevron">
            <a:extLst>
              <a:ext uri="{FF2B5EF4-FFF2-40B4-BE49-F238E27FC236}">
                <a16:creationId xmlns:a16="http://schemas.microsoft.com/office/drawing/2014/main" id="{355E2F51-B668-4345-BD54-CE696BAE225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814433" y="5834173"/>
            <a:ext cx="554692" cy="554692"/>
          </a:xfrm>
          <a:prstGeom prst="rect">
            <a:avLst/>
          </a:prstGeom>
        </p:spPr>
      </p:pic>
      <p:sp>
        <p:nvSpPr>
          <p:cNvPr id="33" name="ZoneTexte 32">
            <a:extLst>
              <a:ext uri="{FF2B5EF4-FFF2-40B4-BE49-F238E27FC236}">
                <a16:creationId xmlns:a16="http://schemas.microsoft.com/office/drawing/2014/main" id="{E92639FD-F172-4595-A15B-6F14EA132F47}"/>
              </a:ext>
            </a:extLst>
          </p:cNvPr>
          <p:cNvSpPr txBox="1"/>
          <p:nvPr/>
        </p:nvSpPr>
        <p:spPr>
          <a:xfrm>
            <a:off x="2369125" y="5903119"/>
            <a:ext cx="8468430" cy="400110"/>
          </a:xfrm>
          <a:prstGeom prst="rect">
            <a:avLst/>
          </a:prstGeom>
          <a:noFill/>
        </p:spPr>
        <p:txBody>
          <a:bodyPr wrap="square" rtlCol="0">
            <a:spAutoFit/>
          </a:bodyPr>
          <a:lstStyle/>
          <a:p>
            <a:r>
              <a:rPr lang="fr-FR" sz="2000" b="1" dirty="0">
                <a:solidFill>
                  <a:srgbClr val="C1344B"/>
                </a:solidFill>
                <a:latin typeface="Arial" panose="020B0604020202020204" pitchFamily="34" charset="0"/>
                <a:cs typeface="Arial" panose="020B0604020202020204" pitchFamily="34" charset="0"/>
              </a:rPr>
              <a:t>Éthique :  sexe, âge, transparence, automatisation</a:t>
            </a:r>
          </a:p>
        </p:txBody>
      </p:sp>
    </p:spTree>
    <p:extLst>
      <p:ext uri="{BB962C8B-B14F-4D97-AF65-F5344CB8AC3E}">
        <p14:creationId xmlns:p14="http://schemas.microsoft.com/office/powerpoint/2010/main" val="9359891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33</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193500" cy="817017"/>
            <a:chOff x="-266" y="-15501"/>
            <a:chExt cx="12193500"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192000" cy="652370"/>
              <a:chOff x="-266" y="-15501"/>
              <a:chExt cx="12192000" cy="652370"/>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407368" y="42730"/>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Sommaire</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8" name="Titre 1">
            <a:extLst>
              <a:ext uri="{FF2B5EF4-FFF2-40B4-BE49-F238E27FC236}">
                <a16:creationId xmlns:a16="http://schemas.microsoft.com/office/drawing/2014/main" id="{368A708E-4B12-428B-B047-5AA3DF081A91}"/>
              </a:ext>
            </a:extLst>
          </p:cNvPr>
          <p:cNvSpPr txBox="1">
            <a:spLocks/>
          </p:cNvSpPr>
          <p:nvPr/>
        </p:nvSpPr>
        <p:spPr>
          <a:xfrm>
            <a:off x="3357262" y="2564904"/>
            <a:ext cx="5477475" cy="151216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8000" dirty="0">
                <a:latin typeface="Arial" panose="020B0604020202020204" pitchFamily="34" charset="0"/>
                <a:cs typeface="Arial" panose="020B0604020202020204" pitchFamily="34" charset="0"/>
              </a:rPr>
              <a:t>A</a:t>
            </a:r>
            <a:r>
              <a:rPr lang="fr-FR" sz="8000" dirty="0">
                <a:solidFill>
                  <a:srgbClr val="C00000"/>
                </a:solidFill>
                <a:latin typeface="Arial" panose="020B0604020202020204" pitchFamily="34" charset="0"/>
                <a:cs typeface="Arial" panose="020B0604020202020204" pitchFamily="34" charset="0"/>
              </a:rPr>
              <a:t>nn</a:t>
            </a:r>
            <a:r>
              <a:rPr lang="fr-FR" sz="8000" dirty="0">
                <a:solidFill>
                  <a:schemeClr val="bg1">
                    <a:lumMod val="75000"/>
                  </a:schemeClr>
                </a:solidFill>
                <a:latin typeface="Arial" panose="020B0604020202020204" pitchFamily="34" charset="0"/>
                <a:cs typeface="Arial" panose="020B0604020202020204" pitchFamily="34" charset="0"/>
              </a:rPr>
              <a:t>ex</a:t>
            </a:r>
            <a:r>
              <a:rPr lang="fr-FR" sz="8000" dirty="0">
                <a:latin typeface="Arial" panose="020B0604020202020204" pitchFamily="34" charset="0"/>
                <a:cs typeface="Arial" panose="020B0604020202020204" pitchFamily="34" charset="0"/>
              </a:rPr>
              <a:t>es</a:t>
            </a:r>
          </a:p>
        </p:txBody>
      </p:sp>
      <p:pic>
        <p:nvPicPr>
          <p:cNvPr id="39" name="Graphique 38" descr="Trombone">
            <a:extLst>
              <a:ext uri="{FF2B5EF4-FFF2-40B4-BE49-F238E27FC236}">
                <a16:creationId xmlns:a16="http://schemas.microsoft.com/office/drawing/2014/main" id="{628F2C4E-C312-4AB9-9FC2-D62FE318604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28248" y="4351990"/>
            <a:ext cx="1453133" cy="1453133"/>
          </a:xfrm>
          <a:prstGeom prst="rect">
            <a:avLst/>
          </a:prstGeom>
        </p:spPr>
      </p:pic>
      <p:pic>
        <p:nvPicPr>
          <p:cNvPr id="40" name="Graphique 39" descr="Document">
            <a:extLst>
              <a:ext uri="{FF2B5EF4-FFF2-40B4-BE49-F238E27FC236}">
                <a16:creationId xmlns:a16="http://schemas.microsoft.com/office/drawing/2014/main" id="{477DF20B-C29B-4BC3-B865-44A6F6199E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7448" y="1545979"/>
            <a:ext cx="1403598" cy="1403598"/>
          </a:xfrm>
          <a:prstGeom prst="rect">
            <a:avLst/>
          </a:prstGeom>
        </p:spPr>
      </p:pic>
    </p:spTree>
    <p:extLst>
      <p:ext uri="{BB962C8B-B14F-4D97-AF65-F5344CB8AC3E}">
        <p14:creationId xmlns:p14="http://schemas.microsoft.com/office/powerpoint/2010/main" val="18208913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34</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Annexe </a:t>
                </a:r>
                <a:r>
                  <a:rPr lang="fr-FR" sz="3200" dirty="0">
                    <a:solidFill>
                      <a:srgbClr val="7E4342"/>
                    </a:solidFill>
                    <a:latin typeface="Arial" panose="020B0604020202020204" pitchFamily="34" charset="0"/>
                    <a:cs typeface="Arial" panose="020B0604020202020204" pitchFamily="34" charset="0"/>
                  </a:rPr>
                  <a:t>Données – Nettoyage – Type des données</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1</a:t>
            </a:r>
          </a:p>
        </p:txBody>
      </p:sp>
      <p:graphicFrame>
        <p:nvGraphicFramePr>
          <p:cNvPr id="2" name="Tableau 4">
            <a:extLst>
              <a:ext uri="{FF2B5EF4-FFF2-40B4-BE49-F238E27FC236}">
                <a16:creationId xmlns:a16="http://schemas.microsoft.com/office/drawing/2014/main" id="{0F30CA2E-96E6-4EEE-BE26-576958035360}"/>
              </a:ext>
            </a:extLst>
          </p:cNvPr>
          <p:cNvGraphicFramePr>
            <a:graphicFrameLocks noGrp="1"/>
          </p:cNvGraphicFramePr>
          <p:nvPr>
            <p:extLst>
              <p:ext uri="{D42A27DB-BD31-4B8C-83A1-F6EECF244321}">
                <p14:modId xmlns:p14="http://schemas.microsoft.com/office/powerpoint/2010/main" val="3839473212"/>
              </p:ext>
            </p:extLst>
          </p:nvPr>
        </p:nvGraphicFramePr>
        <p:xfrm>
          <a:off x="911424" y="1151737"/>
          <a:ext cx="9705022" cy="2494280"/>
        </p:xfrm>
        <a:graphic>
          <a:graphicData uri="http://schemas.openxmlformats.org/drawingml/2006/table">
            <a:tbl>
              <a:tblPr firstRow="1" bandRow="1">
                <a:tableStyleId>{5C22544A-7EE6-4342-B048-85BDC9FD1C3A}</a:tableStyleId>
              </a:tblPr>
              <a:tblGrid>
                <a:gridCol w="2000166">
                  <a:extLst>
                    <a:ext uri="{9D8B030D-6E8A-4147-A177-3AD203B41FA5}">
                      <a16:colId xmlns:a16="http://schemas.microsoft.com/office/drawing/2014/main" val="747779850"/>
                    </a:ext>
                  </a:extLst>
                </a:gridCol>
                <a:gridCol w="4104456">
                  <a:extLst>
                    <a:ext uri="{9D8B030D-6E8A-4147-A177-3AD203B41FA5}">
                      <a16:colId xmlns:a16="http://schemas.microsoft.com/office/drawing/2014/main" val="1088721220"/>
                    </a:ext>
                  </a:extLst>
                </a:gridCol>
                <a:gridCol w="1224136">
                  <a:extLst>
                    <a:ext uri="{9D8B030D-6E8A-4147-A177-3AD203B41FA5}">
                      <a16:colId xmlns:a16="http://schemas.microsoft.com/office/drawing/2014/main" val="1651541556"/>
                    </a:ext>
                  </a:extLst>
                </a:gridCol>
                <a:gridCol w="1080120">
                  <a:extLst>
                    <a:ext uri="{9D8B030D-6E8A-4147-A177-3AD203B41FA5}">
                      <a16:colId xmlns:a16="http://schemas.microsoft.com/office/drawing/2014/main" val="1031892276"/>
                    </a:ext>
                  </a:extLst>
                </a:gridCol>
                <a:gridCol w="1296144">
                  <a:extLst>
                    <a:ext uri="{9D8B030D-6E8A-4147-A177-3AD203B41FA5}">
                      <a16:colId xmlns:a16="http://schemas.microsoft.com/office/drawing/2014/main" val="3376115930"/>
                    </a:ext>
                  </a:extLst>
                </a:gridCol>
              </a:tblGrid>
              <a:tr h="566536">
                <a:tc>
                  <a:txBody>
                    <a:bodyPr/>
                    <a:lstStyle/>
                    <a:p>
                      <a:r>
                        <a:rPr lang="fr-FR" dirty="0">
                          <a:solidFill>
                            <a:schemeClr val="bg1"/>
                          </a:solidFill>
                          <a:latin typeface="Arial" panose="020B0604020202020204" pitchFamily="34" charset="0"/>
                          <a:cs typeface="Arial" panose="020B0604020202020204" pitchFamily="34" charset="0"/>
                        </a:rPr>
                        <a:t>Jeu de données</a:t>
                      </a: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Variables</a:t>
                      </a: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Valeurs uniques</a:t>
                      </a:r>
                    </a:p>
                  </a:txBody>
                  <a:tcPr>
                    <a:solidFill>
                      <a:srgbClr val="C1344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latin typeface="Arial" panose="020B0604020202020204" pitchFamily="34" charset="0"/>
                          <a:cs typeface="Arial" panose="020B0604020202020204" pitchFamily="34" charset="0"/>
                        </a:rPr>
                        <a:t>Ancien type</a:t>
                      </a: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Nouveau type</a:t>
                      </a:r>
                    </a:p>
                  </a:txBody>
                  <a:tcPr>
                    <a:solidFill>
                      <a:srgbClr val="C1344B"/>
                    </a:solidFill>
                  </a:tcPr>
                </a:tc>
                <a:extLst>
                  <a:ext uri="{0D108BD9-81ED-4DB2-BD59-A6C34878D82A}">
                    <a16:rowId xmlns:a16="http://schemas.microsoft.com/office/drawing/2014/main" val="3097822706"/>
                  </a:ext>
                </a:extLst>
              </a:tr>
              <a:tr h="370840">
                <a:tc>
                  <a:txBody>
                    <a:bodyPr/>
                    <a:lstStyle/>
                    <a:p>
                      <a:r>
                        <a:rPr lang="fr-FR" dirty="0" err="1">
                          <a:latin typeface="Arial" panose="020B0604020202020204" pitchFamily="34" charset="0"/>
                          <a:cs typeface="Arial" panose="020B0604020202020204" pitchFamily="34" charset="0"/>
                        </a:rPr>
                        <a:t>application_train</a:t>
                      </a:r>
                      <a:endParaRPr lang="fr-FR"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r>
                        <a:rPr lang="fr-FR" dirty="0">
                          <a:latin typeface="Arial" panose="020B0604020202020204" pitchFamily="34" charset="0"/>
                          <a:cs typeface="Arial" panose="020B0604020202020204" pitchFamily="34" charset="0"/>
                        </a:rPr>
                        <a:t>REGION_RATING_CLIENT</a:t>
                      </a:r>
                    </a:p>
                  </a:txBody>
                  <a:tcPr>
                    <a:solidFill>
                      <a:srgbClr val="C1344B">
                        <a:alpha val="50000"/>
                      </a:srgbClr>
                    </a:solidFill>
                  </a:tcPr>
                </a:tc>
                <a:tc>
                  <a:txBody>
                    <a:bodyPr/>
                    <a:lstStyle/>
                    <a:p>
                      <a:r>
                        <a:rPr lang="fr-FR" dirty="0">
                          <a:latin typeface="Arial" panose="020B0604020202020204" pitchFamily="34" charset="0"/>
                          <a:cs typeface="Arial" panose="020B0604020202020204" pitchFamily="34" charset="0"/>
                        </a:rPr>
                        <a:t>1, 2 ou 3</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Arial" panose="020B0604020202020204" pitchFamily="34" charset="0"/>
                          <a:cs typeface="Arial" panose="020B0604020202020204" pitchFamily="34" charset="0"/>
                        </a:rPr>
                        <a:t>int64 </a:t>
                      </a:r>
                    </a:p>
                  </a:txBody>
                  <a:tcPr>
                    <a:solidFill>
                      <a:srgbClr val="C1344B">
                        <a:alpha val="50000"/>
                      </a:srgbClr>
                    </a:solidFill>
                  </a:tcPr>
                </a:tc>
                <a:tc>
                  <a:txBody>
                    <a:bodyPr/>
                    <a:lstStyle/>
                    <a:p>
                      <a:r>
                        <a:rPr lang="fr-FR" dirty="0" err="1">
                          <a:latin typeface="Arial" panose="020B0604020202020204" pitchFamily="34" charset="0"/>
                          <a:cs typeface="Arial" panose="020B0604020202020204" pitchFamily="34" charset="0"/>
                        </a:rPr>
                        <a:t>object</a:t>
                      </a:r>
                      <a:endParaRPr lang="fr-FR"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3646169364"/>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latin typeface="Arial" panose="020B0604020202020204" pitchFamily="34" charset="0"/>
                          <a:cs typeface="Arial" panose="020B0604020202020204" pitchFamily="34" charset="0"/>
                        </a:rPr>
                        <a:t>application_train</a:t>
                      </a:r>
                      <a:endParaRPr lang="fr-FR"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r>
                        <a:rPr lang="en-US" dirty="0">
                          <a:latin typeface="Arial" panose="020B0604020202020204" pitchFamily="34" charset="0"/>
                          <a:cs typeface="Arial" panose="020B0604020202020204" pitchFamily="34" charset="0"/>
                        </a:rPr>
                        <a:t>REGION_RATING_CLIENT_W_CITY</a:t>
                      </a:r>
                      <a:endParaRPr lang="fr-FR"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r>
                        <a:rPr lang="fr-FR" dirty="0">
                          <a:latin typeface="Arial" panose="020B0604020202020204" pitchFamily="34" charset="0"/>
                          <a:cs typeface="Arial" panose="020B0604020202020204" pitchFamily="34" charset="0"/>
                        </a:rPr>
                        <a:t>1, 2 ou 3</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Arial" panose="020B0604020202020204" pitchFamily="34" charset="0"/>
                          <a:cs typeface="Arial" panose="020B0604020202020204" pitchFamily="34" charset="0"/>
                        </a:rPr>
                        <a:t>int64 </a:t>
                      </a:r>
                    </a:p>
                  </a:txBody>
                  <a:tcPr>
                    <a:solidFill>
                      <a:srgbClr val="C1344B">
                        <a:alpha val="20000"/>
                      </a:srgbClr>
                    </a:solidFill>
                  </a:tcPr>
                </a:tc>
                <a:tc>
                  <a:txBody>
                    <a:bodyPr/>
                    <a:lstStyle/>
                    <a:p>
                      <a:r>
                        <a:rPr lang="fr-FR" dirty="0" err="1">
                          <a:latin typeface="Arial" panose="020B0604020202020204" pitchFamily="34" charset="0"/>
                          <a:cs typeface="Arial" panose="020B0604020202020204" pitchFamily="34" charset="0"/>
                        </a:rPr>
                        <a:t>object</a:t>
                      </a:r>
                      <a:endParaRPr lang="fr-FR" dirty="0">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31781707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latin typeface="Arial" panose="020B0604020202020204" pitchFamily="34" charset="0"/>
                          <a:cs typeface="Arial" panose="020B0604020202020204" pitchFamily="34" charset="0"/>
                        </a:rPr>
                        <a:t>application_train</a:t>
                      </a:r>
                      <a:endParaRPr lang="fr-FR"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r>
                        <a:rPr lang="fr-FR" dirty="0">
                          <a:latin typeface="Arial" panose="020B0604020202020204" pitchFamily="34" charset="0"/>
                          <a:cs typeface="Arial" panose="020B0604020202020204" pitchFamily="34" charset="0"/>
                        </a:rPr>
                        <a:t>EMERGENCYSTATE_MODE</a:t>
                      </a:r>
                    </a:p>
                  </a:txBody>
                  <a:tcPr>
                    <a:solidFill>
                      <a:srgbClr val="C1344B">
                        <a:alpha val="50000"/>
                      </a:srgbClr>
                    </a:solidFill>
                  </a:tcPr>
                </a:tc>
                <a:tc>
                  <a:txBody>
                    <a:bodyPr/>
                    <a:lstStyle/>
                    <a:p>
                      <a:r>
                        <a:rPr lang="fr-FR" dirty="0">
                          <a:latin typeface="Arial" panose="020B0604020202020204" pitchFamily="34" charset="0"/>
                          <a:cs typeface="Arial" panose="020B0604020202020204" pitchFamily="34" charset="0"/>
                        </a:rPr>
                        <a:t>Yes/No</a:t>
                      </a:r>
                    </a:p>
                  </a:txBody>
                  <a:tcPr>
                    <a:solidFill>
                      <a:srgbClr val="C1344B">
                        <a:alpha val="50000"/>
                      </a:srgbClr>
                    </a:solidFill>
                  </a:tcPr>
                </a:tc>
                <a:tc>
                  <a:txBody>
                    <a:bodyPr/>
                    <a:lstStyle/>
                    <a:p>
                      <a:r>
                        <a:rPr lang="fr-FR" dirty="0">
                          <a:latin typeface="Arial" panose="020B0604020202020204" pitchFamily="34" charset="0"/>
                          <a:cs typeface="Arial" panose="020B0604020202020204" pitchFamily="34" charset="0"/>
                        </a:rPr>
                        <a:t>Object</a:t>
                      </a:r>
                    </a:p>
                  </a:txBody>
                  <a:tcPr>
                    <a:solidFill>
                      <a:srgbClr val="C1344B">
                        <a:alpha val="50000"/>
                      </a:srgbClr>
                    </a:solidFill>
                  </a:tcPr>
                </a:tc>
                <a:tc>
                  <a:txBody>
                    <a:bodyPr/>
                    <a:lstStyle/>
                    <a:p>
                      <a:r>
                        <a:rPr lang="fr-FR" dirty="0">
                          <a:latin typeface="Arial" panose="020B0604020202020204" pitchFamily="34" charset="0"/>
                          <a:cs typeface="Arial" panose="020B0604020202020204" pitchFamily="34" charset="0"/>
                        </a:rPr>
                        <a:t>int8 (1/0)</a:t>
                      </a:r>
                    </a:p>
                  </a:txBody>
                  <a:tcPr>
                    <a:solidFill>
                      <a:srgbClr val="C1344B">
                        <a:alpha val="50000"/>
                      </a:srgbClr>
                    </a:solidFill>
                  </a:tcPr>
                </a:tc>
                <a:extLst>
                  <a:ext uri="{0D108BD9-81ED-4DB2-BD59-A6C34878D82A}">
                    <a16:rowId xmlns:a16="http://schemas.microsoft.com/office/drawing/2014/main" val="36673886"/>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latin typeface="Arial" panose="020B0604020202020204" pitchFamily="34" charset="0"/>
                          <a:cs typeface="Arial" panose="020B0604020202020204" pitchFamily="34" charset="0"/>
                        </a:rPr>
                        <a:t>application_train</a:t>
                      </a:r>
                      <a:endParaRPr lang="fr-FR"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r>
                        <a:rPr lang="fr-FR" dirty="0">
                          <a:latin typeface="Arial" panose="020B0604020202020204" pitchFamily="34" charset="0"/>
                          <a:cs typeface="Arial" panose="020B0604020202020204" pitchFamily="34" charset="0"/>
                        </a:rPr>
                        <a:t>FLAG_OWN_CAR</a:t>
                      </a:r>
                    </a:p>
                  </a:txBody>
                  <a:tcPr>
                    <a:solidFill>
                      <a:srgbClr val="C1344B">
                        <a:alpha val="20000"/>
                      </a:srgbClr>
                    </a:solidFill>
                  </a:tcPr>
                </a:tc>
                <a:tc>
                  <a:txBody>
                    <a:bodyPr/>
                    <a:lstStyle/>
                    <a:p>
                      <a:r>
                        <a:rPr lang="fr-FR" dirty="0">
                          <a:latin typeface="Arial" panose="020B0604020202020204" pitchFamily="34" charset="0"/>
                          <a:cs typeface="Arial" panose="020B0604020202020204" pitchFamily="34" charset="0"/>
                        </a:rPr>
                        <a:t>Y/N</a:t>
                      </a:r>
                    </a:p>
                  </a:txBody>
                  <a:tcPr>
                    <a:solidFill>
                      <a:srgbClr val="C1344B">
                        <a:alpha val="20000"/>
                      </a:srgbClr>
                    </a:solidFill>
                  </a:tcPr>
                </a:tc>
                <a:tc>
                  <a:txBody>
                    <a:bodyPr/>
                    <a:lstStyle/>
                    <a:p>
                      <a:r>
                        <a:rPr lang="fr-FR" dirty="0">
                          <a:latin typeface="Arial" panose="020B0604020202020204" pitchFamily="34" charset="0"/>
                          <a:cs typeface="Arial" panose="020B0604020202020204" pitchFamily="34" charset="0"/>
                        </a:rPr>
                        <a:t>Object</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Arial" panose="020B0604020202020204" pitchFamily="34" charset="0"/>
                          <a:cs typeface="Arial" panose="020B0604020202020204" pitchFamily="34" charset="0"/>
                        </a:rPr>
                        <a:t>int8 (1/0)</a:t>
                      </a:r>
                    </a:p>
                  </a:txBody>
                  <a:tcPr>
                    <a:solidFill>
                      <a:srgbClr val="C1344B">
                        <a:alpha val="20000"/>
                      </a:srgbClr>
                    </a:solidFill>
                  </a:tcPr>
                </a:tc>
                <a:extLst>
                  <a:ext uri="{0D108BD9-81ED-4DB2-BD59-A6C34878D82A}">
                    <a16:rowId xmlns:a16="http://schemas.microsoft.com/office/drawing/2014/main" val="107995914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latin typeface="Arial" panose="020B0604020202020204" pitchFamily="34" charset="0"/>
                          <a:cs typeface="Arial" panose="020B0604020202020204" pitchFamily="34" charset="0"/>
                        </a:rPr>
                        <a:t>application_train</a:t>
                      </a:r>
                      <a:endParaRPr lang="fr-FR"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r>
                        <a:rPr lang="fr-FR" dirty="0">
                          <a:latin typeface="Arial" panose="020B0604020202020204" pitchFamily="34" charset="0"/>
                          <a:cs typeface="Arial" panose="020B0604020202020204" pitchFamily="34" charset="0"/>
                        </a:rPr>
                        <a:t>FLAG_OWN_REALTY</a:t>
                      </a:r>
                    </a:p>
                  </a:txBody>
                  <a:tcPr>
                    <a:solidFill>
                      <a:srgbClr val="C1344B">
                        <a:alpha val="50000"/>
                      </a:srgbClr>
                    </a:solidFill>
                  </a:tcPr>
                </a:tc>
                <a:tc>
                  <a:txBody>
                    <a:bodyPr/>
                    <a:lstStyle/>
                    <a:p>
                      <a:r>
                        <a:rPr lang="fr-FR" dirty="0">
                          <a:latin typeface="Arial" panose="020B0604020202020204" pitchFamily="34" charset="0"/>
                          <a:cs typeface="Arial" panose="020B0604020202020204" pitchFamily="34" charset="0"/>
                        </a:rPr>
                        <a:t>Y/N</a:t>
                      </a:r>
                    </a:p>
                  </a:txBody>
                  <a:tcPr>
                    <a:solidFill>
                      <a:srgbClr val="C1344B">
                        <a:alpha val="50000"/>
                      </a:srgbClr>
                    </a:solidFill>
                  </a:tcPr>
                </a:tc>
                <a:tc>
                  <a:txBody>
                    <a:bodyPr/>
                    <a:lstStyle/>
                    <a:p>
                      <a:r>
                        <a:rPr lang="fr-FR" dirty="0">
                          <a:latin typeface="Arial" panose="020B0604020202020204" pitchFamily="34" charset="0"/>
                          <a:cs typeface="Arial" panose="020B0604020202020204" pitchFamily="34" charset="0"/>
                        </a:rPr>
                        <a:t>Object</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latin typeface="Arial" panose="020B0604020202020204" pitchFamily="34" charset="0"/>
                          <a:cs typeface="Arial" panose="020B0604020202020204" pitchFamily="34" charset="0"/>
                        </a:rPr>
                        <a:t>int8 (1/0)</a:t>
                      </a:r>
                    </a:p>
                  </a:txBody>
                  <a:tcPr>
                    <a:solidFill>
                      <a:srgbClr val="C1344B">
                        <a:alpha val="50000"/>
                      </a:srgbClr>
                    </a:solidFill>
                  </a:tcPr>
                </a:tc>
                <a:extLst>
                  <a:ext uri="{0D108BD9-81ED-4DB2-BD59-A6C34878D82A}">
                    <a16:rowId xmlns:a16="http://schemas.microsoft.com/office/drawing/2014/main" val="983957663"/>
                  </a:ext>
                </a:extLst>
              </a:tr>
            </a:tbl>
          </a:graphicData>
        </a:graphic>
      </p:graphicFrame>
    </p:spTree>
    <p:extLst>
      <p:ext uri="{BB962C8B-B14F-4D97-AF65-F5344CB8AC3E}">
        <p14:creationId xmlns:p14="http://schemas.microsoft.com/office/powerpoint/2010/main" val="5755957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35</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Annexe </a:t>
                </a:r>
                <a:r>
                  <a:rPr lang="fr-FR" sz="3200" dirty="0">
                    <a:solidFill>
                      <a:srgbClr val="7E4342"/>
                    </a:solidFill>
                    <a:latin typeface="Arial" panose="020B0604020202020204" pitchFamily="34" charset="0"/>
                    <a:cs typeface="Arial" panose="020B0604020202020204" pitchFamily="34" charset="0"/>
                  </a:rPr>
                  <a:t>Données – Nettoyage – Valeurs aberrantes</a:t>
                </a:r>
                <a:endParaRPr lang="fr-FR" sz="36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2</a:t>
            </a:r>
          </a:p>
        </p:txBody>
      </p:sp>
      <p:graphicFrame>
        <p:nvGraphicFramePr>
          <p:cNvPr id="2" name="Tableau 1">
            <a:extLst>
              <a:ext uri="{FF2B5EF4-FFF2-40B4-BE49-F238E27FC236}">
                <a16:creationId xmlns:a16="http://schemas.microsoft.com/office/drawing/2014/main" id="{252E22F1-C41C-4338-9ED9-6A62B56E3550}"/>
              </a:ext>
            </a:extLst>
          </p:cNvPr>
          <p:cNvGraphicFramePr>
            <a:graphicFrameLocks noGrp="1"/>
          </p:cNvGraphicFramePr>
          <p:nvPr>
            <p:extLst>
              <p:ext uri="{D42A27DB-BD31-4B8C-83A1-F6EECF244321}">
                <p14:modId xmlns:p14="http://schemas.microsoft.com/office/powerpoint/2010/main" val="1572756859"/>
              </p:ext>
            </p:extLst>
          </p:nvPr>
        </p:nvGraphicFramePr>
        <p:xfrm>
          <a:off x="1055440" y="942744"/>
          <a:ext cx="9653656" cy="4378636"/>
        </p:xfrm>
        <a:graphic>
          <a:graphicData uri="http://schemas.openxmlformats.org/drawingml/2006/table">
            <a:tbl>
              <a:tblPr firstRow="1" bandRow="1">
                <a:tableStyleId>{5C22544A-7EE6-4342-B048-85BDC9FD1C3A}</a:tableStyleId>
              </a:tblPr>
              <a:tblGrid>
                <a:gridCol w="2308299">
                  <a:extLst>
                    <a:ext uri="{9D8B030D-6E8A-4147-A177-3AD203B41FA5}">
                      <a16:colId xmlns:a16="http://schemas.microsoft.com/office/drawing/2014/main" val="3522995301"/>
                    </a:ext>
                  </a:extLst>
                </a:gridCol>
                <a:gridCol w="3373882">
                  <a:extLst>
                    <a:ext uri="{9D8B030D-6E8A-4147-A177-3AD203B41FA5}">
                      <a16:colId xmlns:a16="http://schemas.microsoft.com/office/drawing/2014/main" val="416445265"/>
                    </a:ext>
                  </a:extLst>
                </a:gridCol>
                <a:gridCol w="2003806">
                  <a:extLst>
                    <a:ext uri="{9D8B030D-6E8A-4147-A177-3AD203B41FA5}">
                      <a16:colId xmlns:a16="http://schemas.microsoft.com/office/drawing/2014/main" val="3506219800"/>
                    </a:ext>
                  </a:extLst>
                </a:gridCol>
                <a:gridCol w="1967669">
                  <a:extLst>
                    <a:ext uri="{9D8B030D-6E8A-4147-A177-3AD203B41FA5}">
                      <a16:colId xmlns:a16="http://schemas.microsoft.com/office/drawing/2014/main" val="2003563657"/>
                    </a:ext>
                  </a:extLst>
                </a:gridCol>
              </a:tblGrid>
              <a:tr h="520223">
                <a:tc>
                  <a:txBody>
                    <a:bodyPr/>
                    <a:lstStyle/>
                    <a:p>
                      <a:r>
                        <a:rPr lang="fr-FR" dirty="0">
                          <a:solidFill>
                            <a:schemeClr val="bg1"/>
                          </a:solidFill>
                          <a:latin typeface="Arial" panose="020B0604020202020204" pitchFamily="34" charset="0"/>
                          <a:cs typeface="Arial" panose="020B0604020202020204" pitchFamily="34" charset="0"/>
                        </a:rPr>
                        <a:t>Jeu de données</a:t>
                      </a: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Variables</a:t>
                      </a: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Valeurs aberrantes</a:t>
                      </a:r>
                    </a:p>
                  </a:txBody>
                  <a:tcPr>
                    <a:solidFill>
                      <a:srgbClr val="C1344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latin typeface="Arial" panose="020B0604020202020204" pitchFamily="34" charset="0"/>
                          <a:cs typeface="Arial" panose="020B0604020202020204" pitchFamily="34" charset="0"/>
                        </a:rPr>
                        <a:t>Nouvelle valeur</a:t>
                      </a:r>
                    </a:p>
                  </a:txBody>
                  <a:tcPr>
                    <a:solidFill>
                      <a:srgbClr val="C1344B"/>
                    </a:solidFill>
                  </a:tcPr>
                </a:tc>
                <a:extLst>
                  <a:ext uri="{0D108BD9-81ED-4DB2-BD59-A6C34878D82A}">
                    <a16:rowId xmlns:a16="http://schemas.microsoft.com/office/drawing/2014/main" val="574669155"/>
                  </a:ext>
                </a:extLst>
              </a:tr>
              <a:tr h="272498">
                <a:tc>
                  <a:txBody>
                    <a:bodyPr/>
                    <a:lstStyle/>
                    <a:p>
                      <a:r>
                        <a:rPr lang="fr-FR" sz="1600" dirty="0" err="1">
                          <a:latin typeface="Arial" panose="020B0604020202020204" pitchFamily="34" charset="0"/>
                          <a:cs typeface="Arial" panose="020B0604020202020204" pitchFamily="34" charset="0"/>
                        </a:rPr>
                        <a:t>application_train</a:t>
                      </a:r>
                      <a:endParaRPr lang="fr-FR" sz="16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r>
                        <a:rPr lang="fr-FR" sz="1400" dirty="0">
                          <a:latin typeface="Arial" panose="020B0604020202020204" pitchFamily="34" charset="0"/>
                          <a:cs typeface="Arial" panose="020B0604020202020204" pitchFamily="34" charset="0"/>
                        </a:rPr>
                        <a:t>DAYS_EMPLOYED</a:t>
                      </a:r>
                    </a:p>
                  </a:txBody>
                  <a:tcPr>
                    <a:solidFill>
                      <a:srgbClr val="C1344B">
                        <a:alpha val="50000"/>
                      </a:srgbClr>
                    </a:solidFill>
                  </a:tcPr>
                </a:tc>
                <a:tc>
                  <a:txBody>
                    <a:bodyPr/>
                    <a:lstStyle/>
                    <a:p>
                      <a:r>
                        <a:rPr lang="fr-FR" sz="1400" dirty="0">
                          <a:latin typeface="Arial" panose="020B0604020202020204" pitchFamily="34" charset="0"/>
                          <a:cs typeface="Arial" panose="020B0604020202020204" pitchFamily="34" charset="0"/>
                        </a:rPr>
                        <a:t>365243 (1000 ans)</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err="1">
                          <a:latin typeface="Arial" panose="020B0604020202020204" pitchFamily="34" charset="0"/>
                          <a:cs typeface="Arial" panose="020B0604020202020204" pitchFamily="34" charset="0"/>
                        </a:rPr>
                        <a:t>np.nan</a:t>
                      </a:r>
                      <a:endParaRPr lang="fr-FR" sz="14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878392383"/>
                  </a:ext>
                </a:extLst>
              </a:tr>
              <a:tr h="272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credit_card_balance</a:t>
                      </a:r>
                      <a:endParaRPr lang="fr-FR" sz="16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r>
                        <a:rPr lang="fr-FR" sz="1400" dirty="0">
                          <a:latin typeface="Arial" panose="020B0604020202020204" pitchFamily="34" charset="0"/>
                          <a:cs typeface="Arial" panose="020B0604020202020204" pitchFamily="34" charset="0"/>
                        </a:rPr>
                        <a:t>AMT_PAYMENT_CURRENT</a:t>
                      </a:r>
                    </a:p>
                  </a:txBody>
                  <a:tcPr>
                    <a:solidFill>
                      <a:srgbClr val="C1344B">
                        <a:alpha val="20000"/>
                      </a:srgbClr>
                    </a:solidFill>
                  </a:tcPr>
                </a:tc>
                <a:tc>
                  <a:txBody>
                    <a:bodyPr/>
                    <a:lstStyle/>
                    <a:p>
                      <a:r>
                        <a:rPr lang="fr-FR" sz="1400" dirty="0">
                          <a:latin typeface="Arial" panose="020B0604020202020204" pitchFamily="34" charset="0"/>
                          <a:cs typeface="Arial" panose="020B0604020202020204" pitchFamily="34" charset="0"/>
                        </a:rPr>
                        <a:t>4000000 (80 ans)</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err="1">
                          <a:latin typeface="Arial" panose="020B0604020202020204" pitchFamily="34" charset="0"/>
                          <a:cs typeface="Arial" panose="020B0604020202020204" pitchFamily="34" charset="0"/>
                        </a:rPr>
                        <a:t>np.nan</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3106943825"/>
                  </a:ext>
                </a:extLst>
              </a:tr>
              <a:tr h="272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previous_application</a:t>
                      </a:r>
                      <a:endParaRPr lang="fr-FR" sz="16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r>
                        <a:rPr lang="fr-FR" sz="1400" dirty="0">
                          <a:latin typeface="Arial" panose="020B0604020202020204" pitchFamily="34" charset="0"/>
                          <a:cs typeface="Arial" panose="020B0604020202020204" pitchFamily="34" charset="0"/>
                        </a:rPr>
                        <a:t>DAYS_FIRST_DRAWING</a:t>
                      </a:r>
                    </a:p>
                  </a:txBody>
                  <a:tcPr>
                    <a:solidFill>
                      <a:srgbClr val="C1344B">
                        <a:alpha val="50000"/>
                      </a:srgbClr>
                    </a:solidFill>
                  </a:tcPr>
                </a:tc>
                <a:tc>
                  <a:txBody>
                    <a:bodyPr/>
                    <a:lstStyle/>
                    <a:p>
                      <a:r>
                        <a:rPr lang="fr-FR" sz="1400" dirty="0">
                          <a:latin typeface="Arial" panose="020B0604020202020204" pitchFamily="34" charset="0"/>
                          <a:cs typeface="Arial" panose="020B0604020202020204" pitchFamily="34" charset="0"/>
                        </a:rPr>
                        <a:t>365243 (1000 ans)</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np.nan</a:t>
                      </a:r>
                      <a:endParaRPr kumimoji="0" lang="fr-F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235768325"/>
                  </a:ext>
                </a:extLst>
              </a:tr>
              <a:tr h="272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previous_application</a:t>
                      </a:r>
                      <a:endParaRPr lang="fr-FR" sz="16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r>
                        <a:rPr lang="fr-FR" sz="1400" dirty="0">
                          <a:latin typeface="Arial" panose="020B0604020202020204" pitchFamily="34" charset="0"/>
                          <a:cs typeface="Arial" panose="020B0604020202020204" pitchFamily="34" charset="0"/>
                        </a:rPr>
                        <a:t>DAYS_FIRST_DUE</a:t>
                      </a:r>
                    </a:p>
                  </a:txBody>
                  <a:tcPr>
                    <a:solidFill>
                      <a:srgbClr val="C1344B">
                        <a:alpha val="20000"/>
                      </a:srgbClr>
                    </a:solidFill>
                  </a:tcPr>
                </a:tc>
                <a:tc>
                  <a:txBody>
                    <a:bodyPr/>
                    <a:lstStyle/>
                    <a:p>
                      <a:r>
                        <a:rPr lang="fr-FR" sz="1400" dirty="0">
                          <a:latin typeface="Arial" panose="020B0604020202020204" pitchFamily="34" charset="0"/>
                          <a:cs typeface="Arial" panose="020B0604020202020204" pitchFamily="34" charset="0"/>
                        </a:rPr>
                        <a:t>365243 (1000 ans)</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np.nan</a:t>
                      </a:r>
                      <a:endParaRPr kumimoji="0" lang="fr-F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4184006021"/>
                  </a:ext>
                </a:extLst>
              </a:tr>
              <a:tr h="2770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previous_application</a:t>
                      </a:r>
                      <a:endParaRPr lang="fr-FR" sz="16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r>
                        <a:rPr lang="en-US" sz="1400" dirty="0">
                          <a:latin typeface="Arial" panose="020B0604020202020204" pitchFamily="34" charset="0"/>
                          <a:cs typeface="Arial" panose="020B0604020202020204" pitchFamily="34" charset="0"/>
                        </a:rPr>
                        <a:t>DAYS_LAST_DUE_1ST_VERSION</a:t>
                      </a:r>
                      <a:endParaRPr lang="fr-FR" sz="14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r>
                        <a:rPr lang="fr-FR" sz="1400" dirty="0">
                          <a:latin typeface="Arial" panose="020B0604020202020204" pitchFamily="34" charset="0"/>
                          <a:cs typeface="Arial" panose="020B0604020202020204" pitchFamily="34" charset="0"/>
                        </a:rPr>
                        <a:t>365243 (1000 ans)</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np.nan</a:t>
                      </a:r>
                      <a:endParaRPr kumimoji="0" lang="fr-F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4115470743"/>
                  </a:ext>
                </a:extLst>
              </a:tr>
              <a:tr h="272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previous_application</a:t>
                      </a:r>
                      <a:endParaRPr lang="fr-FR" sz="16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r>
                        <a:rPr lang="fr-FR" sz="1400" dirty="0">
                          <a:latin typeface="Arial" panose="020B0604020202020204" pitchFamily="34" charset="0"/>
                          <a:cs typeface="Arial" panose="020B0604020202020204" pitchFamily="34" charset="0"/>
                        </a:rPr>
                        <a:t>DAYS_LAST_DUE</a:t>
                      </a:r>
                    </a:p>
                  </a:txBody>
                  <a:tcPr>
                    <a:solidFill>
                      <a:srgbClr val="C1344B">
                        <a:alpha val="20000"/>
                      </a:srgbClr>
                    </a:solidFill>
                  </a:tcPr>
                </a:tc>
                <a:tc>
                  <a:txBody>
                    <a:bodyPr/>
                    <a:lstStyle/>
                    <a:p>
                      <a:r>
                        <a:rPr lang="fr-FR" sz="1400" dirty="0">
                          <a:latin typeface="Arial" panose="020B0604020202020204" pitchFamily="34" charset="0"/>
                          <a:cs typeface="Arial" panose="020B0604020202020204" pitchFamily="34" charset="0"/>
                        </a:rPr>
                        <a:t>365243 (1000 ans)</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np.nan</a:t>
                      </a:r>
                      <a:endParaRPr kumimoji="0" lang="fr-F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2885816224"/>
                  </a:ext>
                </a:extLst>
              </a:tr>
              <a:tr h="2864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previous_application</a:t>
                      </a:r>
                      <a:endParaRPr lang="fr-FR" sz="16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r>
                        <a:rPr lang="fr-FR" sz="1400" dirty="0">
                          <a:latin typeface="Arial" panose="020B0604020202020204" pitchFamily="34" charset="0"/>
                          <a:cs typeface="Arial" panose="020B0604020202020204" pitchFamily="34" charset="0"/>
                        </a:rPr>
                        <a:t>DAYS_TERMINATION</a:t>
                      </a:r>
                    </a:p>
                  </a:txBody>
                  <a:tcPr>
                    <a:solidFill>
                      <a:srgbClr val="C1344B">
                        <a:alpha val="50000"/>
                      </a:srgbClr>
                    </a:solidFill>
                  </a:tcPr>
                </a:tc>
                <a:tc>
                  <a:txBody>
                    <a:bodyPr/>
                    <a:lstStyle/>
                    <a:p>
                      <a:r>
                        <a:rPr lang="fr-FR" sz="1400" dirty="0">
                          <a:latin typeface="Arial" panose="020B0604020202020204" pitchFamily="34" charset="0"/>
                          <a:cs typeface="Arial" panose="020B0604020202020204" pitchFamily="34" charset="0"/>
                        </a:rPr>
                        <a:t>365243 (1000 ans)</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np.nan</a:t>
                      </a:r>
                      <a:endParaRPr kumimoji="0" lang="fr-F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4282881620"/>
                  </a:ext>
                </a:extLst>
              </a:tr>
              <a:tr h="27249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previous_application</a:t>
                      </a:r>
                      <a:endParaRPr lang="fr-FR" sz="16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r>
                        <a:rPr lang="fr-FR" sz="1400" dirty="0">
                          <a:latin typeface="Arial" panose="020B0604020202020204" pitchFamily="34" charset="0"/>
                          <a:cs typeface="Arial" panose="020B0604020202020204" pitchFamily="34" charset="0"/>
                        </a:rPr>
                        <a:t>SELLERPLACE_AREA</a:t>
                      </a:r>
                    </a:p>
                  </a:txBody>
                  <a:tcPr>
                    <a:solidFill>
                      <a:srgbClr val="C1344B">
                        <a:alpha val="20000"/>
                      </a:srgbClr>
                    </a:solidFill>
                  </a:tcPr>
                </a:tc>
                <a:tc>
                  <a:txBody>
                    <a:bodyPr/>
                    <a:lstStyle/>
                    <a:p>
                      <a:r>
                        <a:rPr lang="fr-FR" sz="1400" dirty="0">
                          <a:latin typeface="Arial" panose="020B0604020202020204" pitchFamily="34" charset="0"/>
                          <a:cs typeface="Arial" panose="020B0604020202020204" pitchFamily="34" charset="0"/>
                        </a:rPr>
                        <a:t>4000000</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np.nan</a:t>
                      </a:r>
                      <a:endParaRPr kumimoji="0" lang="fr-FR" sz="14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1633158053"/>
                  </a:ext>
                </a:extLst>
              </a:tr>
              <a:tr h="272498">
                <a:tc>
                  <a:txBody>
                    <a:bodyPr/>
                    <a:lstStyle/>
                    <a:p>
                      <a:r>
                        <a:rPr lang="fr-FR" sz="1600" dirty="0">
                          <a:latin typeface="Arial" panose="020B0604020202020204" pitchFamily="34" charset="0"/>
                          <a:cs typeface="Arial" panose="020B0604020202020204" pitchFamily="34" charset="0"/>
                        </a:rPr>
                        <a:t>bureau</a:t>
                      </a:r>
                    </a:p>
                  </a:txBody>
                  <a:tcPr>
                    <a:solidFill>
                      <a:srgbClr val="C1344B">
                        <a:alpha val="50000"/>
                      </a:srgbClr>
                    </a:solidFill>
                  </a:tcPr>
                </a:tc>
                <a:tc>
                  <a:txBody>
                    <a:bodyPr/>
                    <a:lstStyle/>
                    <a:p>
                      <a:r>
                        <a:rPr lang="fr-FR" sz="1400" dirty="0">
                          <a:latin typeface="Arial" panose="020B0604020202020204" pitchFamily="34" charset="0"/>
                          <a:cs typeface="Arial" panose="020B0604020202020204" pitchFamily="34" charset="0"/>
                        </a:rPr>
                        <a:t>DAYS_CREDIT_ENDDATE</a:t>
                      </a:r>
                    </a:p>
                  </a:txBody>
                  <a:tcPr>
                    <a:solidFill>
                      <a:srgbClr val="C1344B">
                        <a:alpha val="50000"/>
                      </a:srgbClr>
                    </a:solidFill>
                  </a:tcPr>
                </a:tc>
                <a:tc>
                  <a:txBody>
                    <a:bodyPr/>
                    <a:lstStyle/>
                    <a:p>
                      <a:r>
                        <a:rPr lang="fr-FR" sz="1400" dirty="0">
                          <a:latin typeface="Arial" panose="020B0604020202020204" pitchFamily="34" charset="0"/>
                          <a:cs typeface="Arial" panose="020B0604020202020204" pitchFamily="34" charset="0"/>
                        </a:rPr>
                        <a:t>&gt; -80*365</a:t>
                      </a:r>
                    </a:p>
                  </a:txBody>
                  <a:tcPr>
                    <a:solidFill>
                      <a:srgbClr val="C1344B">
                        <a:alpha val="50000"/>
                      </a:srgbClr>
                    </a:solidFill>
                  </a:tcPr>
                </a:tc>
                <a:tc>
                  <a:txBody>
                    <a:bodyPr/>
                    <a:lstStyle/>
                    <a:p>
                      <a:r>
                        <a:rPr lang="fr-FR" sz="1400" dirty="0" err="1">
                          <a:latin typeface="Arial" panose="020B0604020202020204" pitchFamily="34" charset="0"/>
                          <a:cs typeface="Arial" panose="020B0604020202020204" pitchFamily="34" charset="0"/>
                        </a:rPr>
                        <a:t>np.nan</a:t>
                      </a:r>
                      <a:endParaRPr lang="fr-FR" sz="14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4142664859"/>
                  </a:ext>
                </a:extLst>
              </a:tr>
              <a:tr h="272498">
                <a:tc>
                  <a:txBody>
                    <a:bodyPr/>
                    <a:lstStyle/>
                    <a:p>
                      <a:r>
                        <a:rPr lang="fr-FR" sz="1600" dirty="0">
                          <a:latin typeface="Arial" panose="020B0604020202020204" pitchFamily="34" charset="0"/>
                          <a:cs typeface="Arial" panose="020B0604020202020204" pitchFamily="34" charset="0"/>
                        </a:rPr>
                        <a:t>bureau</a:t>
                      </a:r>
                    </a:p>
                  </a:txBody>
                  <a:tcPr>
                    <a:solidFill>
                      <a:srgbClr val="C1344B">
                        <a:alpha val="20000"/>
                      </a:srgbClr>
                    </a:solidFill>
                  </a:tcPr>
                </a:tc>
                <a:tc>
                  <a:txBody>
                    <a:bodyPr/>
                    <a:lstStyle/>
                    <a:p>
                      <a:r>
                        <a:rPr lang="fr-FR" sz="1400" dirty="0">
                          <a:latin typeface="Arial" panose="020B0604020202020204" pitchFamily="34" charset="0"/>
                          <a:cs typeface="Arial" panose="020B0604020202020204" pitchFamily="34" charset="0"/>
                        </a:rPr>
                        <a:t>DAYS_ENDDATE_FACT</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a:latin typeface="Arial" panose="020B0604020202020204" pitchFamily="34" charset="0"/>
                          <a:cs typeface="Arial" panose="020B0604020202020204" pitchFamily="34" charset="0"/>
                        </a:rPr>
                        <a:t>&gt; -80*365</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err="1">
                          <a:latin typeface="Arial" panose="020B0604020202020204" pitchFamily="34" charset="0"/>
                          <a:cs typeface="Arial" panose="020B0604020202020204" pitchFamily="34" charset="0"/>
                        </a:rPr>
                        <a:t>np.nan</a:t>
                      </a:r>
                      <a:endParaRPr lang="fr-FR" sz="1400" dirty="0">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3492072168"/>
                  </a:ext>
                </a:extLst>
              </a:tr>
              <a:tr h="385756">
                <a:tc>
                  <a:txBody>
                    <a:bodyPr/>
                    <a:lstStyle/>
                    <a:p>
                      <a:r>
                        <a:rPr lang="fr-FR" sz="1600" dirty="0">
                          <a:latin typeface="Arial" panose="020B0604020202020204" pitchFamily="34" charset="0"/>
                          <a:cs typeface="Arial" panose="020B0604020202020204" pitchFamily="34" charset="0"/>
                        </a:rPr>
                        <a:t>bureau</a:t>
                      </a:r>
                    </a:p>
                  </a:txBody>
                  <a:tcPr>
                    <a:solidFill>
                      <a:srgbClr val="C1344B">
                        <a:alpha val="50000"/>
                      </a:srgbClr>
                    </a:solidFill>
                  </a:tcPr>
                </a:tc>
                <a:tc>
                  <a:txBody>
                    <a:bodyPr/>
                    <a:lstStyle/>
                    <a:p>
                      <a:r>
                        <a:rPr lang="fr-FR" sz="1400" dirty="0">
                          <a:latin typeface="Arial" panose="020B0604020202020204" pitchFamily="34" charset="0"/>
                          <a:cs typeface="Arial" panose="020B0604020202020204" pitchFamily="34" charset="0"/>
                        </a:rPr>
                        <a:t>DAYS_CREDIT_UPDATE</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a:latin typeface="Arial" panose="020B0604020202020204" pitchFamily="34" charset="0"/>
                          <a:cs typeface="Arial" panose="020B0604020202020204" pitchFamily="34" charset="0"/>
                        </a:rPr>
                        <a:t>&gt; -80*365</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dirty="0" err="1">
                          <a:latin typeface="Arial" panose="020B0604020202020204" pitchFamily="34" charset="0"/>
                          <a:cs typeface="Arial" panose="020B0604020202020204" pitchFamily="34" charset="0"/>
                        </a:rPr>
                        <a:t>np.nan</a:t>
                      </a:r>
                      <a:endParaRPr lang="fr-FR" sz="14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122781655"/>
                  </a:ext>
                </a:extLst>
              </a:tr>
            </a:tbl>
          </a:graphicData>
        </a:graphic>
      </p:graphicFrame>
    </p:spTree>
    <p:extLst>
      <p:ext uri="{BB962C8B-B14F-4D97-AF65-F5344CB8AC3E}">
        <p14:creationId xmlns:p14="http://schemas.microsoft.com/office/powerpoint/2010/main" val="3566295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36</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Annexe </a:t>
                </a:r>
                <a:r>
                  <a:rPr lang="fr-FR" sz="3200" dirty="0">
                    <a:solidFill>
                      <a:srgbClr val="7E4342"/>
                    </a:solidFill>
                    <a:latin typeface="Arial" panose="020B0604020202020204" pitchFamily="34" charset="0"/>
                    <a:cs typeface="Arial" panose="020B0604020202020204" pitchFamily="34" charset="0"/>
                  </a:rPr>
                  <a:t>Données – Nettoyage – Valeurs uniques</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3</a:t>
            </a:r>
          </a:p>
        </p:txBody>
      </p:sp>
      <p:graphicFrame>
        <p:nvGraphicFramePr>
          <p:cNvPr id="12" name="Tableau 11">
            <a:extLst>
              <a:ext uri="{FF2B5EF4-FFF2-40B4-BE49-F238E27FC236}">
                <a16:creationId xmlns:a16="http://schemas.microsoft.com/office/drawing/2014/main" id="{5A2C8CCE-C918-43AF-A30C-B0D717D415F1}"/>
              </a:ext>
            </a:extLst>
          </p:cNvPr>
          <p:cNvGraphicFramePr>
            <a:graphicFrameLocks noGrp="1"/>
          </p:cNvGraphicFramePr>
          <p:nvPr>
            <p:extLst>
              <p:ext uri="{D42A27DB-BD31-4B8C-83A1-F6EECF244321}">
                <p14:modId xmlns:p14="http://schemas.microsoft.com/office/powerpoint/2010/main" val="3390611778"/>
              </p:ext>
            </p:extLst>
          </p:nvPr>
        </p:nvGraphicFramePr>
        <p:xfrm>
          <a:off x="193902" y="1085491"/>
          <a:ext cx="11803664" cy="2377440"/>
        </p:xfrm>
        <a:graphic>
          <a:graphicData uri="http://schemas.openxmlformats.org/drawingml/2006/table">
            <a:tbl>
              <a:tblPr firstRow="1" bandRow="1">
                <a:tableStyleId>{5C22544A-7EE6-4342-B048-85BDC9FD1C3A}</a:tableStyleId>
              </a:tblPr>
              <a:tblGrid>
                <a:gridCol w="1938568">
                  <a:extLst>
                    <a:ext uri="{9D8B030D-6E8A-4147-A177-3AD203B41FA5}">
                      <a16:colId xmlns:a16="http://schemas.microsoft.com/office/drawing/2014/main" val="3522995301"/>
                    </a:ext>
                  </a:extLst>
                </a:gridCol>
                <a:gridCol w="2520280">
                  <a:extLst>
                    <a:ext uri="{9D8B030D-6E8A-4147-A177-3AD203B41FA5}">
                      <a16:colId xmlns:a16="http://schemas.microsoft.com/office/drawing/2014/main" val="416445265"/>
                    </a:ext>
                  </a:extLst>
                </a:gridCol>
                <a:gridCol w="2304256">
                  <a:extLst>
                    <a:ext uri="{9D8B030D-6E8A-4147-A177-3AD203B41FA5}">
                      <a16:colId xmlns:a16="http://schemas.microsoft.com/office/drawing/2014/main" val="3506219800"/>
                    </a:ext>
                  </a:extLst>
                </a:gridCol>
                <a:gridCol w="5040560">
                  <a:extLst>
                    <a:ext uri="{9D8B030D-6E8A-4147-A177-3AD203B41FA5}">
                      <a16:colId xmlns:a16="http://schemas.microsoft.com/office/drawing/2014/main" val="2003563657"/>
                    </a:ext>
                  </a:extLst>
                </a:gridCol>
              </a:tblGrid>
              <a:tr h="0">
                <a:tc>
                  <a:txBody>
                    <a:bodyPr/>
                    <a:lstStyle/>
                    <a:p>
                      <a:r>
                        <a:rPr lang="fr-FR" dirty="0">
                          <a:solidFill>
                            <a:schemeClr val="bg1"/>
                          </a:solidFill>
                          <a:latin typeface="Arial" panose="020B0604020202020204" pitchFamily="34" charset="0"/>
                          <a:cs typeface="Arial" panose="020B0604020202020204" pitchFamily="34" charset="0"/>
                        </a:rPr>
                        <a:t>Jeu de données</a:t>
                      </a: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Variables</a:t>
                      </a: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Valeur unique non connue du test set</a:t>
                      </a:r>
                    </a:p>
                  </a:txBody>
                  <a:tcPr>
                    <a:solidFill>
                      <a:srgbClr val="C1344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latin typeface="Arial" panose="020B0604020202020204" pitchFamily="34" charset="0"/>
                          <a:cs typeface="Arial" panose="020B0604020202020204" pitchFamily="34" charset="0"/>
                        </a:rPr>
                        <a:t>Correction</a:t>
                      </a:r>
                    </a:p>
                  </a:txBody>
                  <a:tcPr>
                    <a:solidFill>
                      <a:srgbClr val="C1344B"/>
                    </a:solidFill>
                  </a:tcPr>
                </a:tc>
                <a:extLst>
                  <a:ext uri="{0D108BD9-81ED-4DB2-BD59-A6C34878D82A}">
                    <a16:rowId xmlns:a16="http://schemas.microsoft.com/office/drawing/2014/main" val="574669155"/>
                  </a:ext>
                </a:extLst>
              </a:tr>
              <a:tr h="370840">
                <a:tc>
                  <a:txBody>
                    <a:bodyPr/>
                    <a:lstStyle/>
                    <a:p>
                      <a:r>
                        <a:rPr lang="fr-FR" sz="1600" dirty="0" err="1">
                          <a:latin typeface="Arial" panose="020B0604020202020204" pitchFamily="34" charset="0"/>
                          <a:cs typeface="Arial" panose="020B0604020202020204" pitchFamily="34" charset="0"/>
                        </a:rPr>
                        <a:t>application_train</a:t>
                      </a:r>
                      <a:endParaRPr lang="fr-FR" sz="16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r>
                        <a:rPr lang="fr-FR" sz="1600" dirty="0">
                          <a:latin typeface="Arial" panose="020B0604020202020204" pitchFamily="34" charset="0"/>
                          <a:cs typeface="Arial" panose="020B0604020202020204" pitchFamily="34" charset="0"/>
                        </a:rPr>
                        <a:t>CODE_GENDER</a:t>
                      </a:r>
                    </a:p>
                  </a:txBody>
                  <a:tcPr>
                    <a:solidFill>
                      <a:srgbClr val="C1344B">
                        <a:alpha val="50000"/>
                      </a:srgbClr>
                    </a:solidFill>
                  </a:tcPr>
                </a:tc>
                <a:tc>
                  <a:txBody>
                    <a:bodyPr/>
                    <a:lstStyle/>
                    <a:p>
                      <a:r>
                        <a:rPr lang="fr-FR" sz="1600" dirty="0">
                          <a:latin typeface="Arial" panose="020B0604020202020204" pitchFamily="34" charset="0"/>
                          <a:cs typeface="Arial" panose="020B0604020202020204" pitchFamily="34" charset="0"/>
                        </a:rPr>
                        <a:t>XNA</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latin typeface="Arial" panose="020B0604020202020204" pitchFamily="34" charset="0"/>
                          <a:cs typeface="Arial" panose="020B0604020202020204" pitchFamily="34" charset="0"/>
                        </a:rPr>
                        <a:t>Suppression des 4 valeurs concernées dans  le train set</a:t>
                      </a:r>
                    </a:p>
                  </a:txBody>
                  <a:tcPr>
                    <a:solidFill>
                      <a:srgbClr val="C1344B">
                        <a:alpha val="50000"/>
                      </a:srgbClr>
                    </a:solidFill>
                  </a:tcPr>
                </a:tc>
                <a:extLst>
                  <a:ext uri="{0D108BD9-81ED-4DB2-BD59-A6C34878D82A}">
                    <a16:rowId xmlns:a16="http://schemas.microsoft.com/office/drawing/2014/main" val="878392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application_train</a:t>
                      </a:r>
                      <a:endParaRPr lang="fr-FR" sz="16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r>
                        <a:rPr lang="fr-FR" sz="1600" dirty="0">
                          <a:latin typeface="Arial" panose="020B0604020202020204" pitchFamily="34" charset="0"/>
                          <a:cs typeface="Arial" panose="020B0604020202020204" pitchFamily="34" charset="0"/>
                        </a:rPr>
                        <a:t>NAME_INCOME_TYPE</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latin typeface="Arial" panose="020B0604020202020204" pitchFamily="34" charset="0"/>
                          <a:cs typeface="Arial" panose="020B0604020202020204" pitchFamily="34" charset="0"/>
                        </a:rPr>
                        <a:t>XNA</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latin typeface="Arial" panose="020B0604020202020204" pitchFamily="34" charset="0"/>
                          <a:cs typeface="Arial" panose="020B0604020202020204" pitchFamily="34" charset="0"/>
                        </a:rPr>
                        <a:t>Remplacement par </a:t>
                      </a:r>
                      <a:r>
                        <a:rPr lang="fr-FR" sz="1600" dirty="0" err="1">
                          <a:latin typeface="Arial" panose="020B0604020202020204" pitchFamily="34" charset="0"/>
                          <a:cs typeface="Arial" panose="020B0604020202020204" pitchFamily="34" charset="0"/>
                        </a:rPr>
                        <a:t>np.nan</a:t>
                      </a:r>
                      <a:r>
                        <a:rPr lang="fr-FR" sz="1600" dirty="0">
                          <a:latin typeface="Arial" panose="020B0604020202020204" pitchFamily="34" charset="0"/>
                          <a:cs typeface="Arial" panose="020B0604020202020204" pitchFamily="34" charset="0"/>
                        </a:rPr>
                        <a:t> des 5 valeurs concernées dans le train set</a:t>
                      </a:r>
                    </a:p>
                  </a:txBody>
                  <a:tcPr>
                    <a:solidFill>
                      <a:srgbClr val="C1344B">
                        <a:alpha val="20000"/>
                      </a:srgbClr>
                    </a:solidFill>
                  </a:tcPr>
                </a:tc>
                <a:extLst>
                  <a:ext uri="{0D108BD9-81ED-4DB2-BD59-A6C34878D82A}">
                    <a16:rowId xmlns:a16="http://schemas.microsoft.com/office/drawing/2014/main" val="31069438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application_train</a:t>
                      </a:r>
                      <a:endParaRPr lang="fr-FR" sz="16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r>
                        <a:rPr lang="fr-FR" sz="1600" dirty="0">
                          <a:latin typeface="Arial" panose="020B0604020202020204" pitchFamily="34" charset="0"/>
                          <a:cs typeface="Arial" panose="020B0604020202020204" pitchFamily="34" charset="0"/>
                        </a:rPr>
                        <a:t>NAME_FAMILY_STATUS</a:t>
                      </a:r>
                    </a:p>
                  </a:txBody>
                  <a:tcPr>
                    <a:solidFill>
                      <a:srgbClr val="C1344B">
                        <a:alpha val="50000"/>
                      </a:srgbClr>
                    </a:solidFill>
                  </a:tcPr>
                </a:tc>
                <a:tc>
                  <a:txBody>
                    <a:bodyPr/>
                    <a:lstStyle/>
                    <a:p>
                      <a:r>
                        <a:rPr lang="fr-FR" sz="1600" dirty="0" err="1">
                          <a:latin typeface="Arial" panose="020B0604020202020204" pitchFamily="34" charset="0"/>
                          <a:cs typeface="Arial" panose="020B0604020202020204" pitchFamily="34" charset="0"/>
                        </a:rPr>
                        <a:t>Maternity</a:t>
                      </a:r>
                      <a:r>
                        <a:rPr lang="fr-FR" sz="1600" dirty="0">
                          <a:latin typeface="Arial" panose="020B0604020202020204" pitchFamily="34" charset="0"/>
                          <a:cs typeface="Arial" panose="020B0604020202020204" pitchFamily="34" charset="0"/>
                        </a:rPr>
                        <a:t> </a:t>
                      </a:r>
                      <a:r>
                        <a:rPr lang="fr-FR" sz="1600" dirty="0" err="1">
                          <a:latin typeface="Arial" panose="020B0604020202020204" pitchFamily="34" charset="0"/>
                          <a:cs typeface="Arial" panose="020B0604020202020204" pitchFamily="34" charset="0"/>
                        </a:rPr>
                        <a:t>leave</a:t>
                      </a:r>
                      <a:endParaRPr lang="fr-FR" sz="16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latin typeface="Arial" panose="020B0604020202020204" pitchFamily="34" charset="0"/>
                          <a:cs typeface="Arial" panose="020B0604020202020204" pitchFamily="34" charset="0"/>
                        </a:rPr>
                        <a:t>Remplacement par </a:t>
                      </a:r>
                      <a:r>
                        <a:rPr lang="fr-FR" sz="1600" dirty="0" err="1">
                          <a:latin typeface="Arial" panose="020B0604020202020204" pitchFamily="34" charset="0"/>
                          <a:cs typeface="Arial" panose="020B0604020202020204" pitchFamily="34" charset="0"/>
                        </a:rPr>
                        <a:t>np.nan</a:t>
                      </a:r>
                      <a:r>
                        <a:rPr lang="fr-FR" sz="1600" dirty="0">
                          <a:latin typeface="Arial" panose="020B0604020202020204" pitchFamily="34" charset="0"/>
                          <a:cs typeface="Arial" panose="020B0604020202020204" pitchFamily="34" charset="0"/>
                        </a:rPr>
                        <a:t> des 2 valeurs concernées dans le train set</a:t>
                      </a:r>
                    </a:p>
                  </a:txBody>
                  <a:tcPr>
                    <a:solidFill>
                      <a:srgbClr val="C1344B">
                        <a:alpha val="50000"/>
                      </a:srgbClr>
                    </a:solidFill>
                  </a:tcPr>
                </a:tc>
                <a:extLst>
                  <a:ext uri="{0D108BD9-81ED-4DB2-BD59-A6C34878D82A}">
                    <a16:rowId xmlns:a16="http://schemas.microsoft.com/office/drawing/2014/main" val="235768325"/>
                  </a:ext>
                </a:extLst>
              </a:tr>
            </a:tbl>
          </a:graphicData>
        </a:graphic>
      </p:graphicFrame>
    </p:spTree>
    <p:extLst>
      <p:ext uri="{BB962C8B-B14F-4D97-AF65-F5344CB8AC3E}">
        <p14:creationId xmlns:p14="http://schemas.microsoft.com/office/powerpoint/2010/main" val="3389307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37</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800" dirty="0">
                    <a:solidFill>
                      <a:srgbClr val="7E4342"/>
                    </a:solidFill>
                    <a:latin typeface="Arial" panose="020B0604020202020204" pitchFamily="34" charset="0"/>
                    <a:cs typeface="Arial" panose="020B0604020202020204" pitchFamily="34" charset="0"/>
                  </a:rPr>
                  <a:t>Annexe </a:t>
                </a:r>
                <a:r>
                  <a:rPr lang="fr-FR" sz="3500" dirty="0">
                    <a:solidFill>
                      <a:srgbClr val="7E4342"/>
                    </a:solidFill>
                    <a:latin typeface="Arial" panose="020B0604020202020204" pitchFamily="34" charset="0"/>
                    <a:cs typeface="Arial" panose="020B0604020202020204" pitchFamily="34" charset="0"/>
                  </a:rPr>
                  <a:t>Données – Nettoyage – Valeurs manquantes</a:t>
                </a:r>
                <a:endParaRPr lang="fr-FR" sz="40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4</a:t>
            </a:r>
          </a:p>
        </p:txBody>
      </p:sp>
      <p:pic>
        <p:nvPicPr>
          <p:cNvPr id="5" name="Image 4">
            <a:extLst>
              <a:ext uri="{FF2B5EF4-FFF2-40B4-BE49-F238E27FC236}">
                <a16:creationId xmlns:a16="http://schemas.microsoft.com/office/drawing/2014/main" id="{F0602CE4-06E1-4CEF-BBC4-DB50C0269798}"/>
              </a:ext>
            </a:extLst>
          </p:cNvPr>
          <p:cNvPicPr>
            <a:picLocks noChangeAspect="1"/>
          </p:cNvPicPr>
          <p:nvPr/>
        </p:nvPicPr>
        <p:blipFill>
          <a:blip r:embed="rId5"/>
          <a:stretch>
            <a:fillRect/>
          </a:stretch>
        </p:blipFill>
        <p:spPr>
          <a:xfrm>
            <a:off x="7719059" y="970335"/>
            <a:ext cx="4230298" cy="5068116"/>
          </a:xfrm>
          <a:prstGeom prst="rect">
            <a:avLst/>
          </a:prstGeom>
        </p:spPr>
      </p:pic>
      <p:sp>
        <p:nvSpPr>
          <p:cNvPr id="15" name="ZoneTexte 14">
            <a:extLst>
              <a:ext uri="{FF2B5EF4-FFF2-40B4-BE49-F238E27FC236}">
                <a16:creationId xmlns:a16="http://schemas.microsoft.com/office/drawing/2014/main" id="{2DD483CA-AABE-4FD7-AFF6-70D4CEDEDA8B}"/>
              </a:ext>
            </a:extLst>
          </p:cNvPr>
          <p:cNvSpPr txBox="1"/>
          <p:nvPr/>
        </p:nvSpPr>
        <p:spPr>
          <a:xfrm>
            <a:off x="119336" y="836712"/>
            <a:ext cx="6763104" cy="6093976"/>
          </a:xfrm>
          <a:prstGeom prst="rect">
            <a:avLst/>
          </a:prstGeom>
          <a:noFill/>
        </p:spPr>
        <p:txBody>
          <a:bodyPr wrap="square">
            <a:spAutoFit/>
          </a:bodyPr>
          <a:lstStyle/>
          <a:p>
            <a:pPr algn="l"/>
            <a:r>
              <a:rPr lang="fr-FR" b="1" dirty="0" err="1">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application_train</a:t>
            </a:r>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/test</a:t>
            </a:r>
          </a:p>
          <a:p>
            <a:pPr algn="l"/>
            <a:endParaRPr lang="fr-FR" b="0" i="0"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fr-FR" b="0" i="0" dirty="0">
                <a:solidFill>
                  <a:srgbClr val="000000"/>
                </a:solidFill>
                <a:effectLst/>
                <a:latin typeface="Arial" panose="020B0604020202020204" pitchFamily="34" charset="0"/>
                <a:cs typeface="Arial" panose="020B0604020202020204" pitchFamily="34" charset="0"/>
              </a:rPr>
              <a:t> Parmi les variables importantes repérées lors de l'analyse exploratoire pour départager les non-défaillants des défaillants, la variable FLOORSMIN_AVG est celle qui a le plus de valeurs manquantes (67.85%).</a:t>
            </a:r>
          </a:p>
          <a:p>
            <a:pPr algn="l"/>
            <a:endParaRPr lang="fr-FR" b="0" i="0"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fr-FR" b="0" i="0" dirty="0">
                <a:solidFill>
                  <a:srgbClr val="000000"/>
                </a:solidFill>
                <a:effectLst/>
                <a:latin typeface="Arial" panose="020B0604020202020204" pitchFamily="34" charset="0"/>
                <a:cs typeface="Arial" panose="020B0604020202020204" pitchFamily="34" charset="0"/>
              </a:rPr>
              <a:t> On fixera </a:t>
            </a:r>
            <a:r>
              <a:rPr lang="fr-FR" b="1" i="0"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le seuil de suppression </a:t>
            </a:r>
            <a:r>
              <a:rPr lang="fr-FR" b="0" i="0" dirty="0">
                <a:solidFill>
                  <a:srgbClr val="000000"/>
                </a:solidFill>
                <a:effectLst/>
                <a:latin typeface="Arial" panose="020B0604020202020204" pitchFamily="34" charset="0"/>
                <a:cs typeface="Arial" panose="020B0604020202020204" pitchFamily="34" charset="0"/>
              </a:rPr>
              <a:t>des variables ayant de nombreuses valeurs manquantes à </a:t>
            </a:r>
            <a:r>
              <a:rPr lang="fr-FR" b="1" i="0"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68%</a:t>
            </a:r>
            <a:r>
              <a:rPr lang="fr-FR" b="0" i="0" dirty="0">
                <a:solidFill>
                  <a:srgbClr val="000000"/>
                </a:solidFill>
                <a:effectLst/>
                <a:latin typeface="Arial" panose="020B0604020202020204" pitchFamily="34" charset="0"/>
                <a:cs typeface="Arial" panose="020B0604020202020204" pitchFamily="34" charset="0"/>
              </a:rPr>
              <a:t>.</a:t>
            </a:r>
          </a:p>
          <a:p>
            <a:pPr algn="l">
              <a:buFont typeface="Arial" panose="020B0604020202020204" pitchFamily="34" charset="0"/>
              <a:buChar char="•"/>
            </a:pPr>
            <a:endParaRPr lang="fr-FR" dirty="0">
              <a:solidFill>
                <a:srgbClr val="000000"/>
              </a:solidFill>
              <a:latin typeface="Arial" panose="020B0604020202020204" pitchFamily="34" charset="0"/>
              <a:cs typeface="Arial" panose="020B0604020202020204" pitchFamily="34" charset="0"/>
            </a:endParaRPr>
          </a:p>
          <a:p>
            <a:pPr algn="l">
              <a:buFont typeface="Arial" panose="020B0604020202020204" pitchFamily="34" charset="0"/>
              <a:buChar char="•"/>
            </a:pPr>
            <a:r>
              <a:rPr lang="fr-FR" b="0" i="0" dirty="0">
                <a:solidFill>
                  <a:srgbClr val="000000"/>
                </a:solidFill>
                <a:effectLst/>
                <a:latin typeface="Arial" panose="020B0604020202020204" pitchFamily="34" charset="0"/>
                <a:cs typeface="Arial" panose="020B0604020202020204" pitchFamily="34" charset="0"/>
              </a:rPr>
              <a:t> Les variables supprimées :</a:t>
            </a:r>
          </a:p>
          <a:p>
            <a:pPr algn="l">
              <a:buFont typeface="Arial" panose="020B0604020202020204" pitchFamily="34" charset="0"/>
              <a:buChar char="•"/>
            </a:pPr>
            <a:endParaRPr lang="fr-FR" sz="1600" b="0" i="0" dirty="0">
              <a:solidFill>
                <a:srgbClr val="000000"/>
              </a:solidFill>
              <a:effectLst/>
              <a:latin typeface="Arial" panose="020B0604020202020204" pitchFamily="34" charset="0"/>
              <a:cs typeface="Arial" panose="020B0604020202020204" pitchFamily="34" charset="0"/>
            </a:endParaRPr>
          </a:p>
          <a:p>
            <a:pPr lvl="1"/>
            <a:r>
              <a:rPr lang="fr-FR" sz="1400" dirty="0">
                <a:solidFill>
                  <a:srgbClr val="000000"/>
                </a:solidFill>
                <a:latin typeface="Arial" panose="020B0604020202020204" pitchFamily="34" charset="0"/>
                <a:cs typeface="Arial" panose="020B0604020202020204" pitchFamily="34" charset="0"/>
              </a:rPr>
              <a:t>COMMONAREA_AVG</a:t>
            </a:r>
          </a:p>
          <a:p>
            <a:pPr lvl="1"/>
            <a:r>
              <a:rPr lang="fr-FR" sz="1400" dirty="0">
                <a:solidFill>
                  <a:srgbClr val="000000"/>
                </a:solidFill>
                <a:latin typeface="Arial" panose="020B0604020202020204" pitchFamily="34" charset="0"/>
                <a:cs typeface="Arial" panose="020B0604020202020204" pitchFamily="34" charset="0"/>
              </a:rPr>
              <a:t>LIVINGAPARTMENTS_AVG</a:t>
            </a:r>
          </a:p>
          <a:p>
            <a:pPr lvl="1"/>
            <a:r>
              <a:rPr lang="fr-FR" sz="1400" dirty="0">
                <a:solidFill>
                  <a:srgbClr val="000000"/>
                </a:solidFill>
                <a:latin typeface="Arial" panose="020B0604020202020204" pitchFamily="34" charset="0"/>
                <a:cs typeface="Arial" panose="020B0604020202020204" pitchFamily="34" charset="0"/>
              </a:rPr>
              <a:t>NONLIVINGAPARTMENTS_AVG</a:t>
            </a:r>
          </a:p>
          <a:p>
            <a:pPr lvl="1"/>
            <a:r>
              <a:rPr lang="fr-FR" sz="1400" dirty="0">
                <a:solidFill>
                  <a:srgbClr val="000000"/>
                </a:solidFill>
                <a:latin typeface="Arial" panose="020B0604020202020204" pitchFamily="34" charset="0"/>
                <a:cs typeface="Arial" panose="020B0604020202020204" pitchFamily="34" charset="0"/>
              </a:rPr>
              <a:t>COMMONAREA_MODE</a:t>
            </a:r>
          </a:p>
          <a:p>
            <a:pPr lvl="1"/>
            <a:r>
              <a:rPr lang="fr-FR" sz="1400" dirty="0">
                <a:solidFill>
                  <a:srgbClr val="000000"/>
                </a:solidFill>
                <a:latin typeface="Arial" panose="020B0604020202020204" pitchFamily="34" charset="0"/>
                <a:cs typeface="Arial" panose="020B0604020202020204" pitchFamily="34" charset="0"/>
              </a:rPr>
              <a:t>LIVINGAPARTMENTS_MODE</a:t>
            </a:r>
          </a:p>
          <a:p>
            <a:pPr lvl="1"/>
            <a:r>
              <a:rPr lang="fr-FR" sz="1400" dirty="0">
                <a:solidFill>
                  <a:srgbClr val="000000"/>
                </a:solidFill>
                <a:latin typeface="Arial" panose="020B0604020202020204" pitchFamily="34" charset="0"/>
                <a:cs typeface="Arial" panose="020B0604020202020204" pitchFamily="34" charset="0"/>
              </a:rPr>
              <a:t>NONLIVINGAPARTMENTS_MODE</a:t>
            </a:r>
          </a:p>
          <a:p>
            <a:pPr lvl="1"/>
            <a:r>
              <a:rPr lang="fr-FR" sz="1400" dirty="0">
                <a:solidFill>
                  <a:srgbClr val="000000"/>
                </a:solidFill>
                <a:latin typeface="Arial" panose="020B0604020202020204" pitchFamily="34" charset="0"/>
                <a:cs typeface="Arial" panose="020B0604020202020204" pitchFamily="34" charset="0"/>
              </a:rPr>
              <a:t>COMMONAREA_MEDI</a:t>
            </a:r>
          </a:p>
          <a:p>
            <a:pPr lvl="1"/>
            <a:r>
              <a:rPr lang="fr-FR" sz="1400" dirty="0">
                <a:solidFill>
                  <a:srgbClr val="000000"/>
                </a:solidFill>
                <a:latin typeface="Arial" panose="020B0604020202020204" pitchFamily="34" charset="0"/>
                <a:cs typeface="Arial" panose="020B0604020202020204" pitchFamily="34" charset="0"/>
              </a:rPr>
              <a:t>LIVINGAPARTMENTS_MEDI</a:t>
            </a:r>
          </a:p>
          <a:p>
            <a:pPr lvl="1"/>
            <a:r>
              <a:rPr lang="fr-FR" sz="1400" dirty="0">
                <a:solidFill>
                  <a:srgbClr val="000000"/>
                </a:solidFill>
                <a:latin typeface="Arial" panose="020B0604020202020204" pitchFamily="34" charset="0"/>
                <a:cs typeface="Arial" panose="020B0604020202020204" pitchFamily="34" charset="0"/>
              </a:rPr>
              <a:t>NONLIVINGAPARTMENTS_MEDI</a:t>
            </a:r>
          </a:p>
          <a:p>
            <a:pPr lvl="1"/>
            <a:r>
              <a:rPr lang="fr-FR" sz="1400" dirty="0">
                <a:solidFill>
                  <a:srgbClr val="000000"/>
                </a:solidFill>
                <a:latin typeface="Arial" panose="020B0604020202020204" pitchFamily="34" charset="0"/>
                <a:cs typeface="Arial" panose="020B0604020202020204" pitchFamily="34" charset="0"/>
              </a:rPr>
              <a:t>FONDKAPREMONT_MODE</a:t>
            </a:r>
          </a:p>
          <a:p>
            <a:pPr algn="l">
              <a:buFont typeface="Arial" panose="020B0604020202020204" pitchFamily="34" charset="0"/>
              <a:buChar char="•"/>
            </a:pPr>
            <a:endParaRPr lang="fr-FR" b="0" i="0"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endParaRPr lang="fr-FR" b="0" i="0" dirty="0">
              <a:solidFill>
                <a:srgbClr val="000000"/>
              </a:solidFill>
              <a:effectLst/>
              <a:latin typeface="Arial" panose="020B0604020202020204" pitchFamily="34" charset="0"/>
              <a:cs typeface="Arial" panose="020B0604020202020204" pitchFamily="34" charset="0"/>
            </a:endParaRPr>
          </a:p>
        </p:txBody>
      </p:sp>
      <p:sp>
        <p:nvSpPr>
          <p:cNvPr id="16" name="Ellipse 15">
            <a:extLst>
              <a:ext uri="{FF2B5EF4-FFF2-40B4-BE49-F238E27FC236}">
                <a16:creationId xmlns:a16="http://schemas.microsoft.com/office/drawing/2014/main" id="{E5B3CB43-506B-4B21-98C5-9BACA83D4052}"/>
              </a:ext>
            </a:extLst>
          </p:cNvPr>
          <p:cNvSpPr/>
          <p:nvPr/>
        </p:nvSpPr>
        <p:spPr>
          <a:xfrm>
            <a:off x="8328248" y="2982412"/>
            <a:ext cx="3744416" cy="521981"/>
          </a:xfrm>
          <a:prstGeom prst="ellipse">
            <a:avLst/>
          </a:prstGeom>
          <a:noFill/>
          <a:ln w="50800">
            <a:solidFill>
              <a:srgbClr val="A6A6A6"/>
            </a:solidFill>
          </a:ln>
          <a:effectLst>
            <a:glow rad="228600">
              <a:srgbClr val="A6A6A6">
                <a:alpha val="40000"/>
              </a:srgbClr>
            </a:glo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7" name="Flèche : droite 6">
            <a:extLst>
              <a:ext uri="{FF2B5EF4-FFF2-40B4-BE49-F238E27FC236}">
                <a16:creationId xmlns:a16="http://schemas.microsoft.com/office/drawing/2014/main" id="{4DA9C99B-B31B-42FE-8F67-6A8CF04EE0E9}"/>
              </a:ext>
            </a:extLst>
          </p:cNvPr>
          <p:cNvSpPr/>
          <p:nvPr/>
        </p:nvSpPr>
        <p:spPr>
          <a:xfrm rot="1956849">
            <a:off x="6428563" y="2335803"/>
            <a:ext cx="2126229" cy="438305"/>
          </a:xfrm>
          <a:prstGeom prst="rightArrow">
            <a:avLst/>
          </a:prstGeom>
          <a:solidFill>
            <a:srgbClr val="A6A6A6"/>
          </a:solidFill>
          <a:ln>
            <a:solidFill>
              <a:srgbClr val="A6A6A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6526771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38</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Nettoyage – Imputation</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5</a:t>
            </a:r>
          </a:p>
        </p:txBody>
      </p:sp>
      <p:graphicFrame>
        <p:nvGraphicFramePr>
          <p:cNvPr id="2" name="Diagramme 1">
            <a:extLst>
              <a:ext uri="{FF2B5EF4-FFF2-40B4-BE49-F238E27FC236}">
                <a16:creationId xmlns:a16="http://schemas.microsoft.com/office/drawing/2014/main" id="{FC5843ED-DA51-41BD-80B9-4A688804035F}"/>
              </a:ext>
            </a:extLst>
          </p:cNvPr>
          <p:cNvGraphicFramePr/>
          <p:nvPr>
            <p:extLst>
              <p:ext uri="{D42A27DB-BD31-4B8C-83A1-F6EECF244321}">
                <p14:modId xmlns:p14="http://schemas.microsoft.com/office/powerpoint/2010/main" val="3440631357"/>
              </p:ext>
            </p:extLst>
          </p:nvPr>
        </p:nvGraphicFramePr>
        <p:xfrm>
          <a:off x="239923" y="940689"/>
          <a:ext cx="5375920" cy="471162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ZoneTexte 4">
            <a:extLst>
              <a:ext uri="{FF2B5EF4-FFF2-40B4-BE49-F238E27FC236}">
                <a16:creationId xmlns:a16="http://schemas.microsoft.com/office/drawing/2014/main" id="{F1CF84C9-084F-40F7-B81E-B21DD169C000}"/>
              </a:ext>
            </a:extLst>
          </p:cNvPr>
          <p:cNvSpPr txBox="1"/>
          <p:nvPr/>
        </p:nvSpPr>
        <p:spPr>
          <a:xfrm>
            <a:off x="565426" y="980728"/>
            <a:ext cx="10859166" cy="707886"/>
          </a:xfrm>
          <a:prstGeom prst="rect">
            <a:avLst/>
          </a:prstGeom>
          <a:noFill/>
        </p:spPr>
        <p:txBody>
          <a:bodyPr wrap="square" rtlCol="0">
            <a:spAutoFit/>
          </a:bodyPr>
          <a:lstStyle/>
          <a:p>
            <a:r>
              <a:rPr lang="fr-FR" sz="2000" dirty="0">
                <a:latin typeface="Arial" panose="020B0604020202020204" pitchFamily="34" charset="0"/>
                <a:cs typeface="Arial" panose="020B0604020202020204" pitchFamily="34" charset="0"/>
              </a:rPr>
              <a:t>Préparation de 3 jeux de données avec différentes imputations pour retenir celui qui donne les meilleurs résultats lors de la modélisation avec </a:t>
            </a:r>
            <a:r>
              <a:rPr lang="fr-FR" sz="2000" dirty="0" err="1">
                <a:latin typeface="Arial" panose="020B0604020202020204" pitchFamily="34" charset="0"/>
                <a:cs typeface="Arial" panose="020B0604020202020204" pitchFamily="34" charset="0"/>
              </a:rPr>
              <a:t>Pycaret</a:t>
            </a:r>
            <a:endParaRPr lang="fr-FR" sz="2000" dirty="0">
              <a:latin typeface="Arial" panose="020B0604020202020204" pitchFamily="34" charset="0"/>
              <a:cs typeface="Arial" panose="020B0604020202020204" pitchFamily="34" charset="0"/>
            </a:endParaRPr>
          </a:p>
        </p:txBody>
      </p:sp>
      <p:grpSp>
        <p:nvGrpSpPr>
          <p:cNvPr id="7" name="Groupe 6">
            <a:extLst>
              <a:ext uri="{FF2B5EF4-FFF2-40B4-BE49-F238E27FC236}">
                <a16:creationId xmlns:a16="http://schemas.microsoft.com/office/drawing/2014/main" id="{DDDD57F0-9DA5-4F62-B9E7-A487EC23D25C}"/>
              </a:ext>
            </a:extLst>
          </p:cNvPr>
          <p:cNvGrpSpPr/>
          <p:nvPr/>
        </p:nvGrpSpPr>
        <p:grpSpPr>
          <a:xfrm>
            <a:off x="158530" y="5095942"/>
            <a:ext cx="1728192" cy="531299"/>
            <a:chOff x="2207568" y="5248975"/>
            <a:chExt cx="1728192" cy="531299"/>
          </a:xfrm>
        </p:grpSpPr>
        <p:pic>
          <p:nvPicPr>
            <p:cNvPr id="14" name="Image 13">
              <a:extLst>
                <a:ext uri="{FF2B5EF4-FFF2-40B4-BE49-F238E27FC236}">
                  <a16:creationId xmlns:a16="http://schemas.microsoft.com/office/drawing/2014/main" id="{82E59B25-77BE-4667-8A71-A36129C8C218}"/>
                </a:ext>
              </a:extLst>
            </p:cNvPr>
            <p:cNvPicPr>
              <a:picLocks noChangeAspect="1"/>
            </p:cNvPicPr>
            <p:nvPr/>
          </p:nvPicPr>
          <p:blipFill>
            <a:blip r:embed="rId10"/>
            <a:stretch>
              <a:fillRect/>
            </a:stretch>
          </p:blipFill>
          <p:spPr>
            <a:xfrm>
              <a:off x="2207568" y="5248975"/>
              <a:ext cx="524780" cy="531299"/>
            </a:xfrm>
            <a:prstGeom prst="rect">
              <a:avLst/>
            </a:prstGeom>
          </p:spPr>
        </p:pic>
        <p:sp>
          <p:nvSpPr>
            <p:cNvPr id="16" name="ZoneTexte 15">
              <a:extLst>
                <a:ext uri="{FF2B5EF4-FFF2-40B4-BE49-F238E27FC236}">
                  <a16:creationId xmlns:a16="http://schemas.microsoft.com/office/drawing/2014/main" id="{255D4584-2BA3-4D21-B58E-E13E74451D6A}"/>
                </a:ext>
              </a:extLst>
            </p:cNvPr>
            <p:cNvSpPr txBox="1"/>
            <p:nvPr/>
          </p:nvSpPr>
          <p:spPr>
            <a:xfrm>
              <a:off x="2732348" y="5329958"/>
              <a:ext cx="1203412" cy="369332"/>
            </a:xfrm>
            <a:prstGeom prst="rect">
              <a:avLst/>
            </a:prstGeom>
            <a:noFill/>
          </p:spPr>
          <p:txBody>
            <a:bodyPr wrap="square">
              <a:spAutoFit/>
            </a:bodyPr>
            <a:lstStyle/>
            <a:p>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RETENU</a:t>
              </a:r>
              <a:endParaRPr lang="fr-FR" dirty="0"/>
            </a:p>
          </p:txBody>
        </p:sp>
      </p:grpSp>
      <p:pic>
        <p:nvPicPr>
          <p:cNvPr id="11" name="Image 10">
            <a:extLst>
              <a:ext uri="{FF2B5EF4-FFF2-40B4-BE49-F238E27FC236}">
                <a16:creationId xmlns:a16="http://schemas.microsoft.com/office/drawing/2014/main" id="{7BF425F0-FDD0-4300-9776-CCC234D34950}"/>
              </a:ext>
            </a:extLst>
          </p:cNvPr>
          <p:cNvPicPr>
            <a:picLocks noChangeAspect="1"/>
          </p:cNvPicPr>
          <p:nvPr/>
        </p:nvPicPr>
        <p:blipFill>
          <a:blip r:embed="rId11"/>
          <a:stretch>
            <a:fillRect/>
          </a:stretch>
        </p:blipFill>
        <p:spPr>
          <a:xfrm>
            <a:off x="6047578" y="1934001"/>
            <a:ext cx="5715798" cy="1352739"/>
          </a:xfrm>
          <a:prstGeom prst="rect">
            <a:avLst/>
          </a:prstGeom>
        </p:spPr>
      </p:pic>
      <p:pic>
        <p:nvPicPr>
          <p:cNvPr id="13" name="Image 12">
            <a:extLst>
              <a:ext uri="{FF2B5EF4-FFF2-40B4-BE49-F238E27FC236}">
                <a16:creationId xmlns:a16="http://schemas.microsoft.com/office/drawing/2014/main" id="{378CFEB1-6C2B-4620-AA93-79A99BDC7719}"/>
              </a:ext>
            </a:extLst>
          </p:cNvPr>
          <p:cNvPicPr>
            <a:picLocks noChangeAspect="1"/>
          </p:cNvPicPr>
          <p:nvPr/>
        </p:nvPicPr>
        <p:blipFill>
          <a:blip r:embed="rId12"/>
          <a:stretch>
            <a:fillRect/>
          </a:stretch>
        </p:blipFill>
        <p:spPr>
          <a:xfrm>
            <a:off x="6066631" y="3645024"/>
            <a:ext cx="5696745" cy="1343212"/>
          </a:xfrm>
          <a:prstGeom prst="rect">
            <a:avLst/>
          </a:prstGeom>
        </p:spPr>
      </p:pic>
      <p:pic>
        <p:nvPicPr>
          <p:cNvPr id="17" name="Image 16">
            <a:extLst>
              <a:ext uri="{FF2B5EF4-FFF2-40B4-BE49-F238E27FC236}">
                <a16:creationId xmlns:a16="http://schemas.microsoft.com/office/drawing/2014/main" id="{44A21D87-CE6A-462B-ACD7-889983E9D5B5}"/>
              </a:ext>
            </a:extLst>
          </p:cNvPr>
          <p:cNvPicPr>
            <a:picLocks noChangeAspect="1"/>
          </p:cNvPicPr>
          <p:nvPr/>
        </p:nvPicPr>
        <p:blipFill>
          <a:blip r:embed="rId13"/>
          <a:stretch>
            <a:fillRect/>
          </a:stretch>
        </p:blipFill>
        <p:spPr>
          <a:xfrm>
            <a:off x="6095734" y="5136528"/>
            <a:ext cx="5744377" cy="1343212"/>
          </a:xfrm>
          <a:prstGeom prst="rect">
            <a:avLst/>
          </a:prstGeom>
        </p:spPr>
      </p:pic>
      <p:pic>
        <p:nvPicPr>
          <p:cNvPr id="19" name="Image 18">
            <a:extLst>
              <a:ext uri="{FF2B5EF4-FFF2-40B4-BE49-F238E27FC236}">
                <a16:creationId xmlns:a16="http://schemas.microsoft.com/office/drawing/2014/main" id="{F696A43A-D482-4405-96F4-11CAD2BD1FD2}"/>
              </a:ext>
            </a:extLst>
          </p:cNvPr>
          <p:cNvPicPr>
            <a:picLocks noChangeAspect="1"/>
          </p:cNvPicPr>
          <p:nvPr/>
        </p:nvPicPr>
        <p:blipFill>
          <a:blip r:embed="rId14"/>
          <a:stretch>
            <a:fillRect/>
          </a:stretch>
        </p:blipFill>
        <p:spPr>
          <a:xfrm>
            <a:off x="6240016" y="1928056"/>
            <a:ext cx="819264" cy="295316"/>
          </a:xfrm>
          <a:prstGeom prst="rect">
            <a:avLst/>
          </a:prstGeom>
        </p:spPr>
      </p:pic>
      <p:pic>
        <p:nvPicPr>
          <p:cNvPr id="22" name="Image 21">
            <a:extLst>
              <a:ext uri="{FF2B5EF4-FFF2-40B4-BE49-F238E27FC236}">
                <a16:creationId xmlns:a16="http://schemas.microsoft.com/office/drawing/2014/main" id="{000FD96A-EF70-44CB-A492-A4A3FB132ADF}"/>
              </a:ext>
            </a:extLst>
          </p:cNvPr>
          <p:cNvPicPr>
            <a:picLocks noChangeAspect="1"/>
          </p:cNvPicPr>
          <p:nvPr/>
        </p:nvPicPr>
        <p:blipFill>
          <a:blip r:embed="rId15"/>
          <a:stretch>
            <a:fillRect/>
          </a:stretch>
        </p:blipFill>
        <p:spPr>
          <a:xfrm>
            <a:off x="6240016" y="3641419"/>
            <a:ext cx="857370" cy="257211"/>
          </a:xfrm>
          <a:prstGeom prst="rect">
            <a:avLst/>
          </a:prstGeom>
        </p:spPr>
      </p:pic>
      <p:pic>
        <p:nvPicPr>
          <p:cNvPr id="24" name="Image 23">
            <a:extLst>
              <a:ext uri="{FF2B5EF4-FFF2-40B4-BE49-F238E27FC236}">
                <a16:creationId xmlns:a16="http://schemas.microsoft.com/office/drawing/2014/main" id="{72581A51-C181-4C50-9BD0-0C0D3DBBF70B}"/>
              </a:ext>
            </a:extLst>
          </p:cNvPr>
          <p:cNvPicPr>
            <a:picLocks noChangeAspect="1"/>
          </p:cNvPicPr>
          <p:nvPr/>
        </p:nvPicPr>
        <p:blipFill>
          <a:blip r:embed="rId16"/>
          <a:stretch>
            <a:fillRect/>
          </a:stretch>
        </p:blipFill>
        <p:spPr>
          <a:xfrm>
            <a:off x="6268595" y="5162703"/>
            <a:ext cx="800212" cy="228632"/>
          </a:xfrm>
          <a:prstGeom prst="rect">
            <a:avLst/>
          </a:prstGeom>
        </p:spPr>
      </p:pic>
      <p:pic>
        <p:nvPicPr>
          <p:cNvPr id="26" name="Graphique 25" descr="Flèche : tout droit">
            <a:extLst>
              <a:ext uri="{FF2B5EF4-FFF2-40B4-BE49-F238E27FC236}">
                <a16:creationId xmlns:a16="http://schemas.microsoft.com/office/drawing/2014/main" id="{B739B5D3-D554-40B2-96E7-6E283C8B434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rot="16200000">
            <a:off x="608221" y="4353574"/>
            <a:ext cx="914400" cy="914400"/>
          </a:xfrm>
          <a:prstGeom prst="rect">
            <a:avLst/>
          </a:prstGeom>
        </p:spPr>
      </p:pic>
    </p:spTree>
    <p:extLst>
      <p:ext uri="{BB962C8B-B14F-4D97-AF65-F5344CB8AC3E}">
        <p14:creationId xmlns:p14="http://schemas.microsoft.com/office/powerpoint/2010/main" val="15349572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39</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2" name="Diagramme 1">
            <a:extLst>
              <a:ext uri="{FF2B5EF4-FFF2-40B4-BE49-F238E27FC236}">
                <a16:creationId xmlns:a16="http://schemas.microsoft.com/office/drawing/2014/main" id="{181F1CCB-3E70-404E-B3B6-F4ABCC977D83}"/>
              </a:ext>
            </a:extLst>
          </p:cNvPr>
          <p:cNvGraphicFramePr/>
          <p:nvPr>
            <p:extLst>
              <p:ext uri="{D42A27DB-BD31-4B8C-83A1-F6EECF244321}">
                <p14:modId xmlns:p14="http://schemas.microsoft.com/office/powerpoint/2010/main" val="1392267169"/>
              </p:ext>
            </p:extLst>
          </p:nvPr>
        </p:nvGraphicFramePr>
        <p:xfrm>
          <a:off x="196992" y="937890"/>
          <a:ext cx="10579528"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728647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4</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Problématique - présentation</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hlinkClick r:id="rId4"/>
              </a:rPr>
              <a:t>Source du projet : https://github.com/loedata/OC-DS-P7-CREDIT_SCORE_DEPLOY</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5"/>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2346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1</a:t>
            </a:r>
          </a:p>
        </p:txBody>
      </p:sp>
      <p:sp>
        <p:nvSpPr>
          <p:cNvPr id="41" name="ZoneTexte 40">
            <a:extLst>
              <a:ext uri="{FF2B5EF4-FFF2-40B4-BE49-F238E27FC236}">
                <a16:creationId xmlns:a16="http://schemas.microsoft.com/office/drawing/2014/main" id="{0E5702D6-14C2-4852-85D4-CD34D1933C77}"/>
              </a:ext>
            </a:extLst>
          </p:cNvPr>
          <p:cNvSpPr txBox="1"/>
          <p:nvPr/>
        </p:nvSpPr>
        <p:spPr>
          <a:xfrm>
            <a:off x="96408" y="2370073"/>
            <a:ext cx="11666968" cy="1846659"/>
          </a:xfrm>
          <a:prstGeom prst="rect">
            <a:avLst/>
          </a:prstGeom>
          <a:noFill/>
        </p:spPr>
        <p:txBody>
          <a:bodyPr wrap="square" rtlCol="0">
            <a:spAutoFit/>
          </a:bodyPr>
          <a:lstStyle/>
          <a:p>
            <a:r>
              <a:rPr lang="fr-FR" sz="3200" b="1" dirty="0">
                <a:solidFill>
                  <a:srgbClr val="DC143C"/>
                </a:solidFill>
                <a:latin typeface="Arial" panose="020B0604020202020204" pitchFamily="34" charset="0"/>
                <a:cs typeface="Arial" panose="020B0604020202020204" pitchFamily="34" charset="0"/>
              </a:rPr>
              <a:t>Mission :</a:t>
            </a:r>
          </a:p>
          <a:p>
            <a:endParaRPr lang="fr-FR" sz="1000" b="1" dirty="0">
              <a:solidFill>
                <a:srgbClr val="DC143C"/>
              </a:solidFill>
              <a:latin typeface="Arial" panose="020B0604020202020204" pitchFamily="34" charset="0"/>
              <a:cs typeface="Arial" panose="020B0604020202020204" pitchFamily="34" charset="0"/>
            </a:endParaRPr>
          </a:p>
          <a:p>
            <a:pPr algn="just"/>
            <a:r>
              <a:rPr lang="fr-FR" sz="2400" b="0" i="0" dirty="0">
                <a:solidFill>
                  <a:srgbClr val="000000"/>
                </a:solidFill>
                <a:effectLst/>
                <a:latin typeface="Arial" panose="020B0604020202020204" pitchFamily="34" charset="0"/>
                <a:cs typeface="Arial" panose="020B0604020202020204" pitchFamily="34" charset="0"/>
              </a:rPr>
              <a:t>Construire un </a:t>
            </a:r>
            <a:r>
              <a:rPr lang="fr-FR" sz="2400" b="1" i="0"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modèle de </a:t>
            </a:r>
            <a:r>
              <a:rPr lang="fr-FR" sz="2400" b="1" i="0" dirty="0" err="1">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scoring</a:t>
            </a:r>
            <a:r>
              <a:rPr lang="fr-FR" sz="2400" b="1" i="0"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fr-FR" sz="2400" b="0" i="0" dirty="0">
                <a:solidFill>
                  <a:srgbClr val="000000"/>
                </a:solidFill>
                <a:effectLst/>
                <a:latin typeface="Arial" panose="020B0604020202020204" pitchFamily="34" charset="0"/>
                <a:cs typeface="Arial" panose="020B0604020202020204" pitchFamily="34" charset="0"/>
              </a:rPr>
              <a:t>prédisant automatiquement la </a:t>
            </a:r>
            <a:r>
              <a:rPr lang="fr-FR" sz="2400" b="1" i="0"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probabilité</a:t>
            </a:r>
            <a:r>
              <a:rPr lang="fr-FR" sz="2400" b="0" i="0" dirty="0">
                <a:solidFill>
                  <a:srgbClr val="000000"/>
                </a:solidFill>
                <a:effectLst/>
                <a:latin typeface="Arial" panose="020B0604020202020204" pitchFamily="34" charset="0"/>
                <a:cs typeface="Arial" panose="020B0604020202020204" pitchFamily="34" charset="0"/>
              </a:rPr>
              <a:t> de </a:t>
            </a:r>
            <a:r>
              <a:rPr lang="fr-FR" sz="2400" b="1" i="0"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défaut de paiement</a:t>
            </a:r>
            <a:r>
              <a:rPr lang="fr-FR" sz="2400" b="0" i="0" dirty="0">
                <a:solidFill>
                  <a:srgbClr val="000000"/>
                </a:solidFill>
                <a:effectLst/>
                <a:latin typeface="Arial" panose="020B0604020202020204" pitchFamily="34" charset="0"/>
                <a:cs typeface="Arial" panose="020B0604020202020204" pitchFamily="34" charset="0"/>
              </a:rPr>
              <a:t> d’un client.</a:t>
            </a:r>
          </a:p>
          <a:p>
            <a:pPr algn="just"/>
            <a:r>
              <a:rPr lang="fr-FR" sz="2400" dirty="0">
                <a:solidFill>
                  <a:srgbClr val="000000"/>
                </a:solidFill>
                <a:latin typeface="Arial" panose="020B0604020202020204" pitchFamily="34" charset="0"/>
                <a:cs typeface="Arial" panose="020B0604020202020204" pitchFamily="34" charset="0"/>
              </a:rPr>
              <a:t>Développer un </a:t>
            </a:r>
            <a:r>
              <a:rPr lang="fr-FR" sz="2400" b="1" dirty="0" err="1">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dashboard</a:t>
            </a:r>
            <a:r>
              <a:rPr lang="fr-FR" sz="2400" b="1"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interactif</a:t>
            </a:r>
            <a:r>
              <a:rPr lang="fr-FR" sz="2400" dirty="0">
                <a:solidFill>
                  <a:srgbClr val="000000"/>
                </a:solidFill>
                <a:latin typeface="Arial" panose="020B0604020202020204" pitchFamily="34" charset="0"/>
                <a:cs typeface="Arial" panose="020B0604020202020204" pitchFamily="34" charset="0"/>
              </a:rPr>
              <a:t>.</a:t>
            </a:r>
            <a:endParaRPr lang="fr-FR" sz="2400" b="0" i="0" dirty="0">
              <a:solidFill>
                <a:srgbClr val="000000"/>
              </a:solidFill>
              <a:effectLst/>
              <a:latin typeface="Arial" panose="020B0604020202020204" pitchFamily="34" charset="0"/>
              <a:cs typeface="Arial" panose="020B0604020202020204" pitchFamily="34" charset="0"/>
            </a:endParaRPr>
          </a:p>
        </p:txBody>
      </p:sp>
      <p:sp>
        <p:nvSpPr>
          <p:cNvPr id="42" name="ZoneTexte 41">
            <a:extLst>
              <a:ext uri="{FF2B5EF4-FFF2-40B4-BE49-F238E27FC236}">
                <a16:creationId xmlns:a16="http://schemas.microsoft.com/office/drawing/2014/main" id="{B733076A-10C4-4B8D-BF5B-3D4999C706E7}"/>
              </a:ext>
            </a:extLst>
          </p:cNvPr>
          <p:cNvSpPr txBox="1"/>
          <p:nvPr/>
        </p:nvSpPr>
        <p:spPr>
          <a:xfrm>
            <a:off x="32580" y="4365104"/>
            <a:ext cx="11730796" cy="1846659"/>
          </a:xfrm>
          <a:prstGeom prst="rect">
            <a:avLst/>
          </a:prstGeom>
          <a:noFill/>
        </p:spPr>
        <p:txBody>
          <a:bodyPr wrap="square">
            <a:spAutoFit/>
          </a:bodyPr>
          <a:lstStyle/>
          <a:p>
            <a:r>
              <a:rPr lang="fr-FR" sz="3200" b="1" dirty="0">
                <a:solidFill>
                  <a:srgbClr val="DC143C"/>
                </a:solidFill>
                <a:latin typeface="Arial" panose="020B0604020202020204" pitchFamily="34" charset="0"/>
                <a:cs typeface="Arial" panose="020B0604020202020204" pitchFamily="34" charset="0"/>
              </a:rPr>
              <a:t>Objectifs :</a:t>
            </a:r>
          </a:p>
          <a:p>
            <a:pPr lvl="5" algn="just"/>
            <a:endParaRPr lang="fr-FR" sz="10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a:p>
            <a:pPr algn="just"/>
            <a:r>
              <a:rPr lang="fr-FR" sz="2400" b="1" i="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Étayer</a:t>
            </a:r>
            <a:r>
              <a:rPr lang="fr-FR" sz="2400" b="0" i="0" dirty="0">
                <a:effectLst/>
                <a:latin typeface="Arial" panose="020B0604020202020204" pitchFamily="34" charset="0"/>
                <a:cs typeface="Arial" panose="020B0604020202020204" pitchFamily="34" charset="0"/>
              </a:rPr>
              <a:t> la décision d’accorder ou non un prêt.</a:t>
            </a:r>
          </a:p>
          <a:p>
            <a:pPr algn="just"/>
            <a:r>
              <a:rPr lang="fr-FR" sz="2400" b="0" i="0" dirty="0">
                <a:effectLst/>
                <a:latin typeface="Arial" panose="020B0604020202020204" pitchFamily="34" charset="0"/>
                <a:cs typeface="Arial" panose="020B0604020202020204" pitchFamily="34" charset="0"/>
              </a:rPr>
              <a:t>Améliorer la relation avec le client en faisant preuve de </a:t>
            </a:r>
            <a:r>
              <a:rPr lang="fr-FR" sz="2400" b="1" i="0"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transparence</a:t>
            </a:r>
            <a:r>
              <a:rPr lang="fr-FR" sz="2400" b="0" i="0" dirty="0">
                <a:effectLst/>
                <a:latin typeface="Arial" panose="020B0604020202020204" pitchFamily="34" charset="0"/>
                <a:cs typeface="Arial" panose="020B0604020202020204" pitchFamily="34" charset="0"/>
              </a:rPr>
              <a:t>.</a:t>
            </a:r>
          </a:p>
          <a:p>
            <a:pPr algn="just"/>
            <a:r>
              <a:rPr lang="fr-FR" sz="2400" dirty="0">
                <a:latin typeface="Arial" panose="020B0604020202020204" pitchFamily="34" charset="0"/>
                <a:cs typeface="Arial" panose="020B0604020202020204" pitchFamily="34" charset="0"/>
              </a:rPr>
              <a:t>Montrer au client les </a:t>
            </a:r>
            <a:r>
              <a:rPr lang="fr-FR"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informations</a:t>
            </a:r>
            <a:r>
              <a:rPr lang="fr-FR" sz="2400" dirty="0">
                <a:latin typeface="Arial" panose="020B0604020202020204" pitchFamily="34" charset="0"/>
                <a:cs typeface="Arial" panose="020B0604020202020204" pitchFamily="34" charset="0"/>
              </a:rPr>
              <a:t> le concernant grâce à </a:t>
            </a:r>
            <a:r>
              <a:rPr lang="fr-FR" sz="2400"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l’interactivité</a:t>
            </a:r>
            <a:r>
              <a:rPr lang="fr-FR" sz="2400" dirty="0">
                <a:latin typeface="Arial" panose="020B0604020202020204" pitchFamily="34" charset="0"/>
                <a:cs typeface="Arial" panose="020B0604020202020204" pitchFamily="34" charset="0"/>
              </a:rPr>
              <a:t>.</a:t>
            </a:r>
            <a:endParaRPr lang="fr-FR" sz="2400" b="0" i="0" dirty="0">
              <a:effectLst/>
              <a:latin typeface="Arial" panose="020B0604020202020204" pitchFamily="34" charset="0"/>
              <a:cs typeface="Arial" panose="020B0604020202020204" pitchFamily="34" charset="0"/>
            </a:endParaRPr>
          </a:p>
        </p:txBody>
      </p:sp>
      <p:pic>
        <p:nvPicPr>
          <p:cNvPr id="43" name="Image 42">
            <a:extLst>
              <a:ext uri="{FF2B5EF4-FFF2-40B4-BE49-F238E27FC236}">
                <a16:creationId xmlns:a16="http://schemas.microsoft.com/office/drawing/2014/main" id="{9E525A38-B543-48B1-849B-440CCAD6DCC8}"/>
              </a:ext>
            </a:extLst>
          </p:cNvPr>
          <p:cNvPicPr>
            <a:picLocks noChangeAspect="1"/>
          </p:cNvPicPr>
          <p:nvPr/>
        </p:nvPicPr>
        <p:blipFill>
          <a:blip r:embed="rId6"/>
          <a:stretch>
            <a:fillRect/>
          </a:stretch>
        </p:blipFill>
        <p:spPr>
          <a:xfrm>
            <a:off x="7104112" y="3453854"/>
            <a:ext cx="4029319" cy="1953736"/>
          </a:xfrm>
          <a:prstGeom prst="rect">
            <a:avLst/>
          </a:prstGeom>
        </p:spPr>
      </p:pic>
      <p:sp>
        <p:nvSpPr>
          <p:cNvPr id="52" name="ZoneTexte 51">
            <a:extLst>
              <a:ext uri="{FF2B5EF4-FFF2-40B4-BE49-F238E27FC236}">
                <a16:creationId xmlns:a16="http://schemas.microsoft.com/office/drawing/2014/main" id="{606C05C9-D030-4B0B-90E1-3507B7C38B66}"/>
              </a:ext>
            </a:extLst>
          </p:cNvPr>
          <p:cNvSpPr txBox="1"/>
          <p:nvPr/>
        </p:nvSpPr>
        <p:spPr>
          <a:xfrm>
            <a:off x="116597" y="815196"/>
            <a:ext cx="12042823" cy="1400383"/>
          </a:xfrm>
          <a:prstGeom prst="rect">
            <a:avLst/>
          </a:prstGeom>
          <a:noFill/>
        </p:spPr>
        <p:txBody>
          <a:bodyPr wrap="square" rtlCol="0">
            <a:spAutoFit/>
          </a:bodyPr>
          <a:lstStyle/>
          <a:p>
            <a:r>
              <a:rPr lang="fr-FR" sz="3200" b="1" dirty="0">
                <a:solidFill>
                  <a:srgbClr val="DC143C"/>
                </a:solidFill>
                <a:latin typeface="Arial" panose="020B0604020202020204" pitchFamily="34" charset="0"/>
                <a:cs typeface="Arial" panose="020B0604020202020204" pitchFamily="34" charset="0"/>
              </a:rPr>
              <a:t>Prêt à dépenser :</a:t>
            </a:r>
          </a:p>
          <a:p>
            <a:endParaRPr lang="fr-FR" sz="500" dirty="0">
              <a:latin typeface="Arial" panose="020B0604020202020204" pitchFamily="34" charset="0"/>
              <a:cs typeface="Arial" panose="020B0604020202020204" pitchFamily="34" charset="0"/>
            </a:endParaRPr>
          </a:p>
          <a:p>
            <a:pPr lvl="2" algn="just"/>
            <a:r>
              <a:rPr lang="fr-FR" sz="2400" b="0" i="0" dirty="0">
                <a:solidFill>
                  <a:srgbClr val="000000"/>
                </a:solidFill>
                <a:effectLst/>
                <a:latin typeface="Arial" panose="020B0604020202020204" pitchFamily="34" charset="0"/>
                <a:cs typeface="Arial" panose="020B0604020202020204" pitchFamily="34" charset="0"/>
              </a:rPr>
              <a:t>Société financière d’offre de crédit à la consommation pour la c</a:t>
            </a:r>
            <a:r>
              <a:rPr lang="fr-FR" sz="2400" dirty="0">
                <a:solidFill>
                  <a:srgbClr val="000000"/>
                </a:solidFill>
                <a:latin typeface="Arial" panose="020B0604020202020204" pitchFamily="34" charset="0"/>
                <a:cs typeface="Arial" panose="020B0604020202020204" pitchFamily="34" charset="0"/>
              </a:rPr>
              <a:t>lientèle ayant peu ou pas d’historique de prêt.</a:t>
            </a:r>
            <a:endParaRPr lang="fr-FR" sz="2400" b="0" i="0" dirty="0">
              <a:solidFill>
                <a:srgbClr val="000000"/>
              </a:solidFill>
              <a:effectLst/>
              <a:latin typeface="Arial" panose="020B0604020202020204" pitchFamily="34" charset="0"/>
              <a:cs typeface="Arial" panose="020B0604020202020204" pitchFamily="34" charset="0"/>
            </a:endParaRPr>
          </a:p>
        </p:txBody>
      </p:sp>
      <p:pic>
        <p:nvPicPr>
          <p:cNvPr id="67" name="Image 66">
            <a:extLst>
              <a:ext uri="{FF2B5EF4-FFF2-40B4-BE49-F238E27FC236}">
                <a16:creationId xmlns:a16="http://schemas.microsoft.com/office/drawing/2014/main" id="{250CA5A5-1A62-41B4-8148-AFC296778CBE}"/>
              </a:ext>
            </a:extLst>
          </p:cNvPr>
          <p:cNvPicPr>
            <a:picLocks noChangeAspect="1"/>
          </p:cNvPicPr>
          <p:nvPr/>
        </p:nvPicPr>
        <p:blipFill>
          <a:blip r:embed="rId3"/>
          <a:stretch>
            <a:fillRect/>
          </a:stretch>
        </p:blipFill>
        <p:spPr>
          <a:xfrm>
            <a:off x="191344" y="1340768"/>
            <a:ext cx="848038" cy="828617"/>
          </a:xfrm>
          <a:prstGeom prst="rect">
            <a:avLst/>
          </a:prstGeom>
        </p:spPr>
      </p:pic>
    </p:spTree>
    <p:extLst>
      <p:ext uri="{BB962C8B-B14F-4D97-AF65-F5344CB8AC3E}">
        <p14:creationId xmlns:p14="http://schemas.microsoft.com/office/powerpoint/2010/main" val="4280569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40</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 – Manuel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13" name="Tableau 12">
            <a:extLst>
              <a:ext uri="{FF2B5EF4-FFF2-40B4-BE49-F238E27FC236}">
                <a16:creationId xmlns:a16="http://schemas.microsoft.com/office/drawing/2014/main" id="{A2B343F8-1A9C-4A21-A3DF-12C9F6BBD252}"/>
              </a:ext>
            </a:extLst>
          </p:cNvPr>
          <p:cNvGraphicFramePr>
            <a:graphicFrameLocks noGrp="1"/>
          </p:cNvGraphicFramePr>
          <p:nvPr>
            <p:extLst>
              <p:ext uri="{D42A27DB-BD31-4B8C-83A1-F6EECF244321}">
                <p14:modId xmlns:p14="http://schemas.microsoft.com/office/powerpoint/2010/main" val="2900942447"/>
              </p:ext>
            </p:extLst>
          </p:nvPr>
        </p:nvGraphicFramePr>
        <p:xfrm>
          <a:off x="175976" y="852499"/>
          <a:ext cx="11809580" cy="5577840"/>
        </p:xfrm>
        <a:graphic>
          <a:graphicData uri="http://schemas.openxmlformats.org/drawingml/2006/table">
            <a:tbl>
              <a:tblPr firstRow="1" bandRow="1">
                <a:tableStyleId>{5C22544A-7EE6-4342-B048-85BDC9FD1C3A}</a:tableStyleId>
              </a:tblPr>
              <a:tblGrid>
                <a:gridCol w="2571794">
                  <a:extLst>
                    <a:ext uri="{9D8B030D-6E8A-4147-A177-3AD203B41FA5}">
                      <a16:colId xmlns:a16="http://schemas.microsoft.com/office/drawing/2014/main" val="3522995301"/>
                    </a:ext>
                  </a:extLst>
                </a:gridCol>
                <a:gridCol w="3117106">
                  <a:extLst>
                    <a:ext uri="{9D8B030D-6E8A-4147-A177-3AD203B41FA5}">
                      <a16:colId xmlns:a16="http://schemas.microsoft.com/office/drawing/2014/main" val="3506219800"/>
                    </a:ext>
                  </a:extLst>
                </a:gridCol>
                <a:gridCol w="6120680">
                  <a:extLst>
                    <a:ext uri="{9D8B030D-6E8A-4147-A177-3AD203B41FA5}">
                      <a16:colId xmlns:a16="http://schemas.microsoft.com/office/drawing/2014/main" val="165165663"/>
                    </a:ext>
                  </a:extLst>
                </a:gridCol>
              </a:tblGrid>
              <a:tr h="337695">
                <a:tc>
                  <a:txBody>
                    <a:bodyPr/>
                    <a:lstStyle/>
                    <a:p>
                      <a:r>
                        <a:rPr lang="fr-FR" dirty="0" err="1">
                          <a:solidFill>
                            <a:schemeClr val="bg1"/>
                          </a:solidFill>
                          <a:latin typeface="Arial" panose="020B0604020202020204" pitchFamily="34" charset="0"/>
                          <a:cs typeface="Arial" panose="020B0604020202020204" pitchFamily="34" charset="0"/>
                        </a:rPr>
                        <a:t>Dataframe</a:t>
                      </a:r>
                      <a:endParaRPr lang="fr-FR" dirty="0">
                        <a:solidFill>
                          <a:schemeClr val="bg1"/>
                        </a:solidFill>
                        <a:latin typeface="Arial" panose="020B0604020202020204" pitchFamily="34" charset="0"/>
                        <a:cs typeface="Arial" panose="020B0604020202020204" pitchFamily="34" charset="0"/>
                      </a:endParaRP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Nouvelle variables</a:t>
                      </a:r>
                    </a:p>
                  </a:txBody>
                  <a:tcPr>
                    <a:solidFill>
                      <a:srgbClr val="C1344B"/>
                    </a:solidFill>
                  </a:tcPr>
                </a:tc>
                <a:tc>
                  <a:txBody>
                    <a:bodyPr/>
                    <a:lstStyle/>
                    <a:p>
                      <a:r>
                        <a:rPr lang="fr-FR" sz="1800" dirty="0">
                          <a:solidFill>
                            <a:schemeClr val="bg1"/>
                          </a:solidFill>
                          <a:latin typeface="Arial" panose="020B0604020202020204" pitchFamily="34" charset="0"/>
                          <a:cs typeface="Arial" panose="020B0604020202020204" pitchFamily="34" charset="0"/>
                        </a:rPr>
                        <a:t>Description</a:t>
                      </a:r>
                    </a:p>
                  </a:txBody>
                  <a:tcPr>
                    <a:solidFill>
                      <a:srgbClr val="C1344B"/>
                    </a:solidFill>
                  </a:tcPr>
                </a:tc>
                <a:extLst>
                  <a:ext uri="{0D108BD9-81ED-4DB2-BD59-A6C34878D82A}">
                    <a16:rowId xmlns:a16="http://schemas.microsoft.com/office/drawing/2014/main" val="574669155"/>
                  </a:ext>
                </a:extLst>
              </a:tr>
              <a:tr h="253271">
                <a:tc gridSpan="3">
                  <a:txBody>
                    <a:bodyPr/>
                    <a:lstStyle/>
                    <a:p>
                      <a:pPr algn="ctr"/>
                      <a:r>
                        <a:rPr lang="fr-FR" sz="1200" dirty="0">
                          <a:latin typeface="Arial" panose="020B0604020202020204" pitchFamily="34" charset="0"/>
                          <a:cs typeface="Arial" panose="020B0604020202020204" pitchFamily="34" charset="0"/>
                        </a:rPr>
                        <a:t>Variables de revenu, de rente et de crédit :  ratio / différence</a:t>
                      </a:r>
                    </a:p>
                  </a:txBody>
                  <a:tcPr>
                    <a:solidFill>
                      <a:srgbClr val="A6A6A6">
                        <a:alpha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hMerge="1">
                  <a:txBody>
                    <a:bodyPr/>
                    <a:lstStyle/>
                    <a:p>
                      <a:pPr algn="l"/>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878392383"/>
                  </a:ext>
                </a:extLst>
              </a:tr>
              <a:tr h="253271">
                <a:tc rowSpan="11">
                  <a:txBody>
                    <a:bodyPr/>
                    <a:lstStyle/>
                    <a:p>
                      <a:r>
                        <a:rPr lang="fr-FR" sz="1200" dirty="0" err="1">
                          <a:latin typeface="Arial" panose="020B0604020202020204" pitchFamily="34" charset="0"/>
                          <a:cs typeface="Arial" panose="020B0604020202020204" pitchFamily="34" charset="0"/>
                        </a:rPr>
                        <a:t>application_train</a:t>
                      </a:r>
                      <a:r>
                        <a:rPr lang="fr-FR" sz="1200" dirty="0">
                          <a:latin typeface="Arial" panose="020B0604020202020204" pitchFamily="34" charset="0"/>
                          <a:cs typeface="Arial" panose="020B0604020202020204" pitchFamily="34" charset="0"/>
                        </a:rPr>
                        <a:t>/test</a:t>
                      </a:r>
                    </a:p>
                  </a:txBody>
                  <a:tcPr>
                    <a:solidFill>
                      <a:srgbClr val="7E4342">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CREDIT_INCOME_RATIO</a:t>
                      </a:r>
                    </a:p>
                  </a:txBody>
                  <a:tcPr>
                    <a:solidFill>
                      <a:srgbClr val="C1344B">
                        <a:alpha val="20000"/>
                      </a:srgbClr>
                    </a:solidFill>
                  </a:tcPr>
                </a:tc>
                <a:tc>
                  <a:txBody>
                    <a:bodyPr/>
                    <a:lstStyle/>
                    <a:p>
                      <a:pPr algn="l"/>
                      <a:r>
                        <a:rPr lang="fr-FR" sz="1200" dirty="0">
                          <a:latin typeface="Arial" panose="020B0604020202020204" pitchFamily="34" charset="0"/>
                          <a:cs typeface="Arial" panose="020B0604020202020204" pitchFamily="34" charset="0"/>
                        </a:rPr>
                        <a:t>Ratio : Montant du crédit du prêt / Revenu du demandeur</a:t>
                      </a:r>
                    </a:p>
                  </a:txBody>
                  <a:tcPr>
                    <a:solidFill>
                      <a:srgbClr val="C1344B">
                        <a:alpha val="20000"/>
                      </a:srgbClr>
                    </a:solidFill>
                  </a:tcPr>
                </a:tc>
                <a:extLst>
                  <a:ext uri="{0D108BD9-81ED-4DB2-BD59-A6C34878D82A}">
                    <a16:rowId xmlns:a16="http://schemas.microsoft.com/office/drawing/2014/main" val="31069438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C1344B">
                        <a:alpha val="50000"/>
                      </a:srgbClr>
                    </a:solidFill>
                  </a:tcPr>
                </a:tc>
                <a:tc>
                  <a:txBody>
                    <a:bodyPr/>
                    <a:lstStyle/>
                    <a:p>
                      <a:pPr algn="ctr"/>
                      <a:r>
                        <a:rPr lang="fr-FR" sz="1200" dirty="0">
                          <a:latin typeface="Arial" panose="020B0604020202020204" pitchFamily="34" charset="0"/>
                          <a:cs typeface="Arial" panose="020B0604020202020204" pitchFamily="34" charset="0"/>
                        </a:rPr>
                        <a:t>CREDIT_ANNUITY_RATIO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du crédit du prêt / Annuité de prêt</a:t>
                      </a:r>
                    </a:p>
                  </a:txBody>
                  <a:tcPr>
                    <a:solidFill>
                      <a:srgbClr val="C1344B">
                        <a:alpha val="50000"/>
                      </a:srgbClr>
                    </a:solidFill>
                  </a:tcPr>
                </a:tc>
                <a:extLst>
                  <a:ext uri="{0D108BD9-81ED-4DB2-BD59-A6C34878D82A}">
                    <a16:rowId xmlns:a16="http://schemas.microsoft.com/office/drawing/2014/main" val="2357683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application_train/test</a:t>
                      </a:r>
                      <a:endPar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solidFill>
                      <a:srgbClr val="C1344B">
                        <a:alpha val="20000"/>
                      </a:srgbClr>
                    </a:solidFill>
                  </a:tcPr>
                </a:tc>
                <a:tc>
                  <a:txBody>
                    <a:bodyPr/>
                    <a:lstStyle/>
                    <a:p>
                      <a:pPr algn="ctr"/>
                      <a:r>
                        <a:rPr lang="fr-FR" sz="1200" dirty="0">
                          <a:latin typeface="Arial" panose="020B0604020202020204" pitchFamily="34" charset="0"/>
                          <a:cs typeface="Arial" panose="020B0604020202020204" pitchFamily="34" charset="0"/>
                        </a:rPr>
                        <a:t>ANNUITY_INCOME_RATIO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Annuité de prêt / Revenu du demandeur</a:t>
                      </a:r>
                    </a:p>
                  </a:txBody>
                  <a:tcPr>
                    <a:solidFill>
                      <a:srgbClr val="C1344B">
                        <a:alpha val="20000"/>
                      </a:srgbClr>
                    </a:solidFill>
                  </a:tcPr>
                </a:tc>
                <a:extLst>
                  <a:ext uri="{0D108BD9-81ED-4DB2-BD59-A6C34878D82A}">
                    <a16:rowId xmlns:a16="http://schemas.microsoft.com/office/drawing/2014/main" val="4184006021"/>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C1344B">
                        <a:alpha val="50000"/>
                      </a:srgbClr>
                    </a:solidFill>
                  </a:tcPr>
                </a:tc>
                <a:tc>
                  <a:txBody>
                    <a:bodyPr/>
                    <a:lstStyle/>
                    <a:p>
                      <a:pPr algn="ctr"/>
                      <a:r>
                        <a:rPr lang="fr-FR" sz="1200" dirty="0">
                          <a:latin typeface="Arial" panose="020B0604020202020204" pitchFamily="34" charset="0"/>
                          <a:cs typeface="Arial" panose="020B0604020202020204" pitchFamily="34" charset="0"/>
                        </a:rPr>
                        <a:t>INCOME_ANNUITY_DIFF</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Revenu du demandeur - Annuité de prêt</a:t>
                      </a:r>
                    </a:p>
                  </a:txBody>
                  <a:tcPr>
                    <a:solidFill>
                      <a:srgbClr val="C1344B">
                        <a:alpha val="50000"/>
                      </a:srgbClr>
                    </a:solidFill>
                  </a:tcPr>
                </a:tc>
                <a:extLst>
                  <a:ext uri="{0D108BD9-81ED-4DB2-BD59-A6C34878D82A}">
                    <a16:rowId xmlns:a16="http://schemas.microsoft.com/office/drawing/2014/main" val="4115470743"/>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C1344B">
                        <a:alpha val="20000"/>
                      </a:srgbClr>
                    </a:solidFill>
                  </a:tcPr>
                </a:tc>
                <a:tc>
                  <a:txBody>
                    <a:bodyPr/>
                    <a:lstStyle/>
                    <a:p>
                      <a:pPr algn="ctr"/>
                      <a:r>
                        <a:rPr lang="fr-FR" sz="1200" dirty="0">
                          <a:latin typeface="Arial" panose="020B0604020202020204" pitchFamily="34" charset="0"/>
                          <a:cs typeface="Arial" panose="020B0604020202020204" pitchFamily="34" charset="0"/>
                        </a:rPr>
                        <a:t>CREDIT_GOODS_RATIO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du crédit du prêt / prix des biens pour lesquels le prêt est accordé / Crédit est supérieur au prix des biens ?</a:t>
                      </a:r>
                    </a:p>
                  </a:txBody>
                  <a:tcPr>
                    <a:solidFill>
                      <a:srgbClr val="C1344B">
                        <a:alpha val="20000"/>
                      </a:srgbClr>
                    </a:solidFill>
                  </a:tcPr>
                </a:tc>
                <a:extLst>
                  <a:ext uri="{0D108BD9-81ED-4DB2-BD59-A6C34878D82A}">
                    <a16:rowId xmlns:a16="http://schemas.microsoft.com/office/drawing/2014/main" val="2885816224"/>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application_train/test</a:t>
                      </a:r>
                      <a:endPar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solidFill>
                      <a:srgbClr val="C1344B">
                        <a:alpha val="50000"/>
                      </a:srgbClr>
                    </a:solidFill>
                  </a:tcPr>
                </a:tc>
                <a:tc>
                  <a:txBody>
                    <a:bodyPr/>
                    <a:lstStyle/>
                    <a:p>
                      <a:pPr algn="ctr"/>
                      <a:r>
                        <a:rPr lang="fr-FR" sz="1200" dirty="0">
                          <a:latin typeface="Arial" panose="020B0604020202020204" pitchFamily="34" charset="0"/>
                          <a:cs typeface="Arial" panose="020B0604020202020204" pitchFamily="34" charset="0"/>
                        </a:rPr>
                        <a:t>INCOME_GOODS_DIFF</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Revenu du demandeur - prix des biens pour lesquels le prêt est accordé</a:t>
                      </a:r>
                    </a:p>
                  </a:txBody>
                  <a:tcPr>
                    <a:solidFill>
                      <a:srgbClr val="C1344B">
                        <a:alpha val="50000"/>
                      </a:srgbClr>
                    </a:solidFill>
                  </a:tcPr>
                </a:tc>
                <a:extLst>
                  <a:ext uri="{0D108BD9-81ED-4DB2-BD59-A6C34878D82A}">
                    <a16:rowId xmlns:a16="http://schemas.microsoft.com/office/drawing/2014/main" val="4282881620"/>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a:ln>
                            <a:noFill/>
                          </a:ln>
                          <a:solidFill>
                            <a:prstClr val="black"/>
                          </a:solidFill>
                          <a:effectLst/>
                          <a:uLnTx/>
                          <a:uFillTx/>
                          <a:latin typeface="Arial" panose="020B0604020202020204" pitchFamily="34" charset="0"/>
                          <a:ea typeface="+mn-ea"/>
                          <a:cs typeface="Arial" panose="020B0604020202020204" pitchFamily="34" charset="0"/>
                        </a:rPr>
                        <a:t>application_train/test</a:t>
                      </a:r>
                      <a:endPar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txBody>
                  <a:tcPr>
                    <a:solidFill>
                      <a:srgbClr val="C1344B">
                        <a:alpha val="20000"/>
                      </a:srgbClr>
                    </a:solidFill>
                  </a:tcPr>
                </a:tc>
                <a:tc>
                  <a:txBody>
                    <a:bodyPr/>
                    <a:lstStyle/>
                    <a:p>
                      <a:pPr algn="ctr"/>
                      <a:r>
                        <a:rPr lang="fr-FR" sz="1200" dirty="0">
                          <a:latin typeface="Arial" panose="020B0604020202020204" pitchFamily="34" charset="0"/>
                          <a:cs typeface="Arial" panose="020B0604020202020204" pitchFamily="34" charset="0"/>
                        </a:rPr>
                        <a:t>INCOME_AGE_RATIO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Annuité de prêt / Âge du demandeur au moment de la demande</a:t>
                      </a:r>
                    </a:p>
                  </a:txBody>
                  <a:tcPr>
                    <a:solidFill>
                      <a:srgbClr val="C1344B">
                        <a:alpha val="20000"/>
                      </a:srgbClr>
                    </a:solidFill>
                  </a:tcPr>
                </a:tc>
                <a:extLst>
                  <a:ext uri="{0D108BD9-81ED-4DB2-BD59-A6C34878D82A}">
                    <a16:rowId xmlns:a16="http://schemas.microsoft.com/office/drawing/2014/main" val="1312920627"/>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C1344B">
                        <a:alpha val="50000"/>
                      </a:srgbClr>
                    </a:solidFill>
                  </a:tcPr>
                </a:tc>
                <a:tc>
                  <a:txBody>
                    <a:bodyPr/>
                    <a:lstStyle/>
                    <a:p>
                      <a:pPr algn="ctr"/>
                      <a:r>
                        <a:rPr lang="fr-FR" sz="1200" dirty="0">
                          <a:latin typeface="Arial" panose="020B0604020202020204" pitchFamily="34" charset="0"/>
                          <a:cs typeface="Arial" panose="020B0604020202020204" pitchFamily="34" charset="0"/>
                        </a:rPr>
                        <a:t>CREDIT_AGE_RATIO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du crédit du prêt / Âge du demandeur au moment de la demande</a:t>
                      </a:r>
                    </a:p>
                  </a:txBody>
                  <a:tcPr>
                    <a:solidFill>
                      <a:srgbClr val="C1344B">
                        <a:alpha val="50000"/>
                      </a:srgbClr>
                    </a:solidFill>
                  </a:tcPr>
                </a:tc>
                <a:extLst>
                  <a:ext uri="{0D108BD9-81ED-4DB2-BD59-A6C34878D82A}">
                    <a16:rowId xmlns:a16="http://schemas.microsoft.com/office/drawing/2014/main" val="1690309338"/>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C1344B">
                        <a:alpha val="20000"/>
                      </a:srgbClr>
                    </a:solidFill>
                  </a:tcPr>
                </a:tc>
                <a:tc>
                  <a:txBody>
                    <a:bodyPr/>
                    <a:lstStyle/>
                    <a:p>
                      <a:pPr algn="ctr"/>
                      <a:r>
                        <a:rPr lang="fr-FR" sz="1200" dirty="0">
                          <a:latin typeface="Arial" panose="020B0604020202020204" pitchFamily="34" charset="0"/>
                          <a:cs typeface="Arial" panose="020B0604020202020204" pitchFamily="34" charset="0"/>
                        </a:rPr>
                        <a:t>INCOME_EXT_RATIO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Revenu du demandeur / Score normalisé de la source de données externe 3</a:t>
                      </a:r>
                    </a:p>
                  </a:txBody>
                  <a:tcPr>
                    <a:solidFill>
                      <a:srgbClr val="C1344B">
                        <a:alpha val="20000"/>
                      </a:srgbClr>
                    </a:solidFill>
                  </a:tcPr>
                </a:tc>
                <a:extLst>
                  <a:ext uri="{0D108BD9-81ED-4DB2-BD59-A6C34878D82A}">
                    <a16:rowId xmlns:a16="http://schemas.microsoft.com/office/drawing/2014/main" val="170436765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C1344B">
                        <a:alpha val="50000"/>
                      </a:srgbClr>
                    </a:solidFill>
                  </a:tcPr>
                </a:tc>
                <a:tc>
                  <a:txBody>
                    <a:bodyPr/>
                    <a:lstStyle/>
                    <a:p>
                      <a:pPr algn="ctr"/>
                      <a:r>
                        <a:rPr lang="fr-FR" sz="1200" dirty="0">
                          <a:latin typeface="Arial" panose="020B0604020202020204" pitchFamily="34" charset="0"/>
                          <a:cs typeface="Arial" panose="020B0604020202020204" pitchFamily="34" charset="0"/>
                        </a:rPr>
                        <a:t>CREDIT_EXT_RATIO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du crédit du prêt / Score normalisé de la source de données externe</a:t>
                      </a:r>
                    </a:p>
                  </a:txBody>
                  <a:tcPr>
                    <a:solidFill>
                      <a:srgbClr val="C1344B">
                        <a:alpha val="50000"/>
                      </a:srgbClr>
                    </a:solidFill>
                  </a:tcPr>
                </a:tc>
                <a:extLst>
                  <a:ext uri="{0D108BD9-81ED-4DB2-BD59-A6C34878D82A}">
                    <a16:rowId xmlns:a16="http://schemas.microsoft.com/office/drawing/2014/main" val="1802397464"/>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C1344B">
                        <a:alpha val="20000"/>
                      </a:srgbClr>
                    </a:solidFill>
                  </a:tcPr>
                </a:tc>
                <a:tc>
                  <a:txBody>
                    <a:bodyPr/>
                    <a:lstStyle/>
                    <a:p>
                      <a:pPr algn="ctr"/>
                      <a:r>
                        <a:rPr lang="fr-FR" sz="1200" dirty="0">
                          <a:latin typeface="Arial" panose="020B0604020202020204" pitchFamily="34" charset="0"/>
                          <a:cs typeface="Arial" panose="020B0604020202020204" pitchFamily="34" charset="0"/>
                        </a:rPr>
                        <a:t>HOUR_PROCESS_CREDIT_MUL</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Revenu du demandeur * heure à laquelle le demandeur à fait sa demande de prêt</a:t>
                      </a:r>
                    </a:p>
                  </a:txBody>
                  <a:tcPr>
                    <a:solidFill>
                      <a:srgbClr val="C1344B">
                        <a:alpha val="20000"/>
                      </a:srgbClr>
                    </a:solidFill>
                  </a:tcPr>
                </a:tc>
                <a:extLst>
                  <a:ext uri="{0D108BD9-81ED-4DB2-BD59-A6C34878D82A}">
                    <a16:rowId xmlns:a16="http://schemas.microsoft.com/office/drawing/2014/main" val="3357090616"/>
                  </a:ext>
                </a:extLst>
              </a:tr>
              <a:tr h="253271">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Variables sur l'âge</a:t>
                      </a:r>
                    </a:p>
                  </a:txBody>
                  <a:tcPr>
                    <a:solidFill>
                      <a:srgbClr val="A6A6A6">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2952975405"/>
                  </a:ext>
                </a:extLst>
              </a:tr>
              <a:tr h="253271">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YEARS_BIRTH</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Âge du demandeur au moment de la demande DAYS_BIRTH en années</a:t>
                      </a:r>
                    </a:p>
                  </a:txBody>
                  <a:tcPr>
                    <a:solidFill>
                      <a:srgbClr val="C1344B">
                        <a:alpha val="20000"/>
                      </a:srgbClr>
                    </a:solidFill>
                  </a:tcPr>
                </a:tc>
                <a:extLst>
                  <a:ext uri="{0D108BD9-81ED-4DB2-BD59-A6C34878D82A}">
                    <a16:rowId xmlns:a16="http://schemas.microsoft.com/office/drawing/2014/main" val="1393443547"/>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C1344B">
                        <a:alpha val="50000"/>
                      </a:srgbClr>
                    </a:solidFill>
                  </a:tcPr>
                </a:tc>
                <a:tc>
                  <a:txBody>
                    <a:bodyPr/>
                    <a:lstStyle/>
                    <a:p>
                      <a:pPr algn="ctr"/>
                      <a:r>
                        <a:rPr lang="fr-FR" sz="1200" dirty="0">
                          <a:latin typeface="Arial" panose="020B0604020202020204" pitchFamily="34" charset="0"/>
                          <a:cs typeface="Arial" panose="020B0604020202020204" pitchFamily="34" charset="0"/>
                        </a:rPr>
                        <a:t>AGE_EMPLOYED_DIFF</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Âge du demandeur - Ancienneté dans l'emploi à date demande</a:t>
                      </a:r>
                    </a:p>
                  </a:txBody>
                  <a:tcPr>
                    <a:solidFill>
                      <a:srgbClr val="C1344B">
                        <a:alpha val="50000"/>
                      </a:srgbClr>
                    </a:solidFill>
                  </a:tcPr>
                </a:tc>
                <a:extLst>
                  <a:ext uri="{0D108BD9-81ED-4DB2-BD59-A6C34878D82A}">
                    <a16:rowId xmlns:a16="http://schemas.microsoft.com/office/drawing/2014/main" val="2243464571"/>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C1344B">
                        <a:alpha val="20000"/>
                      </a:srgbClr>
                    </a:solidFill>
                  </a:tcPr>
                </a:tc>
                <a:tc>
                  <a:txBody>
                    <a:bodyPr/>
                    <a:lstStyle/>
                    <a:p>
                      <a:pPr algn="ctr"/>
                      <a:r>
                        <a:rPr lang="fr-FR" sz="1200" dirty="0">
                          <a:latin typeface="Arial" panose="020B0604020202020204" pitchFamily="34" charset="0"/>
                          <a:cs typeface="Arial" panose="020B0604020202020204" pitchFamily="34" charset="0"/>
                        </a:rPr>
                        <a:t>EMPLOYED_AGE_RATIO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Ancienneté dans l'emploi à date demande / Âge du demandeur</a:t>
                      </a:r>
                    </a:p>
                  </a:txBody>
                  <a:tcPr>
                    <a:solidFill>
                      <a:srgbClr val="C1344B">
                        <a:alpha val="20000"/>
                      </a:srgbClr>
                    </a:solidFill>
                  </a:tcPr>
                </a:tc>
                <a:extLst>
                  <a:ext uri="{0D108BD9-81ED-4DB2-BD59-A6C34878D82A}">
                    <a16:rowId xmlns:a16="http://schemas.microsoft.com/office/drawing/2014/main" val="1378566791"/>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C1344B">
                        <a:alpha val="50000"/>
                      </a:srgbClr>
                    </a:solidFill>
                  </a:tcPr>
                </a:tc>
                <a:tc>
                  <a:txBody>
                    <a:bodyPr/>
                    <a:lstStyle/>
                    <a:p>
                      <a:pPr algn="ctr"/>
                      <a:r>
                        <a:rPr lang="fr-FR" sz="1200" dirty="0">
                          <a:latin typeface="Arial" panose="020B0604020202020204" pitchFamily="34" charset="0"/>
                          <a:cs typeface="Arial" panose="020B0604020202020204" pitchFamily="34" charset="0"/>
                        </a:rPr>
                        <a:t>LAST_PHONE_BIRTH_RATIO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 Ratio : nombre de jours avant la demande où le demandeur a changé de téléphone \ </a:t>
                      </a:r>
                      <a:r>
                        <a:rPr lang="fr-FR" sz="1200" dirty="0" err="1">
                          <a:latin typeface="Arial" panose="020B0604020202020204" pitchFamily="34" charset="0"/>
                          <a:cs typeface="Arial" panose="020B0604020202020204" pitchFamily="34" charset="0"/>
                        </a:rPr>
                        <a:t>äge</a:t>
                      </a:r>
                      <a:r>
                        <a:rPr lang="fr-FR" sz="1200" dirty="0">
                          <a:latin typeface="Arial" panose="020B0604020202020204" pitchFamily="34" charset="0"/>
                          <a:cs typeface="Arial" panose="020B0604020202020204" pitchFamily="34" charset="0"/>
                        </a:rPr>
                        <a:t> du client</a:t>
                      </a:r>
                    </a:p>
                  </a:txBody>
                  <a:tcPr>
                    <a:solidFill>
                      <a:srgbClr val="C1344B">
                        <a:alpha val="50000"/>
                      </a:srgbClr>
                    </a:solidFill>
                  </a:tcPr>
                </a:tc>
                <a:extLst>
                  <a:ext uri="{0D108BD9-81ED-4DB2-BD59-A6C34878D82A}">
                    <a16:rowId xmlns:a16="http://schemas.microsoft.com/office/drawing/2014/main" val="2949888994"/>
                  </a:ext>
                </a:extLst>
              </a:tr>
            </a:tbl>
          </a:graphicData>
        </a:graphic>
      </p:graphicFrame>
    </p:spTree>
    <p:extLst>
      <p:ext uri="{BB962C8B-B14F-4D97-AF65-F5344CB8AC3E}">
        <p14:creationId xmlns:p14="http://schemas.microsoft.com/office/powerpoint/2010/main" val="37094301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41</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 – Manuel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13" name="Tableau 12">
            <a:extLst>
              <a:ext uri="{FF2B5EF4-FFF2-40B4-BE49-F238E27FC236}">
                <a16:creationId xmlns:a16="http://schemas.microsoft.com/office/drawing/2014/main" id="{A2B343F8-1A9C-4A21-A3DF-12C9F6BBD252}"/>
              </a:ext>
            </a:extLst>
          </p:cNvPr>
          <p:cNvGraphicFramePr>
            <a:graphicFrameLocks noGrp="1"/>
          </p:cNvGraphicFramePr>
          <p:nvPr>
            <p:extLst>
              <p:ext uri="{D42A27DB-BD31-4B8C-83A1-F6EECF244321}">
                <p14:modId xmlns:p14="http://schemas.microsoft.com/office/powerpoint/2010/main" val="672359000"/>
              </p:ext>
            </p:extLst>
          </p:nvPr>
        </p:nvGraphicFramePr>
        <p:xfrm>
          <a:off x="196992" y="846135"/>
          <a:ext cx="11809580" cy="5577840"/>
        </p:xfrm>
        <a:graphic>
          <a:graphicData uri="http://schemas.openxmlformats.org/drawingml/2006/table">
            <a:tbl>
              <a:tblPr firstRow="1" bandRow="1">
                <a:tableStyleId>{5C22544A-7EE6-4342-B048-85BDC9FD1C3A}</a:tableStyleId>
              </a:tblPr>
              <a:tblGrid>
                <a:gridCol w="2571794">
                  <a:extLst>
                    <a:ext uri="{9D8B030D-6E8A-4147-A177-3AD203B41FA5}">
                      <a16:colId xmlns:a16="http://schemas.microsoft.com/office/drawing/2014/main" val="3522995301"/>
                    </a:ext>
                  </a:extLst>
                </a:gridCol>
                <a:gridCol w="3117106">
                  <a:extLst>
                    <a:ext uri="{9D8B030D-6E8A-4147-A177-3AD203B41FA5}">
                      <a16:colId xmlns:a16="http://schemas.microsoft.com/office/drawing/2014/main" val="3506219800"/>
                    </a:ext>
                  </a:extLst>
                </a:gridCol>
                <a:gridCol w="6120680">
                  <a:extLst>
                    <a:ext uri="{9D8B030D-6E8A-4147-A177-3AD203B41FA5}">
                      <a16:colId xmlns:a16="http://schemas.microsoft.com/office/drawing/2014/main" val="165165663"/>
                    </a:ext>
                  </a:extLst>
                </a:gridCol>
              </a:tblGrid>
              <a:tr h="337695">
                <a:tc>
                  <a:txBody>
                    <a:bodyPr/>
                    <a:lstStyle/>
                    <a:p>
                      <a:r>
                        <a:rPr lang="fr-FR" dirty="0" err="1">
                          <a:solidFill>
                            <a:schemeClr val="bg1"/>
                          </a:solidFill>
                          <a:latin typeface="Arial" panose="020B0604020202020204" pitchFamily="34" charset="0"/>
                          <a:cs typeface="Arial" panose="020B0604020202020204" pitchFamily="34" charset="0"/>
                        </a:rPr>
                        <a:t>Dataframe</a:t>
                      </a:r>
                      <a:endParaRPr lang="fr-FR" dirty="0">
                        <a:solidFill>
                          <a:schemeClr val="bg1"/>
                        </a:solidFill>
                        <a:latin typeface="Arial" panose="020B0604020202020204" pitchFamily="34" charset="0"/>
                        <a:cs typeface="Arial" panose="020B0604020202020204" pitchFamily="34" charset="0"/>
                      </a:endParaRP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Nouvelle variables</a:t>
                      </a:r>
                    </a:p>
                  </a:txBody>
                  <a:tcPr>
                    <a:solidFill>
                      <a:srgbClr val="C1344B"/>
                    </a:solidFill>
                  </a:tcPr>
                </a:tc>
                <a:tc>
                  <a:txBody>
                    <a:bodyPr/>
                    <a:lstStyle/>
                    <a:p>
                      <a:r>
                        <a:rPr lang="fr-FR" sz="1800" dirty="0">
                          <a:solidFill>
                            <a:schemeClr val="bg1"/>
                          </a:solidFill>
                          <a:latin typeface="Arial" panose="020B0604020202020204" pitchFamily="34" charset="0"/>
                          <a:cs typeface="Arial" panose="020B0604020202020204" pitchFamily="34" charset="0"/>
                        </a:rPr>
                        <a:t>Description</a:t>
                      </a:r>
                    </a:p>
                  </a:txBody>
                  <a:tcPr>
                    <a:solidFill>
                      <a:srgbClr val="C1344B"/>
                    </a:solidFill>
                  </a:tcPr>
                </a:tc>
                <a:extLst>
                  <a:ext uri="{0D108BD9-81ED-4DB2-BD59-A6C34878D82A}">
                    <a16:rowId xmlns:a16="http://schemas.microsoft.com/office/drawing/2014/main" val="574669155"/>
                  </a:ext>
                </a:extLst>
              </a:tr>
              <a:tr h="253271">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Variables sur l'âge</a:t>
                      </a:r>
                    </a:p>
                  </a:txBody>
                  <a:tcPr>
                    <a:solidFill>
                      <a:srgbClr val="A6A6A6">
                        <a:alpha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878392383"/>
                  </a:ext>
                </a:extLst>
              </a:tr>
              <a:tr h="25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LAST_PHONE_EMPLOYED_RATIO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nombre de jours avant la demande où le demandeur a changé de téléphone \ ancienneté dans l'emploi</a:t>
                      </a:r>
                    </a:p>
                  </a:txBody>
                  <a:tcPr>
                    <a:solidFill>
                      <a:srgbClr val="C1344B">
                        <a:alpha val="50000"/>
                      </a:srgbClr>
                    </a:solidFill>
                  </a:tcPr>
                </a:tc>
                <a:extLst>
                  <a:ext uri="{0D108BD9-81ED-4DB2-BD59-A6C34878D82A}">
                    <a16:rowId xmlns:a16="http://schemas.microsoft.com/office/drawing/2014/main" val="3106943825"/>
                  </a:ext>
                </a:extLst>
              </a:tr>
              <a:tr h="253271">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dirty="0">
                          <a:latin typeface="Arial" panose="020B0604020202020204" pitchFamily="34" charset="0"/>
                          <a:cs typeface="Arial" panose="020B0604020202020204" pitchFamily="34" charset="0"/>
                        </a:rPr>
                        <a:t>Variables sur la voiture</a:t>
                      </a:r>
                    </a:p>
                  </a:txBody>
                  <a:tcPr>
                    <a:solidFill>
                      <a:srgbClr val="A6A6A6">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235768325"/>
                  </a:ext>
                </a:extLst>
              </a:tr>
              <a:tr h="253271">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CAR_EMPLOYED_DIFF</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Âge de la voiture du demandeur -  Ancienneté dans l'emploi à date demande</a:t>
                      </a:r>
                    </a:p>
                  </a:txBody>
                  <a:tcPr>
                    <a:solidFill>
                      <a:srgbClr val="C1344B">
                        <a:alpha val="20000"/>
                      </a:srgbClr>
                    </a:solidFill>
                  </a:tcPr>
                </a:tc>
                <a:extLst>
                  <a:ext uri="{0D108BD9-81ED-4DB2-BD59-A6C34878D82A}">
                    <a16:rowId xmlns:a16="http://schemas.microsoft.com/office/drawing/2014/main" val="4184006021"/>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pPr algn="ctr"/>
                      <a:r>
                        <a:rPr lang="fr-FR" sz="1200" dirty="0">
                          <a:latin typeface="Arial" panose="020B0604020202020204" pitchFamily="34" charset="0"/>
                          <a:cs typeface="Arial" panose="020B0604020202020204" pitchFamily="34" charset="0"/>
                        </a:rPr>
                        <a:t>CAR_EMPLOYED_RATIO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 Ratio : Âge de la voiture du demandeur / Ancienneté dans l'emploi à date  demande</a:t>
                      </a:r>
                    </a:p>
                  </a:txBody>
                  <a:tcPr>
                    <a:solidFill>
                      <a:srgbClr val="C1344B">
                        <a:alpha val="50000"/>
                      </a:srgbClr>
                    </a:solidFill>
                  </a:tcPr>
                </a:tc>
                <a:extLst>
                  <a:ext uri="{0D108BD9-81ED-4DB2-BD59-A6C34878D82A}">
                    <a16:rowId xmlns:a16="http://schemas.microsoft.com/office/drawing/2014/main" val="4115470743"/>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200" dirty="0">
                          <a:latin typeface="Arial" panose="020B0604020202020204" pitchFamily="34" charset="0"/>
                          <a:cs typeface="Arial" panose="020B0604020202020204" pitchFamily="34" charset="0"/>
                        </a:rPr>
                        <a:t>CAR_AGE_DIFF</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Âge du demandeur - Âge de la voiture du demandeur</a:t>
                      </a:r>
                    </a:p>
                  </a:txBody>
                  <a:tcPr>
                    <a:solidFill>
                      <a:srgbClr val="C1344B">
                        <a:alpha val="20000"/>
                      </a:srgbClr>
                    </a:solidFill>
                  </a:tcPr>
                </a:tc>
                <a:extLst>
                  <a:ext uri="{0D108BD9-81ED-4DB2-BD59-A6C34878D82A}">
                    <a16:rowId xmlns:a16="http://schemas.microsoft.com/office/drawing/2014/main" val="2885816224"/>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pPr algn="ctr"/>
                      <a:r>
                        <a:rPr lang="fr-FR" sz="1200" dirty="0">
                          <a:latin typeface="Arial" panose="020B0604020202020204" pitchFamily="34" charset="0"/>
                          <a:cs typeface="Arial" panose="020B0604020202020204" pitchFamily="34" charset="0"/>
                        </a:rPr>
                        <a:t>CAR_AGE_RATIO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Âge de la voiture du demandeur / Âge du demandeur</a:t>
                      </a:r>
                    </a:p>
                  </a:txBody>
                  <a:tcPr>
                    <a:solidFill>
                      <a:srgbClr val="C1344B">
                        <a:alpha val="50000"/>
                      </a:srgbClr>
                    </a:solidFill>
                  </a:tcPr>
                </a:tc>
                <a:extLst>
                  <a:ext uri="{0D108BD9-81ED-4DB2-BD59-A6C34878D82A}">
                    <a16:rowId xmlns:a16="http://schemas.microsoft.com/office/drawing/2014/main" val="4282881620"/>
                  </a:ext>
                </a:extLst>
              </a:tr>
              <a:tr h="253271">
                <a:tc gridSpan="3">
                  <a:txBody>
                    <a:bodyPr/>
                    <a:lstStyle/>
                    <a:p>
                      <a:pPr algn="ctr"/>
                      <a:r>
                        <a:rPr lang="fr-FR" sz="1200" dirty="0">
                          <a:latin typeface="Arial" panose="020B0604020202020204" pitchFamily="34" charset="0"/>
                          <a:cs typeface="Arial" panose="020B0604020202020204" pitchFamily="34" charset="0"/>
                        </a:rPr>
                        <a:t>Variables sur les contacts</a:t>
                      </a:r>
                    </a:p>
                  </a:txBody>
                  <a:tcPr>
                    <a:solidFill>
                      <a:srgbClr val="A6A6A6">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1312920627"/>
                  </a:ext>
                </a:extLst>
              </a:tr>
              <a:tr h="25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FLAG_CONTACTS_SUM</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téléphone portable? + téléphone professionnel? + téléphone professionnel fixe? + téléphone portable joignable? + adresse de messagerie électronique?</a:t>
                      </a:r>
                    </a:p>
                  </a:txBody>
                  <a:tcPr>
                    <a:solidFill>
                      <a:srgbClr val="C1344B">
                        <a:alpha val="50000"/>
                      </a:srgbClr>
                    </a:solidFill>
                  </a:tcPr>
                </a:tc>
                <a:extLst>
                  <a:ext uri="{0D108BD9-81ED-4DB2-BD59-A6C34878D82A}">
                    <a16:rowId xmlns:a16="http://schemas.microsoft.com/office/drawing/2014/main" val="1690309338"/>
                  </a:ext>
                </a:extLst>
              </a:tr>
              <a:tr h="253271">
                <a:tc gridSpan="3">
                  <a:txBody>
                    <a:bodyPr/>
                    <a:lstStyle/>
                    <a:p>
                      <a:pPr algn="ctr"/>
                      <a:r>
                        <a:rPr lang="fr-FR" sz="1200" dirty="0">
                          <a:latin typeface="Arial" panose="020B0604020202020204" pitchFamily="34" charset="0"/>
                          <a:cs typeface="Arial" panose="020B0604020202020204" pitchFamily="34" charset="0"/>
                        </a:rPr>
                        <a:t>Variables sur les membres de la famille</a:t>
                      </a:r>
                    </a:p>
                  </a:txBody>
                  <a:tcPr>
                    <a:solidFill>
                      <a:srgbClr val="A6A6A6">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1704367655"/>
                  </a:ext>
                </a:extLst>
              </a:tr>
              <a:tr h="253271">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CNT_NON_CHILDREN</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membres de la famille - enfants (adultes)</a:t>
                      </a:r>
                    </a:p>
                  </a:txBody>
                  <a:tcPr>
                    <a:solidFill>
                      <a:srgbClr val="C1344B">
                        <a:alpha val="50000"/>
                      </a:srgbClr>
                    </a:solidFill>
                  </a:tcPr>
                </a:tc>
                <a:extLst>
                  <a:ext uri="{0D108BD9-81ED-4DB2-BD59-A6C34878D82A}">
                    <a16:rowId xmlns:a16="http://schemas.microsoft.com/office/drawing/2014/main" val="1802397464"/>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CHILDREN_INCOME_RATIO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nombre d'enfants / Revenu du demandeur</a:t>
                      </a:r>
                    </a:p>
                  </a:txBody>
                  <a:tcPr>
                    <a:solidFill>
                      <a:srgbClr val="C1344B">
                        <a:alpha val="20000"/>
                      </a:srgbClr>
                    </a:solidFill>
                  </a:tcPr>
                </a:tc>
                <a:extLst>
                  <a:ext uri="{0D108BD9-81ED-4DB2-BD59-A6C34878D82A}">
                    <a16:rowId xmlns:a16="http://schemas.microsoft.com/office/drawing/2014/main" val="3357090616"/>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PER_CAPITA_INCOME</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Revenu du demandeur / membres de la famille : revenu par tête</a:t>
                      </a:r>
                    </a:p>
                  </a:txBody>
                  <a:tcPr>
                    <a:solidFill>
                      <a:srgbClr val="C1344B">
                        <a:alpha val="50000"/>
                      </a:srgbClr>
                    </a:solidFill>
                  </a:tcPr>
                </a:tc>
                <a:extLst>
                  <a:ext uri="{0D108BD9-81ED-4DB2-BD59-A6C34878D82A}">
                    <a16:rowId xmlns:a16="http://schemas.microsoft.com/office/drawing/2014/main" val="2952975405"/>
                  </a:ext>
                </a:extLst>
              </a:tr>
              <a:tr h="253271">
                <a:tc gridSpan="3">
                  <a:txBody>
                    <a:bodyPr/>
                    <a:lstStyle/>
                    <a:p>
                      <a:pPr algn="ctr"/>
                      <a:r>
                        <a:rPr lang="fr-FR" sz="1200" dirty="0">
                          <a:latin typeface="Arial" panose="020B0604020202020204" pitchFamily="34" charset="0"/>
                          <a:cs typeface="Arial" panose="020B0604020202020204" pitchFamily="34" charset="0"/>
                        </a:rPr>
                        <a:t>Variables sur la région</a:t>
                      </a:r>
                    </a:p>
                  </a:txBody>
                  <a:tcPr>
                    <a:solidFill>
                      <a:srgbClr val="A6A6A6">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1393443547"/>
                  </a:ext>
                </a:extLst>
              </a:tr>
              <a:tr h="253271">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REGIONS_INCOME_MOY</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Moyenne : moyenne de notes de la région/ville où vit le client * revenu du demandeur</a:t>
                      </a:r>
                    </a:p>
                  </a:txBody>
                  <a:tcPr>
                    <a:solidFill>
                      <a:srgbClr val="C1344B">
                        <a:alpha val="50000"/>
                      </a:srgbClr>
                    </a:solidFill>
                  </a:tcPr>
                </a:tc>
                <a:extLst>
                  <a:ext uri="{0D108BD9-81ED-4DB2-BD59-A6C34878D82A}">
                    <a16:rowId xmlns:a16="http://schemas.microsoft.com/office/drawing/2014/main" val="2243464571"/>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REGION_RATING_MAX</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Max : meilleure note de la région/ville où vit le client</a:t>
                      </a:r>
                    </a:p>
                  </a:txBody>
                  <a:tcPr>
                    <a:solidFill>
                      <a:srgbClr val="C1344B">
                        <a:alpha val="20000"/>
                      </a:srgbClr>
                    </a:solidFill>
                  </a:tcPr>
                </a:tc>
                <a:extLst>
                  <a:ext uri="{0D108BD9-81ED-4DB2-BD59-A6C34878D82A}">
                    <a16:rowId xmlns:a16="http://schemas.microsoft.com/office/drawing/2014/main" val="1378566791"/>
                  </a:ext>
                </a:extLst>
              </a:tr>
              <a:tr h="210624">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REGION_RATING_MIN</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Min : plus faible note de la région/ville où vit le client</a:t>
                      </a:r>
                    </a:p>
                  </a:txBody>
                  <a:tcPr>
                    <a:solidFill>
                      <a:srgbClr val="C1344B">
                        <a:alpha val="50000"/>
                      </a:srgbClr>
                    </a:solidFill>
                  </a:tcPr>
                </a:tc>
                <a:extLst>
                  <a:ext uri="{0D108BD9-81ED-4DB2-BD59-A6C34878D82A}">
                    <a16:rowId xmlns:a16="http://schemas.microsoft.com/office/drawing/2014/main" val="2949888994"/>
                  </a:ext>
                </a:extLst>
              </a:tr>
            </a:tbl>
          </a:graphicData>
        </a:graphic>
      </p:graphicFrame>
    </p:spTree>
    <p:extLst>
      <p:ext uri="{BB962C8B-B14F-4D97-AF65-F5344CB8AC3E}">
        <p14:creationId xmlns:p14="http://schemas.microsoft.com/office/powerpoint/2010/main" val="2857677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42</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 – Manuel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13" name="Tableau 12">
            <a:extLst>
              <a:ext uri="{FF2B5EF4-FFF2-40B4-BE49-F238E27FC236}">
                <a16:creationId xmlns:a16="http://schemas.microsoft.com/office/drawing/2014/main" id="{A2B343F8-1A9C-4A21-A3DF-12C9F6BBD252}"/>
              </a:ext>
            </a:extLst>
          </p:cNvPr>
          <p:cNvGraphicFramePr>
            <a:graphicFrameLocks noGrp="1"/>
          </p:cNvGraphicFramePr>
          <p:nvPr>
            <p:extLst>
              <p:ext uri="{D42A27DB-BD31-4B8C-83A1-F6EECF244321}">
                <p14:modId xmlns:p14="http://schemas.microsoft.com/office/powerpoint/2010/main" val="2784718419"/>
              </p:ext>
            </p:extLst>
          </p:nvPr>
        </p:nvGraphicFramePr>
        <p:xfrm>
          <a:off x="151818" y="890436"/>
          <a:ext cx="11809580" cy="5577840"/>
        </p:xfrm>
        <a:graphic>
          <a:graphicData uri="http://schemas.openxmlformats.org/drawingml/2006/table">
            <a:tbl>
              <a:tblPr firstRow="1" bandRow="1">
                <a:tableStyleId>{5C22544A-7EE6-4342-B048-85BDC9FD1C3A}</a:tableStyleId>
              </a:tblPr>
              <a:tblGrid>
                <a:gridCol w="2571794">
                  <a:extLst>
                    <a:ext uri="{9D8B030D-6E8A-4147-A177-3AD203B41FA5}">
                      <a16:colId xmlns:a16="http://schemas.microsoft.com/office/drawing/2014/main" val="3522995301"/>
                    </a:ext>
                  </a:extLst>
                </a:gridCol>
                <a:gridCol w="3117106">
                  <a:extLst>
                    <a:ext uri="{9D8B030D-6E8A-4147-A177-3AD203B41FA5}">
                      <a16:colId xmlns:a16="http://schemas.microsoft.com/office/drawing/2014/main" val="3506219800"/>
                    </a:ext>
                  </a:extLst>
                </a:gridCol>
                <a:gridCol w="6120680">
                  <a:extLst>
                    <a:ext uri="{9D8B030D-6E8A-4147-A177-3AD203B41FA5}">
                      <a16:colId xmlns:a16="http://schemas.microsoft.com/office/drawing/2014/main" val="165165663"/>
                    </a:ext>
                  </a:extLst>
                </a:gridCol>
              </a:tblGrid>
              <a:tr h="337695">
                <a:tc>
                  <a:txBody>
                    <a:bodyPr/>
                    <a:lstStyle/>
                    <a:p>
                      <a:r>
                        <a:rPr lang="fr-FR" dirty="0" err="1">
                          <a:solidFill>
                            <a:schemeClr val="bg1"/>
                          </a:solidFill>
                          <a:latin typeface="Arial" panose="020B0604020202020204" pitchFamily="34" charset="0"/>
                          <a:cs typeface="Arial" panose="020B0604020202020204" pitchFamily="34" charset="0"/>
                        </a:rPr>
                        <a:t>Dataframe</a:t>
                      </a:r>
                      <a:endParaRPr lang="fr-FR" dirty="0">
                        <a:solidFill>
                          <a:schemeClr val="bg1"/>
                        </a:solidFill>
                        <a:latin typeface="Arial" panose="020B0604020202020204" pitchFamily="34" charset="0"/>
                        <a:cs typeface="Arial" panose="020B0604020202020204" pitchFamily="34" charset="0"/>
                      </a:endParaRP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Nouvelle variables</a:t>
                      </a:r>
                    </a:p>
                  </a:txBody>
                  <a:tcPr>
                    <a:solidFill>
                      <a:srgbClr val="C1344B"/>
                    </a:solidFill>
                  </a:tcPr>
                </a:tc>
                <a:tc>
                  <a:txBody>
                    <a:bodyPr/>
                    <a:lstStyle/>
                    <a:p>
                      <a:r>
                        <a:rPr lang="fr-FR" sz="1800" dirty="0">
                          <a:solidFill>
                            <a:schemeClr val="bg1"/>
                          </a:solidFill>
                          <a:latin typeface="Arial" panose="020B0604020202020204" pitchFamily="34" charset="0"/>
                          <a:cs typeface="Arial" panose="020B0604020202020204" pitchFamily="34" charset="0"/>
                        </a:rPr>
                        <a:t>Description</a:t>
                      </a:r>
                    </a:p>
                  </a:txBody>
                  <a:tcPr>
                    <a:solidFill>
                      <a:srgbClr val="C1344B"/>
                    </a:solidFill>
                  </a:tcPr>
                </a:tc>
                <a:extLst>
                  <a:ext uri="{0D108BD9-81ED-4DB2-BD59-A6C34878D82A}">
                    <a16:rowId xmlns:a16="http://schemas.microsoft.com/office/drawing/2014/main" val="574669155"/>
                  </a:ext>
                </a:extLst>
              </a:tr>
              <a:tr h="253271">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Variables sur la région</a:t>
                      </a:r>
                    </a:p>
                  </a:txBody>
                  <a:tcPr>
                    <a:solidFill>
                      <a:srgbClr val="A6A6A6">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878392383"/>
                  </a:ext>
                </a:extLst>
              </a:tr>
              <a:tr h="253271">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REGION_RATING_MEAN</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Moyenne : des notes de la région et de la ville où vit le client</a:t>
                      </a:r>
                    </a:p>
                  </a:txBody>
                  <a:tcPr>
                    <a:solidFill>
                      <a:srgbClr val="C1344B">
                        <a:alpha val="20000"/>
                      </a:srgbClr>
                    </a:solidFill>
                  </a:tcPr>
                </a:tc>
                <a:extLst>
                  <a:ext uri="{0D108BD9-81ED-4DB2-BD59-A6C34878D82A}">
                    <a16:rowId xmlns:a16="http://schemas.microsoft.com/office/drawing/2014/main" val="31069438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REGION_RATING_MUL</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latin typeface="Arial" panose="020B0604020202020204" pitchFamily="34" charset="0"/>
                          <a:cs typeface="Arial" panose="020B0604020202020204" pitchFamily="34" charset="0"/>
                        </a:rPr>
                        <a:t>Multipication</a:t>
                      </a:r>
                      <a:r>
                        <a:rPr lang="fr-FR" sz="1200" dirty="0">
                          <a:latin typeface="Arial" panose="020B0604020202020204" pitchFamily="34" charset="0"/>
                          <a:cs typeface="Arial" panose="020B0604020202020204" pitchFamily="34" charset="0"/>
                        </a:rPr>
                        <a:t> : note de la région/ note de la ville où vit le client</a:t>
                      </a:r>
                    </a:p>
                  </a:txBody>
                  <a:tcPr>
                    <a:solidFill>
                      <a:srgbClr val="C1344B">
                        <a:alpha val="50000"/>
                      </a:srgbClr>
                    </a:solidFill>
                  </a:tcPr>
                </a:tc>
                <a:extLst>
                  <a:ext uri="{0D108BD9-81ED-4DB2-BD59-A6C34878D82A}">
                    <a16:rowId xmlns:a16="http://schemas.microsoft.com/office/drawing/2014/main" val="2357683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FLAG_REGIONS_SUM</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des indicateurs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 Indicateur si l'adresse permanente du client ne correspond pas à l'adresse de contact (1=différent ou 0=identique - au niveau de la région)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 Indicateur si l'adresse permanente du client ne correspond pas à l'adresse professionnelle (1=différent ou 0=identique - au niveau de la région)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 Indicateur si l'adresse de contact du client ne correspond pas à l'adresse de travail (1=différent ou 0=identique - au niveau de la région).</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 Indicateur si l'adresse permanente du client ne correspond pas à l'adresse de contact (1=différent ou 0=identique - au niveau de la ville)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 Indicateur si l'adresse permanente du client ne correspond pas à l'adresse professionnelle (1=différent ou 0=même - au niveau de la ville).</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 Indicateur si l'adresse de contact du client ne correspond pas à l'adresse de travail (1=différent ou 0=identique - au niveau de la ville).</a:t>
                      </a:r>
                    </a:p>
                  </a:txBody>
                  <a:tcPr>
                    <a:solidFill>
                      <a:srgbClr val="C1344B">
                        <a:alpha val="20000"/>
                      </a:srgbClr>
                    </a:solidFill>
                  </a:tcPr>
                </a:tc>
                <a:extLst>
                  <a:ext uri="{0D108BD9-81ED-4DB2-BD59-A6C34878D82A}">
                    <a16:rowId xmlns:a16="http://schemas.microsoft.com/office/drawing/2014/main" val="4184006021"/>
                  </a:ext>
                </a:extLst>
              </a:tr>
              <a:tr h="253271">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Variables sur les sources externes : </a:t>
                      </a:r>
                      <a:r>
                        <a:rPr lang="fr-FR" sz="1200" dirty="0" err="1">
                          <a:latin typeface="Arial" panose="020B0604020202020204" pitchFamily="34" charset="0"/>
                          <a:cs typeface="Arial" panose="020B0604020202020204" pitchFamily="34" charset="0"/>
                        </a:rPr>
                        <a:t>sum</a:t>
                      </a:r>
                      <a:r>
                        <a:rPr lang="fr-FR" sz="1200" dirty="0">
                          <a:latin typeface="Arial" panose="020B0604020202020204" pitchFamily="34" charset="0"/>
                          <a:cs typeface="Arial" panose="020B0604020202020204" pitchFamily="34" charset="0"/>
                        </a:rPr>
                        <a:t>, min, multiplication, max, var, </a:t>
                      </a:r>
                      <a:r>
                        <a:rPr lang="fr-FR" sz="1200" dirty="0" err="1">
                          <a:latin typeface="Arial" panose="020B0604020202020204" pitchFamily="34" charset="0"/>
                          <a:cs typeface="Arial" panose="020B0604020202020204" pitchFamily="34" charset="0"/>
                        </a:rPr>
                        <a:t>scoring</a:t>
                      </a:r>
                      <a:endParaRPr lang="fr-FR" sz="1200" dirty="0">
                        <a:latin typeface="Arial" panose="020B0604020202020204" pitchFamily="34" charset="0"/>
                        <a:cs typeface="Arial" panose="020B0604020202020204" pitchFamily="34" charset="0"/>
                      </a:endParaRPr>
                    </a:p>
                  </a:txBody>
                  <a:tcPr>
                    <a:solidFill>
                      <a:srgbClr val="A6A6A6">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4115470743"/>
                  </a:ext>
                </a:extLst>
              </a:tr>
              <a:tr h="253271">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EXT_SOURCE_SUM</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somme des scores des 3 sources externes</a:t>
                      </a:r>
                    </a:p>
                  </a:txBody>
                  <a:tcPr>
                    <a:solidFill>
                      <a:srgbClr val="C1344B">
                        <a:alpha val="20000"/>
                      </a:srgbClr>
                    </a:solidFill>
                  </a:tcPr>
                </a:tc>
                <a:extLst>
                  <a:ext uri="{0D108BD9-81ED-4DB2-BD59-A6C34878D82A}">
                    <a16:rowId xmlns:a16="http://schemas.microsoft.com/office/drawing/2014/main" val="2885816224"/>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EXT_SOURCE_MEAN</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Moyenne : moyenne des scores des 3 sources externes</a:t>
                      </a:r>
                    </a:p>
                  </a:txBody>
                  <a:tcPr>
                    <a:solidFill>
                      <a:srgbClr val="C1344B">
                        <a:alpha val="50000"/>
                      </a:srgbClr>
                    </a:solidFill>
                  </a:tcPr>
                </a:tc>
                <a:extLst>
                  <a:ext uri="{0D108BD9-81ED-4DB2-BD59-A6C34878D82A}">
                    <a16:rowId xmlns:a16="http://schemas.microsoft.com/office/drawing/2014/main" val="4282881620"/>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EXT_SOURCE_MUL</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des scores des 3 sources externes</a:t>
                      </a:r>
                    </a:p>
                  </a:txBody>
                  <a:tcPr>
                    <a:solidFill>
                      <a:srgbClr val="C1344B">
                        <a:alpha val="20000"/>
                      </a:srgbClr>
                    </a:solidFill>
                  </a:tcPr>
                </a:tc>
                <a:extLst>
                  <a:ext uri="{0D108BD9-81ED-4DB2-BD59-A6C34878D82A}">
                    <a16:rowId xmlns:a16="http://schemas.microsoft.com/office/drawing/2014/main" val="1312920627"/>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EXT_SOURCE_MAX</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Max : Max parmi les 3 scores des 3 sources externes</a:t>
                      </a:r>
                    </a:p>
                  </a:txBody>
                  <a:tcPr>
                    <a:solidFill>
                      <a:srgbClr val="C1344B">
                        <a:alpha val="50000"/>
                      </a:srgbClr>
                    </a:solidFill>
                  </a:tcPr>
                </a:tc>
                <a:extLst>
                  <a:ext uri="{0D108BD9-81ED-4DB2-BD59-A6C34878D82A}">
                    <a16:rowId xmlns:a16="http://schemas.microsoft.com/office/drawing/2014/main" val="1690309338"/>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EXT_SOURCE_MIN</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 Min : Min parmi les 3 scores des 3 sources externes</a:t>
                      </a:r>
                    </a:p>
                  </a:txBody>
                  <a:tcPr>
                    <a:solidFill>
                      <a:srgbClr val="C1344B">
                        <a:alpha val="20000"/>
                      </a:srgbClr>
                    </a:solidFill>
                  </a:tcPr>
                </a:tc>
                <a:extLst>
                  <a:ext uri="{0D108BD9-81ED-4DB2-BD59-A6C34878D82A}">
                    <a16:rowId xmlns:a16="http://schemas.microsoft.com/office/drawing/2014/main" val="1704367655"/>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EXT_SOURCE_VAR</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1802397464"/>
                  </a:ext>
                </a:extLst>
              </a:tr>
            </a:tbl>
          </a:graphicData>
        </a:graphic>
      </p:graphicFrame>
    </p:spTree>
    <p:extLst>
      <p:ext uri="{BB962C8B-B14F-4D97-AF65-F5344CB8AC3E}">
        <p14:creationId xmlns:p14="http://schemas.microsoft.com/office/powerpoint/2010/main" val="34393145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43</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 – Manuel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13" name="Tableau 12">
            <a:extLst>
              <a:ext uri="{FF2B5EF4-FFF2-40B4-BE49-F238E27FC236}">
                <a16:creationId xmlns:a16="http://schemas.microsoft.com/office/drawing/2014/main" id="{A2B343F8-1A9C-4A21-A3DF-12C9F6BBD252}"/>
              </a:ext>
            </a:extLst>
          </p:cNvPr>
          <p:cNvGraphicFramePr>
            <a:graphicFrameLocks noGrp="1"/>
          </p:cNvGraphicFramePr>
          <p:nvPr>
            <p:extLst>
              <p:ext uri="{D42A27DB-BD31-4B8C-83A1-F6EECF244321}">
                <p14:modId xmlns:p14="http://schemas.microsoft.com/office/powerpoint/2010/main" val="746618919"/>
              </p:ext>
            </p:extLst>
          </p:nvPr>
        </p:nvGraphicFramePr>
        <p:xfrm>
          <a:off x="203902" y="869623"/>
          <a:ext cx="11809580" cy="5577840"/>
        </p:xfrm>
        <a:graphic>
          <a:graphicData uri="http://schemas.openxmlformats.org/drawingml/2006/table">
            <a:tbl>
              <a:tblPr firstRow="1" bandRow="1">
                <a:tableStyleId>{5C22544A-7EE6-4342-B048-85BDC9FD1C3A}</a:tableStyleId>
              </a:tblPr>
              <a:tblGrid>
                <a:gridCol w="2571794">
                  <a:extLst>
                    <a:ext uri="{9D8B030D-6E8A-4147-A177-3AD203B41FA5}">
                      <a16:colId xmlns:a16="http://schemas.microsoft.com/office/drawing/2014/main" val="3522995301"/>
                    </a:ext>
                  </a:extLst>
                </a:gridCol>
                <a:gridCol w="3117106">
                  <a:extLst>
                    <a:ext uri="{9D8B030D-6E8A-4147-A177-3AD203B41FA5}">
                      <a16:colId xmlns:a16="http://schemas.microsoft.com/office/drawing/2014/main" val="3506219800"/>
                    </a:ext>
                  </a:extLst>
                </a:gridCol>
                <a:gridCol w="6120680">
                  <a:extLst>
                    <a:ext uri="{9D8B030D-6E8A-4147-A177-3AD203B41FA5}">
                      <a16:colId xmlns:a16="http://schemas.microsoft.com/office/drawing/2014/main" val="165165663"/>
                    </a:ext>
                  </a:extLst>
                </a:gridCol>
              </a:tblGrid>
              <a:tr h="337695">
                <a:tc>
                  <a:txBody>
                    <a:bodyPr/>
                    <a:lstStyle/>
                    <a:p>
                      <a:r>
                        <a:rPr lang="fr-FR" dirty="0" err="1">
                          <a:solidFill>
                            <a:schemeClr val="bg1"/>
                          </a:solidFill>
                          <a:latin typeface="Arial" panose="020B0604020202020204" pitchFamily="34" charset="0"/>
                          <a:cs typeface="Arial" panose="020B0604020202020204" pitchFamily="34" charset="0"/>
                        </a:rPr>
                        <a:t>Dataframe</a:t>
                      </a:r>
                      <a:endParaRPr lang="fr-FR" dirty="0">
                        <a:solidFill>
                          <a:schemeClr val="bg1"/>
                        </a:solidFill>
                        <a:latin typeface="Arial" panose="020B0604020202020204" pitchFamily="34" charset="0"/>
                        <a:cs typeface="Arial" panose="020B0604020202020204" pitchFamily="34" charset="0"/>
                      </a:endParaRP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Nouvelle variables</a:t>
                      </a:r>
                    </a:p>
                  </a:txBody>
                  <a:tcPr>
                    <a:solidFill>
                      <a:srgbClr val="C1344B"/>
                    </a:solidFill>
                  </a:tcPr>
                </a:tc>
                <a:tc>
                  <a:txBody>
                    <a:bodyPr/>
                    <a:lstStyle/>
                    <a:p>
                      <a:r>
                        <a:rPr lang="fr-FR" sz="1800" dirty="0">
                          <a:solidFill>
                            <a:schemeClr val="bg1"/>
                          </a:solidFill>
                          <a:latin typeface="Arial" panose="020B0604020202020204" pitchFamily="34" charset="0"/>
                          <a:cs typeface="Arial" panose="020B0604020202020204" pitchFamily="34" charset="0"/>
                        </a:rPr>
                        <a:t>Description</a:t>
                      </a:r>
                    </a:p>
                  </a:txBody>
                  <a:tcPr>
                    <a:solidFill>
                      <a:srgbClr val="C1344B"/>
                    </a:solidFill>
                  </a:tcPr>
                </a:tc>
                <a:extLst>
                  <a:ext uri="{0D108BD9-81ED-4DB2-BD59-A6C34878D82A}">
                    <a16:rowId xmlns:a16="http://schemas.microsoft.com/office/drawing/2014/main" val="574669155"/>
                  </a:ext>
                </a:extLst>
              </a:tr>
              <a:tr h="253271">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Variables sur les sources externes : </a:t>
                      </a:r>
                      <a:r>
                        <a:rPr lang="fr-FR" sz="1200" dirty="0" err="1">
                          <a:latin typeface="Arial" panose="020B0604020202020204" pitchFamily="34" charset="0"/>
                          <a:cs typeface="Arial" panose="020B0604020202020204" pitchFamily="34" charset="0"/>
                        </a:rPr>
                        <a:t>sum</a:t>
                      </a:r>
                      <a:r>
                        <a:rPr lang="fr-FR" sz="1200" dirty="0">
                          <a:latin typeface="Arial" panose="020B0604020202020204" pitchFamily="34" charset="0"/>
                          <a:cs typeface="Arial" panose="020B0604020202020204" pitchFamily="34" charset="0"/>
                        </a:rPr>
                        <a:t>, min, multiplication, max, var, </a:t>
                      </a:r>
                      <a:r>
                        <a:rPr lang="fr-FR" sz="1200" dirty="0" err="1">
                          <a:latin typeface="Arial" panose="020B0604020202020204" pitchFamily="34" charset="0"/>
                          <a:cs typeface="Arial" panose="020B0604020202020204" pitchFamily="34" charset="0"/>
                        </a:rPr>
                        <a:t>scoring</a:t>
                      </a:r>
                      <a:endParaRPr lang="fr-FR" sz="1200" dirty="0">
                        <a:latin typeface="Arial" panose="020B0604020202020204" pitchFamily="34" charset="0"/>
                        <a:cs typeface="Arial" panose="020B0604020202020204" pitchFamily="34" charset="0"/>
                      </a:endParaRPr>
                    </a:p>
                  </a:txBody>
                  <a:tcPr>
                    <a:solidFill>
                      <a:srgbClr val="A6A6A6">
                        <a:alpha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Variables sur les sources externes : </a:t>
                      </a:r>
                      <a:r>
                        <a:rPr lang="fr-FR" sz="1200" dirty="0" err="1">
                          <a:latin typeface="Arial" panose="020B0604020202020204" pitchFamily="34" charset="0"/>
                          <a:cs typeface="Arial" panose="020B0604020202020204" pitchFamily="34" charset="0"/>
                        </a:rPr>
                        <a:t>sum</a:t>
                      </a:r>
                      <a:r>
                        <a:rPr lang="fr-FR" sz="1200" dirty="0">
                          <a:latin typeface="Arial" panose="020B0604020202020204" pitchFamily="34" charset="0"/>
                          <a:cs typeface="Arial" panose="020B0604020202020204" pitchFamily="34" charset="0"/>
                        </a:rPr>
                        <a:t>, min, multiplication, max, var, </a:t>
                      </a:r>
                      <a:r>
                        <a:rPr lang="fr-FR" sz="1200" dirty="0" err="1">
                          <a:latin typeface="Arial" panose="020B0604020202020204" pitchFamily="34" charset="0"/>
                          <a:cs typeface="Arial" panose="020B0604020202020204" pitchFamily="34" charset="0"/>
                        </a:rPr>
                        <a:t>scoring</a:t>
                      </a:r>
                      <a:endParaRPr lang="fr-FR" sz="1200" dirty="0">
                        <a:latin typeface="Arial" panose="020B0604020202020204" pitchFamily="34" charset="0"/>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878392383"/>
                  </a:ext>
                </a:extLst>
              </a:tr>
              <a:tr h="25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WEIGHTED_EXT_SOURCE</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latin typeface="Arial" panose="020B0604020202020204" pitchFamily="34" charset="0"/>
                          <a:cs typeface="Arial" panose="020B0604020202020204" pitchFamily="34" charset="0"/>
                        </a:rPr>
                        <a:t>Scoring</a:t>
                      </a:r>
                      <a:r>
                        <a:rPr lang="fr-FR" sz="1200" dirty="0">
                          <a:latin typeface="Arial" panose="020B0604020202020204" pitchFamily="34" charset="0"/>
                          <a:cs typeface="Arial" panose="020B0604020202020204" pitchFamily="34" charset="0"/>
                        </a:rPr>
                        <a:t> : </a:t>
                      </a:r>
                      <a:r>
                        <a:rPr lang="fr-FR" sz="1200" dirty="0" err="1">
                          <a:latin typeface="Arial" panose="020B0604020202020204" pitchFamily="34" charset="0"/>
                          <a:cs typeface="Arial" panose="020B0604020202020204" pitchFamily="34" charset="0"/>
                        </a:rPr>
                        <a:t>scoring</a:t>
                      </a:r>
                      <a:r>
                        <a:rPr lang="fr-FR" sz="1200" dirty="0">
                          <a:latin typeface="Arial" panose="020B0604020202020204" pitchFamily="34" charset="0"/>
                          <a:cs typeface="Arial" panose="020B0604020202020204" pitchFamily="34" charset="0"/>
                        </a:rPr>
                        <a:t> des scores des 3 sources externes, score 1 poids 2...</a:t>
                      </a:r>
                    </a:p>
                  </a:txBody>
                  <a:tcPr>
                    <a:solidFill>
                      <a:srgbClr val="C1344B">
                        <a:alpha val="50000"/>
                      </a:srgbClr>
                    </a:solidFill>
                  </a:tcPr>
                </a:tc>
                <a:extLst>
                  <a:ext uri="{0D108BD9-81ED-4DB2-BD59-A6C34878D82A}">
                    <a16:rowId xmlns:a16="http://schemas.microsoft.com/office/drawing/2014/main" val="3106943825"/>
                  </a:ext>
                </a:extLst>
              </a:tr>
              <a:tr h="253271">
                <a:tc gridSpan="3">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b="0" dirty="0">
                          <a:latin typeface="Arial" panose="020B0604020202020204" pitchFamily="34" charset="0"/>
                          <a:cs typeface="Arial" panose="020B0604020202020204" pitchFamily="34" charset="0"/>
                        </a:rPr>
                        <a:t>Variables sur le bâtiment</a:t>
                      </a:r>
                    </a:p>
                  </a:txBody>
                  <a:tcPr>
                    <a:solidFill>
                      <a:srgbClr val="A6A6A6">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235768325"/>
                  </a:ext>
                </a:extLst>
              </a:tr>
              <a:tr h="253271">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APARTMENTS_SUM_AVG</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Informations normalisées sur l'immeuble où vit le demandeur des moyennes de la taille de l'appartement, de la surface commune, de la surface habitable, de l'âge de l'immeuble, du nombre d'ascenseurs, du nombre d'entrées, de l'état de l'immeuble et du nombre d'étages.</a:t>
                      </a:r>
                    </a:p>
                  </a:txBody>
                  <a:tcPr>
                    <a:solidFill>
                      <a:srgbClr val="C1344B">
                        <a:alpha val="20000"/>
                      </a:srgbClr>
                    </a:solidFill>
                  </a:tcPr>
                </a:tc>
                <a:extLst>
                  <a:ext uri="{0D108BD9-81ED-4DB2-BD59-A6C34878D82A}">
                    <a16:rowId xmlns:a16="http://schemas.microsoft.com/office/drawing/2014/main" val="4184006021"/>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APARTMENTS_SUM_MODE</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Informations normalisées sur l'immeuble où vit le demandeur des modes de la taille de l'appartement, de la surface commune, de la surface habitable, de l'âge de l'immeuble, du nombre d'ascenseurs, du nombre d'entrées, de l'état de l'immeuble et du nombre d'étages.</a:t>
                      </a:r>
                    </a:p>
                  </a:txBody>
                  <a:tcPr>
                    <a:solidFill>
                      <a:srgbClr val="C1344B">
                        <a:alpha val="50000"/>
                      </a:srgbClr>
                    </a:solidFill>
                  </a:tcPr>
                </a:tc>
                <a:extLst>
                  <a:ext uri="{0D108BD9-81ED-4DB2-BD59-A6C34878D82A}">
                    <a16:rowId xmlns:a16="http://schemas.microsoft.com/office/drawing/2014/main" val="4115470743"/>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APARTMENTS_SUM_MEDI</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Informations normalisées sur l'immeuble où vit le demandeur des médianes de la taille de l'appartement, de la surface commune, de la surface habitable, de l'âge de l'immeuble, du nombre d'ascenseurs, du nombre d'entrées, de l'état de l'immeuble et du nombre d'étages.</a:t>
                      </a:r>
                    </a:p>
                  </a:txBody>
                  <a:tcPr>
                    <a:solidFill>
                      <a:srgbClr val="C1344B">
                        <a:alpha val="20000"/>
                      </a:srgbClr>
                    </a:solidFill>
                  </a:tcPr>
                </a:tc>
                <a:extLst>
                  <a:ext uri="{0D108BD9-81ED-4DB2-BD59-A6C34878D82A}">
                    <a16:rowId xmlns:a16="http://schemas.microsoft.com/office/drawing/2014/main" val="2885816224"/>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INCOME_APARTMENT_AVG_MUL</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somme des moyennes des infos sur le bâtiment * revenu du demandeur</a:t>
                      </a:r>
                    </a:p>
                  </a:txBody>
                  <a:tcPr>
                    <a:solidFill>
                      <a:srgbClr val="C1344B">
                        <a:alpha val="50000"/>
                      </a:srgbClr>
                    </a:solidFill>
                  </a:tcPr>
                </a:tc>
                <a:extLst>
                  <a:ext uri="{0D108BD9-81ED-4DB2-BD59-A6C34878D82A}">
                    <a16:rowId xmlns:a16="http://schemas.microsoft.com/office/drawing/2014/main" val="4282881620"/>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INCOME_APARTMENT_MODE_MUL</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somme des modes des infos sur le bâtiment * revenu du demandeur</a:t>
                      </a:r>
                    </a:p>
                  </a:txBody>
                  <a:tcPr>
                    <a:solidFill>
                      <a:srgbClr val="C1344B">
                        <a:alpha val="20000"/>
                      </a:srgbClr>
                    </a:solidFill>
                  </a:tcPr>
                </a:tc>
                <a:extLst>
                  <a:ext uri="{0D108BD9-81ED-4DB2-BD59-A6C34878D82A}">
                    <a16:rowId xmlns:a16="http://schemas.microsoft.com/office/drawing/2014/main" val="1312920627"/>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INCOME_APARTMENT_MEDI_MUL</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somme des médianes des infos sur le bâtiment * revenu du demandeur</a:t>
                      </a:r>
                    </a:p>
                  </a:txBody>
                  <a:tcPr>
                    <a:solidFill>
                      <a:srgbClr val="C1344B">
                        <a:alpha val="50000"/>
                      </a:srgbClr>
                    </a:solidFill>
                  </a:tcPr>
                </a:tc>
                <a:extLst>
                  <a:ext uri="{0D108BD9-81ED-4DB2-BD59-A6C34878D82A}">
                    <a16:rowId xmlns:a16="http://schemas.microsoft.com/office/drawing/2014/main" val="1690309338"/>
                  </a:ext>
                </a:extLst>
              </a:tr>
              <a:tr h="253271">
                <a:tc gridSpan="3">
                  <a:txBody>
                    <a:bodyPr/>
                    <a:lstStyle/>
                    <a:p>
                      <a:pPr algn="ctr"/>
                      <a:r>
                        <a:rPr lang="fr-FR" sz="1200" dirty="0">
                          <a:latin typeface="Arial" panose="020B0604020202020204" pitchFamily="34" charset="0"/>
                          <a:cs typeface="Arial" panose="020B0604020202020204" pitchFamily="34" charset="0"/>
                        </a:rPr>
                        <a:t>Variables sur les défauts de paiements et les défauts observables</a:t>
                      </a:r>
                    </a:p>
                  </a:txBody>
                  <a:tcPr>
                    <a:solidFill>
                      <a:srgbClr val="A6A6A6">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1704367655"/>
                  </a:ext>
                </a:extLst>
              </a:tr>
              <a:tr h="25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OBS_30_60_SUM</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nombre d'observations de l'environnement social du demandeur avec des défauts observables de 30 DPD (jours de retard) + nombre d'observations de l'environnement social du demandeur avec des défauts observables de 60 DPD (jours de retard)</a:t>
                      </a:r>
                    </a:p>
                  </a:txBody>
                  <a:tcPr>
                    <a:solidFill>
                      <a:srgbClr val="C1344B">
                        <a:alpha val="50000"/>
                      </a:srgbClr>
                    </a:solidFill>
                  </a:tcPr>
                </a:tc>
                <a:extLst>
                  <a:ext uri="{0D108BD9-81ED-4DB2-BD59-A6C34878D82A}">
                    <a16:rowId xmlns:a16="http://schemas.microsoft.com/office/drawing/2014/main" val="1802397464"/>
                  </a:ext>
                </a:extLst>
              </a:tr>
            </a:tbl>
          </a:graphicData>
        </a:graphic>
      </p:graphicFrame>
    </p:spTree>
    <p:extLst>
      <p:ext uri="{BB962C8B-B14F-4D97-AF65-F5344CB8AC3E}">
        <p14:creationId xmlns:p14="http://schemas.microsoft.com/office/powerpoint/2010/main" val="275251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44</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 – Manuel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13" name="Tableau 12">
            <a:extLst>
              <a:ext uri="{FF2B5EF4-FFF2-40B4-BE49-F238E27FC236}">
                <a16:creationId xmlns:a16="http://schemas.microsoft.com/office/drawing/2014/main" id="{A2B343F8-1A9C-4A21-A3DF-12C9F6BBD252}"/>
              </a:ext>
            </a:extLst>
          </p:cNvPr>
          <p:cNvGraphicFramePr>
            <a:graphicFrameLocks noGrp="1"/>
          </p:cNvGraphicFramePr>
          <p:nvPr>
            <p:extLst>
              <p:ext uri="{D42A27DB-BD31-4B8C-83A1-F6EECF244321}">
                <p14:modId xmlns:p14="http://schemas.microsoft.com/office/powerpoint/2010/main" val="1883194002"/>
              </p:ext>
            </p:extLst>
          </p:nvPr>
        </p:nvGraphicFramePr>
        <p:xfrm>
          <a:off x="194224" y="868046"/>
          <a:ext cx="11809580" cy="5577840"/>
        </p:xfrm>
        <a:graphic>
          <a:graphicData uri="http://schemas.openxmlformats.org/drawingml/2006/table">
            <a:tbl>
              <a:tblPr firstRow="1" bandRow="1">
                <a:tableStyleId>{5C22544A-7EE6-4342-B048-85BDC9FD1C3A}</a:tableStyleId>
              </a:tblPr>
              <a:tblGrid>
                <a:gridCol w="2571794">
                  <a:extLst>
                    <a:ext uri="{9D8B030D-6E8A-4147-A177-3AD203B41FA5}">
                      <a16:colId xmlns:a16="http://schemas.microsoft.com/office/drawing/2014/main" val="3522995301"/>
                    </a:ext>
                  </a:extLst>
                </a:gridCol>
                <a:gridCol w="3117106">
                  <a:extLst>
                    <a:ext uri="{9D8B030D-6E8A-4147-A177-3AD203B41FA5}">
                      <a16:colId xmlns:a16="http://schemas.microsoft.com/office/drawing/2014/main" val="3506219800"/>
                    </a:ext>
                  </a:extLst>
                </a:gridCol>
                <a:gridCol w="6120680">
                  <a:extLst>
                    <a:ext uri="{9D8B030D-6E8A-4147-A177-3AD203B41FA5}">
                      <a16:colId xmlns:a16="http://schemas.microsoft.com/office/drawing/2014/main" val="165165663"/>
                    </a:ext>
                  </a:extLst>
                </a:gridCol>
              </a:tblGrid>
              <a:tr h="337695">
                <a:tc>
                  <a:txBody>
                    <a:bodyPr/>
                    <a:lstStyle/>
                    <a:p>
                      <a:r>
                        <a:rPr lang="fr-FR" dirty="0" err="1">
                          <a:solidFill>
                            <a:schemeClr val="bg1"/>
                          </a:solidFill>
                          <a:latin typeface="Arial" panose="020B0604020202020204" pitchFamily="34" charset="0"/>
                          <a:cs typeface="Arial" panose="020B0604020202020204" pitchFamily="34" charset="0"/>
                        </a:rPr>
                        <a:t>Dataframe</a:t>
                      </a:r>
                      <a:endParaRPr lang="fr-FR" dirty="0">
                        <a:solidFill>
                          <a:schemeClr val="bg1"/>
                        </a:solidFill>
                        <a:latin typeface="Arial" panose="020B0604020202020204" pitchFamily="34" charset="0"/>
                        <a:cs typeface="Arial" panose="020B0604020202020204" pitchFamily="34" charset="0"/>
                      </a:endParaRP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Nouvelle variables</a:t>
                      </a:r>
                    </a:p>
                  </a:txBody>
                  <a:tcPr>
                    <a:solidFill>
                      <a:srgbClr val="C1344B"/>
                    </a:solidFill>
                  </a:tcPr>
                </a:tc>
                <a:tc>
                  <a:txBody>
                    <a:bodyPr/>
                    <a:lstStyle/>
                    <a:p>
                      <a:r>
                        <a:rPr lang="fr-FR" sz="1800" dirty="0">
                          <a:solidFill>
                            <a:schemeClr val="bg1"/>
                          </a:solidFill>
                          <a:latin typeface="Arial" panose="020B0604020202020204" pitchFamily="34" charset="0"/>
                          <a:cs typeface="Arial" panose="020B0604020202020204" pitchFamily="34" charset="0"/>
                        </a:rPr>
                        <a:t>Description</a:t>
                      </a:r>
                    </a:p>
                  </a:txBody>
                  <a:tcPr>
                    <a:solidFill>
                      <a:srgbClr val="C1344B"/>
                    </a:solidFill>
                  </a:tcPr>
                </a:tc>
                <a:extLst>
                  <a:ext uri="{0D108BD9-81ED-4DB2-BD59-A6C34878D82A}">
                    <a16:rowId xmlns:a16="http://schemas.microsoft.com/office/drawing/2014/main" val="574669155"/>
                  </a:ext>
                </a:extLst>
              </a:tr>
              <a:tr h="253271">
                <a:tc gridSpan="3">
                  <a:txBody>
                    <a:bodyPr/>
                    <a:lstStyle/>
                    <a:p>
                      <a:pPr algn="ctr"/>
                      <a:r>
                        <a:rPr lang="fr-FR" sz="1200" dirty="0">
                          <a:latin typeface="Arial" panose="020B0604020202020204" pitchFamily="34" charset="0"/>
                          <a:cs typeface="Arial" panose="020B0604020202020204" pitchFamily="34" charset="0"/>
                        </a:rPr>
                        <a:t>Variables sur les défauts de paiements et les défauts observables</a:t>
                      </a:r>
                    </a:p>
                  </a:txBody>
                  <a:tcPr>
                    <a:solidFill>
                      <a:srgbClr val="A6A6A6">
                        <a:alpha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878392383"/>
                  </a:ext>
                </a:extLst>
              </a:tr>
              <a:tr h="253271">
                <a:tc rowSpan="8">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DEF_30_60_SUM</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nombre d'observations de l'environnement social du demandeur avec des défauts de paiement de 30 DPD (jours de retard) + nombre d'observations de l'environnement social du demandeur avec des défauts de paiement de 60 DPD (jours de retard)</a:t>
                      </a:r>
                    </a:p>
                  </a:txBody>
                  <a:tcPr>
                    <a:solidFill>
                      <a:srgbClr val="C1344B">
                        <a:alpha val="20000"/>
                      </a:srgbClr>
                    </a:solidFill>
                  </a:tcPr>
                </a:tc>
                <a:extLst>
                  <a:ext uri="{0D108BD9-81ED-4DB2-BD59-A6C34878D82A}">
                    <a16:rowId xmlns:a16="http://schemas.microsoft.com/office/drawing/2014/main" val="31069438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OBS_DEF_30_MUL</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nombre d'observations de l'environnement social du demandeur avec des défauts observables de 30 DPD (jours de retard) * nombre d'observations de l'environnement social du demandeur avec des défauts observables de 60 DPD (jours de retard)</a:t>
                      </a:r>
                    </a:p>
                  </a:txBody>
                  <a:tcPr>
                    <a:solidFill>
                      <a:srgbClr val="C1344B">
                        <a:alpha val="50000"/>
                      </a:srgbClr>
                    </a:solidFill>
                  </a:tcPr>
                </a:tc>
                <a:extLst>
                  <a:ext uri="{0D108BD9-81ED-4DB2-BD59-A6C34878D82A}">
                    <a16:rowId xmlns:a16="http://schemas.microsoft.com/office/drawing/2014/main" val="2357683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OBS_DEF_60_MUL</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nombre d'observations de l'environnement social du demandeur avec des défauts de paiement de 30 DPD (jours de retard) * nombre d'observations de l'environnement social du demandeur avec des défauts de paiement de 60 DPD (jours de retard)</a:t>
                      </a:r>
                    </a:p>
                  </a:txBody>
                  <a:tcPr>
                    <a:solidFill>
                      <a:srgbClr val="C1344B">
                        <a:alpha val="20000"/>
                      </a:srgbClr>
                    </a:solidFill>
                  </a:tcPr>
                </a:tc>
                <a:extLst>
                  <a:ext uri="{0D108BD9-81ED-4DB2-BD59-A6C34878D82A}">
                    <a16:rowId xmlns:a16="http://schemas.microsoft.com/office/drawing/2014/main" val="4184006021"/>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SUM_OBS_DEF_ALL</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nombre d'observations de l'environnement social du demandeur avec des défauts de paiement ou des défauts observables avec 30 DPD (jours de retard) et 60 DPD.</a:t>
                      </a:r>
                    </a:p>
                  </a:txBody>
                  <a:tcPr>
                    <a:solidFill>
                      <a:srgbClr val="C1344B">
                        <a:alpha val="50000"/>
                      </a:srgbClr>
                    </a:solidFill>
                  </a:tcPr>
                </a:tc>
                <a:extLst>
                  <a:ext uri="{0D108BD9-81ED-4DB2-BD59-A6C34878D82A}">
                    <a16:rowId xmlns:a16="http://schemas.microsoft.com/office/drawing/2014/main" val="4115470743"/>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OBS_30_CREDIT_RATIO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du crédit du prêt / nombre d'observations de l'environnement social du demandeur avec des défauts observables de 30 DPD (jours de retard)</a:t>
                      </a:r>
                    </a:p>
                  </a:txBody>
                  <a:tcPr>
                    <a:solidFill>
                      <a:srgbClr val="C1344B">
                        <a:alpha val="20000"/>
                      </a:srgbClr>
                    </a:solidFill>
                  </a:tcPr>
                </a:tc>
                <a:extLst>
                  <a:ext uri="{0D108BD9-81ED-4DB2-BD59-A6C34878D82A}">
                    <a16:rowId xmlns:a16="http://schemas.microsoft.com/office/drawing/2014/main" val="2885816224"/>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OBS_60_CREDIT_RATIO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du crédit du prêt / nombre d'observations de l'environnement social du demandeur avec des défauts observables de 60 DPD (jours de retard)</a:t>
                      </a:r>
                    </a:p>
                  </a:txBody>
                  <a:tcPr>
                    <a:solidFill>
                      <a:srgbClr val="C1344B">
                        <a:alpha val="50000"/>
                      </a:srgbClr>
                    </a:solidFill>
                  </a:tcPr>
                </a:tc>
                <a:extLst>
                  <a:ext uri="{0D108BD9-81ED-4DB2-BD59-A6C34878D82A}">
                    <a16:rowId xmlns:a16="http://schemas.microsoft.com/office/drawing/2014/main" val="4282881620"/>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DEF_30_CREDIT_RATIO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du crédit du prêt / nombre d'observations de l'environnement social du demandeur avec des défauts de paiement de 30 DPD (jours de retard)</a:t>
                      </a:r>
                    </a:p>
                  </a:txBody>
                  <a:tcPr>
                    <a:solidFill>
                      <a:srgbClr val="C1344B">
                        <a:alpha val="20000"/>
                      </a:srgbClr>
                    </a:solidFill>
                  </a:tcPr>
                </a:tc>
                <a:extLst>
                  <a:ext uri="{0D108BD9-81ED-4DB2-BD59-A6C34878D82A}">
                    <a16:rowId xmlns:a16="http://schemas.microsoft.com/office/drawing/2014/main" val="1312920627"/>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DEF_60_CREDIT_RATIO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du crédit du prêt / nombre d'observations de l'environnement social du demandeur avec des défauts de paiement de 60 DPD (jours de retard)</a:t>
                      </a:r>
                    </a:p>
                  </a:txBody>
                  <a:tcPr>
                    <a:solidFill>
                      <a:srgbClr val="C1344B">
                        <a:alpha val="50000"/>
                      </a:srgbClr>
                    </a:solidFill>
                  </a:tcPr>
                </a:tc>
                <a:extLst>
                  <a:ext uri="{0D108BD9-81ED-4DB2-BD59-A6C34878D82A}">
                    <a16:rowId xmlns:a16="http://schemas.microsoft.com/office/drawing/2014/main" val="1690309338"/>
                  </a:ext>
                </a:extLst>
              </a:tr>
            </a:tbl>
          </a:graphicData>
        </a:graphic>
      </p:graphicFrame>
    </p:spTree>
    <p:extLst>
      <p:ext uri="{BB962C8B-B14F-4D97-AF65-F5344CB8AC3E}">
        <p14:creationId xmlns:p14="http://schemas.microsoft.com/office/powerpoint/2010/main" val="23103744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45</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 – Manuel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13" name="Tableau 12">
            <a:extLst>
              <a:ext uri="{FF2B5EF4-FFF2-40B4-BE49-F238E27FC236}">
                <a16:creationId xmlns:a16="http://schemas.microsoft.com/office/drawing/2014/main" id="{A2B343F8-1A9C-4A21-A3DF-12C9F6BBD252}"/>
              </a:ext>
            </a:extLst>
          </p:cNvPr>
          <p:cNvGraphicFramePr>
            <a:graphicFrameLocks noGrp="1"/>
          </p:cNvGraphicFramePr>
          <p:nvPr>
            <p:extLst>
              <p:ext uri="{D42A27DB-BD31-4B8C-83A1-F6EECF244321}">
                <p14:modId xmlns:p14="http://schemas.microsoft.com/office/powerpoint/2010/main" val="667436379"/>
              </p:ext>
            </p:extLst>
          </p:nvPr>
        </p:nvGraphicFramePr>
        <p:xfrm>
          <a:off x="119068" y="980780"/>
          <a:ext cx="11809580" cy="4663440"/>
        </p:xfrm>
        <a:graphic>
          <a:graphicData uri="http://schemas.openxmlformats.org/drawingml/2006/table">
            <a:tbl>
              <a:tblPr firstRow="1" bandRow="1">
                <a:tableStyleId>{5C22544A-7EE6-4342-B048-85BDC9FD1C3A}</a:tableStyleId>
              </a:tblPr>
              <a:tblGrid>
                <a:gridCol w="2571794">
                  <a:extLst>
                    <a:ext uri="{9D8B030D-6E8A-4147-A177-3AD203B41FA5}">
                      <a16:colId xmlns:a16="http://schemas.microsoft.com/office/drawing/2014/main" val="3522995301"/>
                    </a:ext>
                  </a:extLst>
                </a:gridCol>
                <a:gridCol w="3117106">
                  <a:extLst>
                    <a:ext uri="{9D8B030D-6E8A-4147-A177-3AD203B41FA5}">
                      <a16:colId xmlns:a16="http://schemas.microsoft.com/office/drawing/2014/main" val="3506219800"/>
                    </a:ext>
                  </a:extLst>
                </a:gridCol>
                <a:gridCol w="6120680">
                  <a:extLst>
                    <a:ext uri="{9D8B030D-6E8A-4147-A177-3AD203B41FA5}">
                      <a16:colId xmlns:a16="http://schemas.microsoft.com/office/drawing/2014/main" val="165165663"/>
                    </a:ext>
                  </a:extLst>
                </a:gridCol>
              </a:tblGrid>
              <a:tr h="337695">
                <a:tc>
                  <a:txBody>
                    <a:bodyPr/>
                    <a:lstStyle/>
                    <a:p>
                      <a:r>
                        <a:rPr lang="fr-FR" dirty="0" err="1">
                          <a:solidFill>
                            <a:schemeClr val="bg1"/>
                          </a:solidFill>
                          <a:latin typeface="Arial" panose="020B0604020202020204" pitchFamily="34" charset="0"/>
                          <a:cs typeface="Arial" panose="020B0604020202020204" pitchFamily="34" charset="0"/>
                        </a:rPr>
                        <a:t>Dataframe</a:t>
                      </a:r>
                      <a:endParaRPr lang="fr-FR" dirty="0">
                        <a:solidFill>
                          <a:schemeClr val="bg1"/>
                        </a:solidFill>
                        <a:latin typeface="Arial" panose="020B0604020202020204" pitchFamily="34" charset="0"/>
                        <a:cs typeface="Arial" panose="020B0604020202020204" pitchFamily="34" charset="0"/>
                      </a:endParaRP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Nouvelle variables</a:t>
                      </a:r>
                    </a:p>
                  </a:txBody>
                  <a:tcPr>
                    <a:solidFill>
                      <a:srgbClr val="C1344B"/>
                    </a:solidFill>
                  </a:tcPr>
                </a:tc>
                <a:tc>
                  <a:txBody>
                    <a:bodyPr/>
                    <a:lstStyle/>
                    <a:p>
                      <a:r>
                        <a:rPr lang="fr-FR" sz="1800" dirty="0">
                          <a:solidFill>
                            <a:schemeClr val="bg1"/>
                          </a:solidFill>
                          <a:latin typeface="Arial" panose="020B0604020202020204" pitchFamily="34" charset="0"/>
                          <a:cs typeface="Arial" panose="020B0604020202020204" pitchFamily="34" charset="0"/>
                        </a:rPr>
                        <a:t>Description</a:t>
                      </a:r>
                    </a:p>
                  </a:txBody>
                  <a:tcPr>
                    <a:solidFill>
                      <a:srgbClr val="C1344B"/>
                    </a:solidFill>
                  </a:tcPr>
                </a:tc>
                <a:extLst>
                  <a:ext uri="{0D108BD9-81ED-4DB2-BD59-A6C34878D82A}">
                    <a16:rowId xmlns:a16="http://schemas.microsoft.com/office/drawing/2014/main" val="574669155"/>
                  </a:ext>
                </a:extLst>
              </a:tr>
              <a:tr h="253271">
                <a:tc gridSpan="3">
                  <a:txBody>
                    <a:bodyPr/>
                    <a:lstStyle/>
                    <a:p>
                      <a:pPr algn="ctr"/>
                      <a:r>
                        <a:rPr lang="fr-FR" sz="1200" dirty="0">
                          <a:latin typeface="Arial" panose="020B0604020202020204" pitchFamily="34" charset="0"/>
                          <a:cs typeface="Arial" panose="020B0604020202020204" pitchFamily="34" charset="0"/>
                        </a:rPr>
                        <a:t>Variables sur les indicateurs des documents fournis ou non</a:t>
                      </a:r>
                    </a:p>
                  </a:txBody>
                  <a:tcPr>
                    <a:solidFill>
                      <a:srgbClr val="A6A6A6">
                        <a:alpha val="50000"/>
                      </a:srgbClr>
                    </a:solidFill>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hMerge="1">
                  <a:txBody>
                    <a:bodyPr/>
                    <a:lstStyle/>
                    <a:p>
                      <a:pPr algn="l"/>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878392383"/>
                  </a:ext>
                </a:extLst>
              </a:tr>
              <a:tr h="253271">
                <a:tc rowSpan="4">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FLAGS_DOCUMENTS_SUM</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tous les indicateurs des documents fournis ou non</a:t>
                      </a:r>
                    </a:p>
                  </a:txBody>
                  <a:tcPr>
                    <a:solidFill>
                      <a:srgbClr val="C1344B">
                        <a:alpha val="20000"/>
                      </a:srgbClr>
                    </a:solidFill>
                  </a:tcPr>
                </a:tc>
                <a:extLst>
                  <a:ext uri="{0D108BD9-81ED-4DB2-BD59-A6C34878D82A}">
                    <a16:rowId xmlns:a16="http://schemas.microsoft.com/office/drawing/2014/main" val="31069438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FLAGS_DOCUMENTS_AVG</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Moyenne : tous les indicateurs des documents fournis ou non</a:t>
                      </a:r>
                    </a:p>
                  </a:txBody>
                  <a:tcPr>
                    <a:solidFill>
                      <a:srgbClr val="C1344B">
                        <a:alpha val="50000"/>
                      </a:srgbClr>
                    </a:solidFill>
                  </a:tcPr>
                </a:tc>
                <a:extLst>
                  <a:ext uri="{0D108BD9-81ED-4DB2-BD59-A6C34878D82A}">
                    <a16:rowId xmlns:a16="http://schemas.microsoft.com/office/drawing/2014/main" val="2357683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FLAGS_DOCUMENTS_VAR</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Variance : tous les indicateurs des documents fournis ou non</a:t>
                      </a:r>
                    </a:p>
                  </a:txBody>
                  <a:tcPr>
                    <a:solidFill>
                      <a:srgbClr val="C1344B">
                        <a:alpha val="20000"/>
                      </a:srgbClr>
                    </a:solidFill>
                  </a:tcPr>
                </a:tc>
                <a:extLst>
                  <a:ext uri="{0D108BD9-81ED-4DB2-BD59-A6C34878D82A}">
                    <a16:rowId xmlns:a16="http://schemas.microsoft.com/office/drawing/2014/main" val="4184006021"/>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FLAGS_DOCUMENTS_STD</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Ecart-type : tous les indicateurs des documents fournis ou non</a:t>
                      </a:r>
                    </a:p>
                  </a:txBody>
                  <a:tcPr>
                    <a:solidFill>
                      <a:srgbClr val="C1344B">
                        <a:alpha val="50000"/>
                      </a:srgbClr>
                    </a:solidFill>
                  </a:tcPr>
                </a:tc>
                <a:extLst>
                  <a:ext uri="{0D108BD9-81ED-4DB2-BD59-A6C34878D82A}">
                    <a16:rowId xmlns:a16="http://schemas.microsoft.com/office/drawing/2014/main" val="4115470743"/>
                  </a:ext>
                </a:extLst>
              </a:tr>
              <a:tr h="253271">
                <a:tc gridSpan="3">
                  <a:txBody>
                    <a:bodyPr/>
                    <a:lstStyle/>
                    <a:p>
                      <a:pPr algn="ctr"/>
                      <a:r>
                        <a:rPr lang="fr-FR" sz="1200" dirty="0">
                          <a:latin typeface="Arial" panose="020B0604020202020204" pitchFamily="34" charset="0"/>
                          <a:cs typeface="Arial" panose="020B0604020202020204" pitchFamily="34" charset="0"/>
                        </a:rPr>
                        <a:t>Variables sur le détail des modifications du demandeur : jour/heure...</a:t>
                      </a:r>
                    </a:p>
                  </a:txBody>
                  <a:tcPr>
                    <a:solidFill>
                      <a:srgbClr val="A6A6A6">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2885816224"/>
                  </a:ext>
                </a:extLst>
              </a:tr>
              <a:tr h="253271">
                <a:tc row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DAYS_DETAILS_CHANGE_SUM</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nombre de jours avant la demande de changement de téléphone + nombre de jours avant la demande de changement enregistré sur la demande + nombre de jours avant la demande le client où il a changé la pièce d'identité avec laquelle il a demandé le prêt</a:t>
                      </a:r>
                    </a:p>
                  </a:txBody>
                  <a:tcPr>
                    <a:solidFill>
                      <a:srgbClr val="C1344B">
                        <a:alpha val="50000"/>
                      </a:srgbClr>
                    </a:solidFill>
                  </a:tcPr>
                </a:tc>
                <a:extLst>
                  <a:ext uri="{0D108BD9-81ED-4DB2-BD59-A6C34878D82A}">
                    <a16:rowId xmlns:a16="http://schemas.microsoft.com/office/drawing/2014/main" val="4282881620"/>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AMT_ENQ_SUM</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nombre de demandes de renseignements sur le client adressées au Bureau de crédit une heure + 1 jour + 1 mois + 3 mois + 1 an et 1 jour avant la demande</a:t>
                      </a:r>
                    </a:p>
                  </a:txBody>
                  <a:tcPr>
                    <a:solidFill>
                      <a:srgbClr val="C1344B">
                        <a:alpha val="20000"/>
                      </a:srgbClr>
                    </a:solidFill>
                  </a:tcPr>
                </a:tc>
                <a:extLst>
                  <a:ext uri="{0D108BD9-81ED-4DB2-BD59-A6C34878D82A}">
                    <a16:rowId xmlns:a16="http://schemas.microsoft.com/office/drawing/2014/main" val="1312920627"/>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ENQ_CREDIT_RATIO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somme du nombre de demandes de renseignements sur le client adressées au Bureau de crédit une heure + 1 jour + 1 mois + 3 mois + 1 an et 1 jour avant la demande \ Montant du crédit du prêt</a:t>
                      </a:r>
                    </a:p>
                  </a:txBody>
                  <a:tcPr>
                    <a:solidFill>
                      <a:srgbClr val="C1344B">
                        <a:alpha val="50000"/>
                      </a:srgbClr>
                    </a:solidFill>
                  </a:tcPr>
                </a:tc>
                <a:extLst>
                  <a:ext uri="{0D108BD9-81ED-4DB2-BD59-A6C34878D82A}">
                    <a16:rowId xmlns:a16="http://schemas.microsoft.com/office/drawing/2014/main" val="1690309338"/>
                  </a:ext>
                </a:extLst>
              </a:tr>
              <a:tr h="253271">
                <a:tc gridSpan="3">
                  <a:txBody>
                    <a:bodyPr/>
                    <a:lstStyle/>
                    <a:p>
                      <a:pPr algn="ctr"/>
                      <a:r>
                        <a:rPr lang="fr-FR" sz="1200" dirty="0">
                          <a:latin typeface="Arial" panose="020B0604020202020204" pitchFamily="34" charset="0"/>
                          <a:cs typeface="Arial" panose="020B0604020202020204" pitchFamily="34" charset="0"/>
                        </a:rPr>
                        <a:t>Variables sur les sources externes</a:t>
                      </a:r>
                    </a:p>
                  </a:txBody>
                  <a:tcPr>
                    <a:solidFill>
                      <a:srgbClr val="A6A6A6">
                        <a:alpha val="50000"/>
                      </a:srgbClr>
                    </a:solidFill>
                  </a:tcPr>
                </a:tc>
                <a:tc hMerge="1">
                  <a:txBody>
                    <a:bodyPr/>
                    <a:lstStyle/>
                    <a:p>
                      <a:pPr algn="ct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extLst>
                  <a:ext uri="{0D108BD9-81ED-4DB2-BD59-A6C34878D82A}">
                    <a16:rowId xmlns:a16="http://schemas.microsoft.com/office/drawing/2014/main" val="1704367655"/>
                  </a:ext>
                </a:extLst>
              </a:tr>
              <a:tr h="2532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application_train</a:t>
                      </a:r>
                      <a:r>
                        <a:rPr kumimoji="0" lang="fr-FR" sz="12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TARGET_NEIGHBORS_500_MEAN</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Imputation de la moyenne des 500 valeurs cibles des voisins les plus proches pour chaque application du train set ou test set.</a:t>
                      </a:r>
                    </a:p>
                  </a:txBody>
                  <a:tcPr>
                    <a:solidFill>
                      <a:srgbClr val="C1344B">
                        <a:alpha val="50000"/>
                      </a:srgbClr>
                    </a:solidFill>
                  </a:tcPr>
                </a:tc>
                <a:extLst>
                  <a:ext uri="{0D108BD9-81ED-4DB2-BD59-A6C34878D82A}">
                    <a16:rowId xmlns:a16="http://schemas.microsoft.com/office/drawing/2014/main" val="1802397464"/>
                  </a:ext>
                </a:extLst>
              </a:tr>
            </a:tbl>
          </a:graphicData>
        </a:graphic>
      </p:graphicFrame>
    </p:spTree>
    <p:extLst>
      <p:ext uri="{BB962C8B-B14F-4D97-AF65-F5344CB8AC3E}">
        <p14:creationId xmlns:p14="http://schemas.microsoft.com/office/powerpoint/2010/main" val="13510102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46</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 – Manuel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13" name="Tableau 12">
            <a:extLst>
              <a:ext uri="{FF2B5EF4-FFF2-40B4-BE49-F238E27FC236}">
                <a16:creationId xmlns:a16="http://schemas.microsoft.com/office/drawing/2014/main" id="{A2B343F8-1A9C-4A21-A3DF-12C9F6BBD252}"/>
              </a:ext>
            </a:extLst>
          </p:cNvPr>
          <p:cNvGraphicFramePr>
            <a:graphicFrameLocks noGrp="1"/>
          </p:cNvGraphicFramePr>
          <p:nvPr>
            <p:extLst>
              <p:ext uri="{D42A27DB-BD31-4B8C-83A1-F6EECF244321}">
                <p14:modId xmlns:p14="http://schemas.microsoft.com/office/powerpoint/2010/main" val="2374665321"/>
              </p:ext>
            </p:extLst>
          </p:nvPr>
        </p:nvGraphicFramePr>
        <p:xfrm>
          <a:off x="181698" y="868046"/>
          <a:ext cx="11809580" cy="5577840"/>
        </p:xfrm>
        <a:graphic>
          <a:graphicData uri="http://schemas.openxmlformats.org/drawingml/2006/table">
            <a:tbl>
              <a:tblPr firstRow="1" bandRow="1">
                <a:tableStyleId>{5C22544A-7EE6-4342-B048-85BDC9FD1C3A}</a:tableStyleId>
              </a:tblPr>
              <a:tblGrid>
                <a:gridCol w="2571794">
                  <a:extLst>
                    <a:ext uri="{9D8B030D-6E8A-4147-A177-3AD203B41FA5}">
                      <a16:colId xmlns:a16="http://schemas.microsoft.com/office/drawing/2014/main" val="3522995301"/>
                    </a:ext>
                  </a:extLst>
                </a:gridCol>
                <a:gridCol w="3117106">
                  <a:extLst>
                    <a:ext uri="{9D8B030D-6E8A-4147-A177-3AD203B41FA5}">
                      <a16:colId xmlns:a16="http://schemas.microsoft.com/office/drawing/2014/main" val="3506219800"/>
                    </a:ext>
                  </a:extLst>
                </a:gridCol>
                <a:gridCol w="6120680">
                  <a:extLst>
                    <a:ext uri="{9D8B030D-6E8A-4147-A177-3AD203B41FA5}">
                      <a16:colId xmlns:a16="http://schemas.microsoft.com/office/drawing/2014/main" val="165165663"/>
                    </a:ext>
                  </a:extLst>
                </a:gridCol>
              </a:tblGrid>
              <a:tr h="337695">
                <a:tc>
                  <a:txBody>
                    <a:bodyPr/>
                    <a:lstStyle/>
                    <a:p>
                      <a:r>
                        <a:rPr lang="fr-FR" dirty="0" err="1">
                          <a:solidFill>
                            <a:schemeClr val="bg1"/>
                          </a:solidFill>
                          <a:latin typeface="Arial" panose="020B0604020202020204" pitchFamily="34" charset="0"/>
                          <a:cs typeface="Arial" panose="020B0604020202020204" pitchFamily="34" charset="0"/>
                        </a:rPr>
                        <a:t>Dataframe</a:t>
                      </a:r>
                      <a:endParaRPr lang="fr-FR" dirty="0">
                        <a:solidFill>
                          <a:schemeClr val="bg1"/>
                        </a:solidFill>
                        <a:latin typeface="Arial" panose="020B0604020202020204" pitchFamily="34" charset="0"/>
                        <a:cs typeface="Arial" panose="020B0604020202020204" pitchFamily="34" charset="0"/>
                      </a:endParaRP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Nouvelle variables</a:t>
                      </a:r>
                    </a:p>
                  </a:txBody>
                  <a:tcPr>
                    <a:solidFill>
                      <a:srgbClr val="C1344B"/>
                    </a:solidFill>
                  </a:tcPr>
                </a:tc>
                <a:tc>
                  <a:txBody>
                    <a:bodyPr/>
                    <a:lstStyle/>
                    <a:p>
                      <a:r>
                        <a:rPr lang="fr-FR" sz="1800" dirty="0">
                          <a:solidFill>
                            <a:schemeClr val="bg1"/>
                          </a:solidFill>
                          <a:latin typeface="Arial" panose="020B0604020202020204" pitchFamily="34" charset="0"/>
                          <a:cs typeface="Arial" panose="020B0604020202020204" pitchFamily="34" charset="0"/>
                        </a:rPr>
                        <a:t>Description</a:t>
                      </a:r>
                    </a:p>
                  </a:txBody>
                  <a:tcPr>
                    <a:solidFill>
                      <a:srgbClr val="C1344B"/>
                    </a:solidFill>
                  </a:tcPr>
                </a:tc>
                <a:extLst>
                  <a:ext uri="{0D108BD9-81ED-4DB2-BD59-A6C34878D82A}">
                    <a16:rowId xmlns:a16="http://schemas.microsoft.com/office/drawing/2014/main" val="574669155"/>
                  </a:ext>
                </a:extLst>
              </a:tr>
              <a:tr h="253271">
                <a:tc rowSpan="9">
                  <a:txBody>
                    <a:bodyPr/>
                    <a:lstStyle/>
                    <a:p>
                      <a:r>
                        <a:rPr lang="fr-FR" sz="1200" dirty="0" err="1">
                          <a:latin typeface="Arial" panose="020B0604020202020204" pitchFamily="34" charset="0"/>
                          <a:cs typeface="Arial" panose="020B0604020202020204" pitchFamily="34" charset="0"/>
                        </a:rPr>
                        <a:t>credit_card_balance</a:t>
                      </a: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AMT_DRAWING_SUM</a:t>
                      </a:r>
                    </a:p>
                  </a:txBody>
                  <a:tcPr>
                    <a:solidFill>
                      <a:srgbClr val="C1344B">
                        <a:alpha val="50000"/>
                      </a:srgbClr>
                    </a:solidFill>
                  </a:tcPr>
                </a:tc>
                <a:tc>
                  <a:txBody>
                    <a:bodyPr/>
                    <a:lstStyle/>
                    <a:p>
                      <a:pPr algn="l"/>
                      <a:r>
                        <a:rPr lang="fr-FR" sz="1200" dirty="0">
                          <a:latin typeface="Arial" panose="020B0604020202020204" pitchFamily="34" charset="0"/>
                          <a:cs typeface="Arial" panose="020B0604020202020204" pitchFamily="34" charset="0"/>
                        </a:rPr>
                        <a:t>Somme : Montant retiré au guichet automatique pendant le mois du crédit précédent + Montant prélevé au cours du mois du crédit précédent + Montant des autres prélèvements au cours du mois du crédit précédent + Montant des prélèvements ou des achats de marchandises au cours du mois de la crédibilité précédente.</a:t>
                      </a:r>
                    </a:p>
                  </a:txBody>
                  <a:tcPr>
                    <a:solidFill>
                      <a:srgbClr val="C1344B">
                        <a:alpha val="50000"/>
                      </a:srgbClr>
                    </a:solidFill>
                  </a:tcPr>
                </a:tc>
                <a:extLst>
                  <a:ext uri="{0D108BD9-81ED-4DB2-BD59-A6C34878D82A}">
                    <a16:rowId xmlns:a16="http://schemas.microsoft.com/office/drawing/2014/main" val="878392383"/>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CNT_DRAWING_SUM</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Somme : Nombre de retraits au guichet automatique durant ce mois sur le crédit précédent + Nombre de retraits pendant ce mois sur le crédit précédent + Nombre d'autres retraits au cours de ce mois sur le crédit précédent + Nombre de retraits de marchandises durant ce mois sur le crédit précédent + Nombre d'échéances payées sur le crédit précédent</a:t>
                      </a:r>
                    </a:p>
                  </a:txBody>
                  <a:tcPr>
                    <a:solidFill>
                      <a:srgbClr val="C1344B">
                        <a:alpha val="20000"/>
                      </a:srgbClr>
                    </a:solidFill>
                  </a:tcPr>
                </a:tc>
                <a:extLst>
                  <a:ext uri="{0D108BD9-81ED-4DB2-BD59-A6C34878D82A}">
                    <a16:rowId xmlns:a16="http://schemas.microsoft.com/office/drawing/2014/main" val="31069438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BALANCE_LIMIT_RATIO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Solde au cours du mois du crédit précédent \ Limite de la carte de crédit au cours du mois du crédit précédent</a:t>
                      </a:r>
                    </a:p>
                  </a:txBody>
                  <a:tcPr>
                    <a:solidFill>
                      <a:srgbClr val="C1344B">
                        <a:alpha val="50000"/>
                      </a:srgbClr>
                    </a:solidFill>
                  </a:tcPr>
                </a:tc>
                <a:extLst>
                  <a:ext uri="{0D108BD9-81ED-4DB2-BD59-A6C34878D82A}">
                    <a16:rowId xmlns:a16="http://schemas.microsoft.com/office/drawing/2014/main" val="2357683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MIN_PAYMENT_RATIO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Combien le client a-t-il payé pendant le mois sur le crédit précédent ? / Versement minimal pour ce mois du crédit précédent</a:t>
                      </a:r>
                    </a:p>
                  </a:txBody>
                  <a:tcPr>
                    <a:solidFill>
                      <a:srgbClr val="C1344B">
                        <a:alpha val="20000"/>
                      </a:srgbClr>
                    </a:solidFill>
                  </a:tcPr>
                </a:tc>
                <a:extLst>
                  <a:ext uri="{0D108BD9-81ED-4DB2-BD59-A6C34878D82A}">
                    <a16:rowId xmlns:a16="http://schemas.microsoft.com/office/drawing/2014/main" val="4184006021"/>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PAYMENT_MIN_DIFF</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Combien le client a-t-il payé pendant le mois sur le crédit précédent ? - Versement minimal pour ce mois du crédit précédent</a:t>
                      </a:r>
                    </a:p>
                  </a:txBody>
                  <a:tcPr>
                    <a:solidFill>
                      <a:srgbClr val="C1344B">
                        <a:alpha val="50000"/>
                      </a:srgbClr>
                    </a:solidFill>
                  </a:tcPr>
                </a:tc>
                <a:extLst>
                  <a:ext uri="{0D108BD9-81ED-4DB2-BD59-A6C34878D82A}">
                    <a16:rowId xmlns:a16="http://schemas.microsoft.com/office/drawing/2014/main" val="4115470743"/>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MIN_PAYMENT_TOTAL_RATIO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Combien le client a-t-il payé au total pendant le mois sur le crédit précédent ? / Versement minimal pour ce mois du crédit précédent</a:t>
                      </a:r>
                    </a:p>
                  </a:txBody>
                  <a:tcPr>
                    <a:solidFill>
                      <a:srgbClr val="C1344B">
                        <a:alpha val="20000"/>
                      </a:srgbClr>
                    </a:solidFill>
                  </a:tcPr>
                </a:tc>
                <a:extLst>
                  <a:ext uri="{0D108BD9-81ED-4DB2-BD59-A6C34878D82A}">
                    <a16:rowId xmlns:a16="http://schemas.microsoft.com/office/drawing/2014/main" val="2885816224"/>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PAYMENT_MIN_DIFF</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 Différence : Combien le client a-t-il payé au total pendant le mois sur le crédit précédent ? - Versement minimal pour ce mois du crédit précédent</a:t>
                      </a:r>
                    </a:p>
                  </a:txBody>
                  <a:tcPr>
                    <a:solidFill>
                      <a:srgbClr val="C1344B">
                        <a:alpha val="50000"/>
                      </a:srgbClr>
                    </a:solidFill>
                  </a:tcPr>
                </a:tc>
                <a:extLst>
                  <a:ext uri="{0D108BD9-81ED-4DB2-BD59-A6C34878D82A}">
                    <a16:rowId xmlns:a16="http://schemas.microsoft.com/office/drawing/2014/main" val="4282881620"/>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AMT_INTEREST_RECEIVABLE</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Montant total à recevoir sur le crédit précédent - Montant à recevoir pour le principal du crédit précédent</a:t>
                      </a:r>
                    </a:p>
                  </a:txBody>
                  <a:tcPr>
                    <a:solidFill>
                      <a:srgbClr val="C1344B">
                        <a:alpha val="20000"/>
                      </a:srgbClr>
                    </a:solidFill>
                  </a:tcPr>
                </a:tc>
                <a:extLst>
                  <a:ext uri="{0D108BD9-81ED-4DB2-BD59-A6C34878D82A}">
                    <a16:rowId xmlns:a16="http://schemas.microsoft.com/office/drawing/2014/main" val="1312920627"/>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SK_DPD_RATIO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DPD (jours de retard) au cours du mois sur le crédit précédent \ DPD (Days </a:t>
                      </a:r>
                      <a:r>
                        <a:rPr lang="fr-FR" sz="1200" dirty="0" err="1">
                          <a:latin typeface="Arial" panose="020B0604020202020204" pitchFamily="34" charset="0"/>
                          <a:cs typeface="Arial" panose="020B0604020202020204" pitchFamily="34" charset="0"/>
                        </a:rPr>
                        <a:t>past</a:t>
                      </a:r>
                      <a:r>
                        <a:rPr lang="fr-FR" sz="1200" dirty="0">
                          <a:latin typeface="Arial" panose="020B0604020202020204" pitchFamily="34" charset="0"/>
                          <a:cs typeface="Arial" panose="020B0604020202020204" pitchFamily="34" charset="0"/>
                        </a:rPr>
                        <a:t> due) au cours du mois avec tolérance (les dettes avec de faibles montants de prêt sont ignorées) du crédit précédent</a:t>
                      </a:r>
                    </a:p>
                  </a:txBody>
                  <a:tcPr>
                    <a:solidFill>
                      <a:srgbClr val="C1344B">
                        <a:alpha val="50000"/>
                      </a:srgbClr>
                    </a:solidFill>
                  </a:tcPr>
                </a:tc>
                <a:extLst>
                  <a:ext uri="{0D108BD9-81ED-4DB2-BD59-A6C34878D82A}">
                    <a16:rowId xmlns:a16="http://schemas.microsoft.com/office/drawing/2014/main" val="1690309338"/>
                  </a:ext>
                </a:extLst>
              </a:tr>
            </a:tbl>
          </a:graphicData>
        </a:graphic>
      </p:graphicFrame>
    </p:spTree>
    <p:extLst>
      <p:ext uri="{BB962C8B-B14F-4D97-AF65-F5344CB8AC3E}">
        <p14:creationId xmlns:p14="http://schemas.microsoft.com/office/powerpoint/2010/main" val="1713014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47</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 – Manuel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13" name="Tableau 12">
            <a:extLst>
              <a:ext uri="{FF2B5EF4-FFF2-40B4-BE49-F238E27FC236}">
                <a16:creationId xmlns:a16="http://schemas.microsoft.com/office/drawing/2014/main" id="{A2B343F8-1A9C-4A21-A3DF-12C9F6BBD252}"/>
              </a:ext>
            </a:extLst>
          </p:cNvPr>
          <p:cNvGraphicFramePr>
            <a:graphicFrameLocks noGrp="1"/>
          </p:cNvGraphicFramePr>
          <p:nvPr>
            <p:extLst>
              <p:ext uri="{D42A27DB-BD31-4B8C-83A1-F6EECF244321}">
                <p14:modId xmlns:p14="http://schemas.microsoft.com/office/powerpoint/2010/main" val="647935701"/>
              </p:ext>
            </p:extLst>
          </p:nvPr>
        </p:nvGraphicFramePr>
        <p:xfrm>
          <a:off x="181698" y="946298"/>
          <a:ext cx="11809580" cy="5394960"/>
        </p:xfrm>
        <a:graphic>
          <a:graphicData uri="http://schemas.openxmlformats.org/drawingml/2006/table">
            <a:tbl>
              <a:tblPr firstRow="1" bandRow="1">
                <a:tableStyleId>{5C22544A-7EE6-4342-B048-85BDC9FD1C3A}</a:tableStyleId>
              </a:tblPr>
              <a:tblGrid>
                <a:gridCol w="2088500">
                  <a:extLst>
                    <a:ext uri="{9D8B030D-6E8A-4147-A177-3AD203B41FA5}">
                      <a16:colId xmlns:a16="http://schemas.microsoft.com/office/drawing/2014/main" val="3522995301"/>
                    </a:ext>
                  </a:extLst>
                </a:gridCol>
                <a:gridCol w="3600400">
                  <a:extLst>
                    <a:ext uri="{9D8B030D-6E8A-4147-A177-3AD203B41FA5}">
                      <a16:colId xmlns:a16="http://schemas.microsoft.com/office/drawing/2014/main" val="3506219800"/>
                    </a:ext>
                  </a:extLst>
                </a:gridCol>
                <a:gridCol w="6120680">
                  <a:extLst>
                    <a:ext uri="{9D8B030D-6E8A-4147-A177-3AD203B41FA5}">
                      <a16:colId xmlns:a16="http://schemas.microsoft.com/office/drawing/2014/main" val="165165663"/>
                    </a:ext>
                  </a:extLst>
                </a:gridCol>
              </a:tblGrid>
              <a:tr h="337695">
                <a:tc>
                  <a:txBody>
                    <a:bodyPr/>
                    <a:lstStyle/>
                    <a:p>
                      <a:r>
                        <a:rPr lang="fr-FR" dirty="0" err="1">
                          <a:solidFill>
                            <a:schemeClr val="bg1"/>
                          </a:solidFill>
                          <a:latin typeface="Arial" panose="020B0604020202020204" pitchFamily="34" charset="0"/>
                          <a:cs typeface="Arial" panose="020B0604020202020204" pitchFamily="34" charset="0"/>
                        </a:rPr>
                        <a:t>Dataframe</a:t>
                      </a:r>
                      <a:endParaRPr lang="fr-FR" dirty="0">
                        <a:solidFill>
                          <a:schemeClr val="bg1"/>
                        </a:solidFill>
                        <a:latin typeface="Arial" panose="020B0604020202020204" pitchFamily="34" charset="0"/>
                        <a:cs typeface="Arial" panose="020B0604020202020204" pitchFamily="34" charset="0"/>
                      </a:endParaRP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Nouvelle variables</a:t>
                      </a:r>
                    </a:p>
                  </a:txBody>
                  <a:tcPr>
                    <a:solidFill>
                      <a:srgbClr val="C1344B"/>
                    </a:solidFill>
                  </a:tcPr>
                </a:tc>
                <a:tc>
                  <a:txBody>
                    <a:bodyPr/>
                    <a:lstStyle/>
                    <a:p>
                      <a:r>
                        <a:rPr lang="fr-FR" sz="1800" dirty="0">
                          <a:solidFill>
                            <a:schemeClr val="bg1"/>
                          </a:solidFill>
                          <a:latin typeface="Arial" panose="020B0604020202020204" pitchFamily="34" charset="0"/>
                          <a:cs typeface="Arial" panose="020B0604020202020204" pitchFamily="34" charset="0"/>
                        </a:rPr>
                        <a:t>Description</a:t>
                      </a:r>
                    </a:p>
                  </a:txBody>
                  <a:tcPr>
                    <a:solidFill>
                      <a:srgbClr val="C1344B"/>
                    </a:solidFill>
                  </a:tcPr>
                </a:tc>
                <a:extLst>
                  <a:ext uri="{0D108BD9-81ED-4DB2-BD59-A6C34878D82A}">
                    <a16:rowId xmlns:a16="http://schemas.microsoft.com/office/drawing/2014/main" val="574669155"/>
                  </a:ext>
                </a:extLst>
              </a:tr>
              <a:tr h="253271">
                <a:tc rowSpan="4">
                  <a:txBody>
                    <a:bodyPr/>
                    <a:lstStyle/>
                    <a:p>
                      <a:r>
                        <a:rPr lang="fr-FR" sz="1200" dirty="0" err="1">
                          <a:latin typeface="Arial" panose="020B0604020202020204" pitchFamily="34" charset="0"/>
                          <a:cs typeface="Arial" panose="020B0604020202020204" pitchFamily="34" charset="0"/>
                        </a:rPr>
                        <a:t>installments_payments</a:t>
                      </a: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DAYS_PAYMENT_RATIO</a:t>
                      </a:r>
                    </a:p>
                  </a:txBody>
                  <a:tcPr>
                    <a:solidFill>
                      <a:srgbClr val="C1344B">
                        <a:alpha val="50000"/>
                      </a:srgbClr>
                    </a:solidFill>
                  </a:tcPr>
                </a:tc>
                <a:tc>
                  <a:txBody>
                    <a:bodyPr/>
                    <a:lstStyle/>
                    <a:p>
                      <a:pPr algn="l"/>
                      <a:r>
                        <a:rPr lang="fr-FR" sz="1200" dirty="0" err="1">
                          <a:latin typeface="Arial" panose="020B0604020202020204" pitchFamily="34" charset="0"/>
                          <a:cs typeface="Arial" panose="020B0604020202020204" pitchFamily="34" charset="0"/>
                        </a:rPr>
                        <a:t>atio</a:t>
                      </a:r>
                      <a:r>
                        <a:rPr lang="fr-FR" sz="1200" dirty="0">
                          <a:latin typeface="Arial" panose="020B0604020202020204" pitchFamily="34" charset="0"/>
                          <a:cs typeface="Arial" panose="020B0604020202020204" pitchFamily="34" charset="0"/>
                        </a:rPr>
                        <a:t> : La date à laquelle le versement du crédit précédent était censé être payé (par rapport à la date de demande du prêt actuel) \ Quand les échéances du crédit précédent ont-elles été effectivement payées (par rapport à la date de demande du prêt actuel) ?</a:t>
                      </a:r>
                    </a:p>
                  </a:txBody>
                  <a:tcPr>
                    <a:solidFill>
                      <a:srgbClr val="C1344B">
                        <a:alpha val="50000"/>
                      </a:srgbClr>
                    </a:solidFill>
                  </a:tcPr>
                </a:tc>
                <a:extLst>
                  <a:ext uri="{0D108BD9-81ED-4DB2-BD59-A6C34878D82A}">
                    <a16:rowId xmlns:a16="http://schemas.microsoft.com/office/drawing/2014/main" val="878392383"/>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DAYS_PAYMENT_DIFF</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La date à laquelle le versement du crédit précédent était censé être payé (par rapport à la date de demande du prêt actuel) - Quand les échéances du crédit précédent ont-elles été effectivement payées (par rapport à la date de demande du prêt actuel) ?</a:t>
                      </a:r>
                    </a:p>
                  </a:txBody>
                  <a:tcPr>
                    <a:solidFill>
                      <a:srgbClr val="C1344B">
                        <a:alpha val="20000"/>
                      </a:srgbClr>
                    </a:solidFill>
                  </a:tcPr>
                </a:tc>
                <a:extLst>
                  <a:ext uri="{0D108BD9-81ED-4DB2-BD59-A6C34878D82A}">
                    <a16:rowId xmlns:a16="http://schemas.microsoft.com/office/drawing/2014/main" val="31069438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AMT_PAYMENT_RATIO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Ce que le client a effectivement payé sur le crédit précédent pour ce versement \ Quel était le montant de l'acompte prescrit du crédit précédent sur cet acompte ?</a:t>
                      </a:r>
                    </a:p>
                  </a:txBody>
                  <a:tcPr>
                    <a:solidFill>
                      <a:srgbClr val="C1344B">
                        <a:alpha val="50000"/>
                      </a:srgbClr>
                    </a:solidFill>
                  </a:tcPr>
                </a:tc>
                <a:extLst>
                  <a:ext uri="{0D108BD9-81ED-4DB2-BD59-A6C34878D82A}">
                    <a16:rowId xmlns:a16="http://schemas.microsoft.com/office/drawing/2014/main" val="2357683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AMT_PAYMENT_DIFF</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Quel était le montant de l'acompte prescrit du crédit précédent sur cet acompte ? - Ce que le client a effectivement payé sur le crédit précédent pour ce versement</a:t>
                      </a:r>
                    </a:p>
                  </a:txBody>
                  <a:tcPr>
                    <a:solidFill>
                      <a:srgbClr val="C1344B">
                        <a:alpha val="20000"/>
                      </a:srgbClr>
                    </a:solidFill>
                  </a:tcPr>
                </a:tc>
                <a:extLst>
                  <a:ext uri="{0D108BD9-81ED-4DB2-BD59-A6C34878D82A}">
                    <a16:rowId xmlns:a16="http://schemas.microsoft.com/office/drawing/2014/main" val="4184006021"/>
                  </a:ext>
                </a:extLst>
              </a:tr>
              <a:tr h="253271">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latin typeface="Arial" panose="020B0604020202020204" pitchFamily="34" charset="0"/>
                          <a:cs typeface="Arial" panose="020B0604020202020204" pitchFamily="34" charset="0"/>
                        </a:rPr>
                        <a:t>POS_CASH_balance</a:t>
                      </a:r>
                      <a:endParaRPr lang="fr-FR" sz="1200" dirty="0">
                        <a:latin typeface="Arial" panose="020B0604020202020204" pitchFamily="34" charset="0"/>
                        <a:cs typeface="Arial" panose="020B0604020202020204" pitchFamily="34" charset="0"/>
                      </a:endParaRPr>
                    </a:p>
                  </a:txBody>
                  <a:tcPr>
                    <a:solidFill>
                      <a:srgbClr val="7E4342">
                        <a:alpha val="50000"/>
                      </a:srgbClr>
                    </a:solidFill>
                  </a:tcPr>
                </a:tc>
                <a:tc>
                  <a:txBody>
                    <a:bodyPr/>
                    <a:lstStyle/>
                    <a:p>
                      <a:pPr algn="ctr"/>
                      <a:r>
                        <a:rPr lang="fr-FR" sz="1200" dirty="0">
                          <a:latin typeface="Arial" panose="020B0604020202020204" pitchFamily="34" charset="0"/>
                          <a:cs typeface="Arial" panose="020B0604020202020204" pitchFamily="34" charset="0"/>
                        </a:rPr>
                        <a:t>SK_DPD_RATIO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DPD (jours de retard) au cours du mois du crédit précédent \ DPD au cours du mois avec tolérance (les dettes de faible montant sont ignorées) du crédit précédent</a:t>
                      </a:r>
                    </a:p>
                  </a:txBody>
                  <a:tcPr>
                    <a:solidFill>
                      <a:srgbClr val="C1344B">
                        <a:alpha val="50000"/>
                      </a:srgbClr>
                    </a:solidFill>
                  </a:tcPr>
                </a:tc>
                <a:extLst>
                  <a:ext uri="{0D108BD9-81ED-4DB2-BD59-A6C34878D82A}">
                    <a16:rowId xmlns:a16="http://schemas.microsoft.com/office/drawing/2014/main" val="4115470743"/>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TOTAL_TERM</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latin typeface="Arial" panose="020B0604020202020204" pitchFamily="34" charset="0"/>
                          <a:cs typeface="Arial" panose="020B0604020202020204" pitchFamily="34" charset="0"/>
                        </a:rPr>
                        <a:t>omme</a:t>
                      </a:r>
                      <a:r>
                        <a:rPr lang="fr-FR" sz="1200" dirty="0">
                          <a:latin typeface="Arial" panose="020B0604020202020204" pitchFamily="34" charset="0"/>
                          <a:cs typeface="Arial" panose="020B0604020202020204" pitchFamily="34" charset="0"/>
                        </a:rPr>
                        <a:t> : Nombre d'échéances payées sur le crédit précédent + Versements restant à payer sur le crédit précédent</a:t>
                      </a:r>
                    </a:p>
                  </a:txBody>
                  <a:tcPr>
                    <a:solidFill>
                      <a:srgbClr val="C1344B">
                        <a:alpha val="20000"/>
                      </a:srgbClr>
                    </a:solidFill>
                  </a:tcPr>
                </a:tc>
                <a:extLst>
                  <a:ext uri="{0D108BD9-81ED-4DB2-BD59-A6C34878D82A}">
                    <a16:rowId xmlns:a16="http://schemas.microsoft.com/office/drawing/2014/main" val="2885816224"/>
                  </a:ext>
                </a:extLst>
              </a:tr>
              <a:tr h="253271">
                <a:tc rowSpan="3">
                  <a:txBody>
                    <a:bodyPr/>
                    <a:lstStyle/>
                    <a:p>
                      <a:r>
                        <a:rPr lang="fr-FR" sz="1200" dirty="0" err="1">
                          <a:latin typeface="Arial" panose="020B0604020202020204" pitchFamily="34" charset="0"/>
                          <a:cs typeface="Arial" panose="020B0604020202020204" pitchFamily="34" charset="0"/>
                        </a:rPr>
                        <a:t>previous_application</a:t>
                      </a: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AMT_CREDIT_APPLICATION_RATIO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de crédit demandé lors de la demande précédente \ Montant final du crédit sur la demande précédente</a:t>
                      </a:r>
                    </a:p>
                  </a:txBody>
                  <a:tcPr>
                    <a:solidFill>
                      <a:srgbClr val="C1344B">
                        <a:alpha val="50000"/>
                      </a:srgbClr>
                    </a:solidFill>
                  </a:tcPr>
                </a:tc>
                <a:extLst>
                  <a:ext uri="{0D108BD9-81ED-4DB2-BD59-A6C34878D82A}">
                    <a16:rowId xmlns:a16="http://schemas.microsoft.com/office/drawing/2014/main" val="4282881620"/>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AMT_DECLINED</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montant de crédit demandé lors de la demande précédente - Montant final du crédit sur la demande précédente</a:t>
                      </a:r>
                    </a:p>
                  </a:txBody>
                  <a:tcPr>
                    <a:solidFill>
                      <a:srgbClr val="C1344B">
                        <a:alpha val="20000"/>
                      </a:srgbClr>
                    </a:solidFill>
                  </a:tcPr>
                </a:tc>
                <a:extLst>
                  <a:ext uri="{0D108BD9-81ED-4DB2-BD59-A6C34878D82A}">
                    <a16:rowId xmlns:a16="http://schemas.microsoft.com/office/drawing/2014/main" val="1312920627"/>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AMT_CREDIT_GOODS_RATIO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final du crédit sur la demande précédente \ Prix du bien demandé (le cas échéant) sur la demande précédente</a:t>
                      </a:r>
                    </a:p>
                  </a:txBody>
                  <a:tcPr>
                    <a:solidFill>
                      <a:srgbClr val="C1344B">
                        <a:alpha val="50000"/>
                      </a:srgbClr>
                    </a:solidFill>
                  </a:tcPr>
                </a:tc>
                <a:extLst>
                  <a:ext uri="{0D108BD9-81ED-4DB2-BD59-A6C34878D82A}">
                    <a16:rowId xmlns:a16="http://schemas.microsoft.com/office/drawing/2014/main" val="1690309338"/>
                  </a:ext>
                </a:extLst>
              </a:tr>
            </a:tbl>
          </a:graphicData>
        </a:graphic>
      </p:graphicFrame>
    </p:spTree>
    <p:extLst>
      <p:ext uri="{BB962C8B-B14F-4D97-AF65-F5344CB8AC3E}">
        <p14:creationId xmlns:p14="http://schemas.microsoft.com/office/powerpoint/2010/main" val="6087534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48</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 – Manuel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13" name="Tableau 12">
            <a:extLst>
              <a:ext uri="{FF2B5EF4-FFF2-40B4-BE49-F238E27FC236}">
                <a16:creationId xmlns:a16="http://schemas.microsoft.com/office/drawing/2014/main" id="{A2B343F8-1A9C-4A21-A3DF-12C9F6BBD252}"/>
              </a:ext>
            </a:extLst>
          </p:cNvPr>
          <p:cNvGraphicFramePr>
            <a:graphicFrameLocks noGrp="1"/>
          </p:cNvGraphicFramePr>
          <p:nvPr>
            <p:extLst>
              <p:ext uri="{D42A27DB-BD31-4B8C-83A1-F6EECF244321}">
                <p14:modId xmlns:p14="http://schemas.microsoft.com/office/powerpoint/2010/main" val="70352845"/>
              </p:ext>
            </p:extLst>
          </p:nvPr>
        </p:nvGraphicFramePr>
        <p:xfrm>
          <a:off x="56438" y="830468"/>
          <a:ext cx="11809580" cy="5760720"/>
        </p:xfrm>
        <a:graphic>
          <a:graphicData uri="http://schemas.openxmlformats.org/drawingml/2006/table">
            <a:tbl>
              <a:tblPr firstRow="1" bandRow="1">
                <a:tableStyleId>{5C22544A-7EE6-4342-B048-85BDC9FD1C3A}</a:tableStyleId>
              </a:tblPr>
              <a:tblGrid>
                <a:gridCol w="2088500">
                  <a:extLst>
                    <a:ext uri="{9D8B030D-6E8A-4147-A177-3AD203B41FA5}">
                      <a16:colId xmlns:a16="http://schemas.microsoft.com/office/drawing/2014/main" val="3522995301"/>
                    </a:ext>
                  </a:extLst>
                </a:gridCol>
                <a:gridCol w="3600400">
                  <a:extLst>
                    <a:ext uri="{9D8B030D-6E8A-4147-A177-3AD203B41FA5}">
                      <a16:colId xmlns:a16="http://schemas.microsoft.com/office/drawing/2014/main" val="3506219800"/>
                    </a:ext>
                  </a:extLst>
                </a:gridCol>
                <a:gridCol w="6120680">
                  <a:extLst>
                    <a:ext uri="{9D8B030D-6E8A-4147-A177-3AD203B41FA5}">
                      <a16:colId xmlns:a16="http://schemas.microsoft.com/office/drawing/2014/main" val="165165663"/>
                    </a:ext>
                  </a:extLst>
                </a:gridCol>
              </a:tblGrid>
              <a:tr h="337695">
                <a:tc>
                  <a:txBody>
                    <a:bodyPr/>
                    <a:lstStyle/>
                    <a:p>
                      <a:r>
                        <a:rPr lang="fr-FR" dirty="0" err="1">
                          <a:solidFill>
                            <a:schemeClr val="bg1"/>
                          </a:solidFill>
                          <a:latin typeface="Arial" panose="020B0604020202020204" pitchFamily="34" charset="0"/>
                          <a:cs typeface="Arial" panose="020B0604020202020204" pitchFamily="34" charset="0"/>
                        </a:rPr>
                        <a:t>Dataframe</a:t>
                      </a:r>
                      <a:endParaRPr lang="fr-FR" dirty="0">
                        <a:solidFill>
                          <a:schemeClr val="bg1"/>
                        </a:solidFill>
                        <a:latin typeface="Arial" panose="020B0604020202020204" pitchFamily="34" charset="0"/>
                        <a:cs typeface="Arial" panose="020B0604020202020204" pitchFamily="34" charset="0"/>
                      </a:endParaRP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Nouvelle variables</a:t>
                      </a:r>
                    </a:p>
                  </a:txBody>
                  <a:tcPr>
                    <a:solidFill>
                      <a:srgbClr val="C1344B"/>
                    </a:solidFill>
                  </a:tcPr>
                </a:tc>
                <a:tc>
                  <a:txBody>
                    <a:bodyPr/>
                    <a:lstStyle/>
                    <a:p>
                      <a:r>
                        <a:rPr lang="fr-FR" sz="1800" dirty="0">
                          <a:solidFill>
                            <a:schemeClr val="bg1"/>
                          </a:solidFill>
                          <a:latin typeface="Arial" panose="020B0604020202020204" pitchFamily="34" charset="0"/>
                          <a:cs typeface="Arial" panose="020B0604020202020204" pitchFamily="34" charset="0"/>
                        </a:rPr>
                        <a:t>Description</a:t>
                      </a:r>
                    </a:p>
                  </a:txBody>
                  <a:tcPr>
                    <a:solidFill>
                      <a:srgbClr val="C1344B"/>
                    </a:solidFill>
                  </a:tcPr>
                </a:tc>
                <a:extLst>
                  <a:ext uri="{0D108BD9-81ED-4DB2-BD59-A6C34878D82A}">
                    <a16:rowId xmlns:a16="http://schemas.microsoft.com/office/drawing/2014/main" val="574669155"/>
                  </a:ext>
                </a:extLst>
              </a:tr>
              <a:tr h="253271">
                <a:tc rowSpan="1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latin typeface="Arial" panose="020B0604020202020204" pitchFamily="34" charset="0"/>
                          <a:cs typeface="Arial" panose="020B0604020202020204" pitchFamily="34" charset="0"/>
                        </a:rPr>
                        <a:t>previous_application</a:t>
                      </a:r>
                      <a:endParaRPr lang="fr-FR" sz="1200" dirty="0">
                        <a:latin typeface="Arial" panose="020B0604020202020204" pitchFamily="34" charset="0"/>
                        <a:cs typeface="Arial" panose="020B0604020202020204" pitchFamily="34" charset="0"/>
                      </a:endParaRPr>
                    </a:p>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AMT_CREDIT_GOODS_DIFF</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Montant final du crédit sur la demande précédente - Prix du bien demandé (le cas échéant) sur la demande précédente</a:t>
                      </a:r>
                    </a:p>
                  </a:txBody>
                  <a:tcPr>
                    <a:solidFill>
                      <a:srgbClr val="C1344B">
                        <a:alpha val="50000"/>
                      </a:srgbClr>
                    </a:solidFill>
                  </a:tcPr>
                </a:tc>
                <a:extLst>
                  <a:ext uri="{0D108BD9-81ED-4DB2-BD59-A6C34878D82A}">
                    <a16:rowId xmlns:a16="http://schemas.microsoft.com/office/drawing/2014/main" val="878392383"/>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CREDIT_DOWNPAYMENT_RATIO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Acompte sur la demande précédente \ Montant final du crédit sur la demande précédente</a:t>
                      </a:r>
                    </a:p>
                  </a:txBody>
                  <a:tcPr>
                    <a:solidFill>
                      <a:srgbClr val="C1344B">
                        <a:alpha val="20000"/>
                      </a:srgbClr>
                    </a:solidFill>
                  </a:tcPr>
                </a:tc>
                <a:extLst>
                  <a:ext uri="{0D108BD9-81ED-4DB2-BD59-A6C34878D82A}">
                    <a16:rowId xmlns:a16="http://schemas.microsoft.com/office/drawing/2014/main" val="31069438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GOOD_DOWNPAYMET_RATIO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Acompte sur la demande précédente \ Prix du bien demandé (le cas échéant) sur la demande précédente</a:t>
                      </a:r>
                    </a:p>
                  </a:txBody>
                  <a:tcPr>
                    <a:solidFill>
                      <a:srgbClr val="C1344B">
                        <a:alpha val="50000"/>
                      </a:srgbClr>
                    </a:solidFill>
                  </a:tcPr>
                </a:tc>
                <a:extLst>
                  <a:ext uri="{0D108BD9-81ED-4DB2-BD59-A6C34878D82A}">
                    <a16:rowId xmlns:a16="http://schemas.microsoft.com/office/drawing/2014/main" val="2357683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INTEREST_DOWNPAYMENT</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Taux d'acompte normalisé sur le crédit antérieur * Acompte sur la demande précédente</a:t>
                      </a:r>
                    </a:p>
                  </a:txBody>
                  <a:tcPr>
                    <a:solidFill>
                      <a:srgbClr val="C1344B">
                        <a:alpha val="20000"/>
                      </a:srgbClr>
                    </a:solidFill>
                  </a:tcPr>
                </a:tc>
                <a:extLst>
                  <a:ext uri="{0D108BD9-81ED-4DB2-BD59-A6C34878D82A}">
                    <a16:rowId xmlns:a16="http://schemas.microsoft.com/office/drawing/2014/main" val="4184006021"/>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INTEREST_CREDIT</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Montant final du crédit sur la demande précédente * Taux d'intérêt normalisé sur le crédit antérieur</a:t>
                      </a:r>
                    </a:p>
                  </a:txBody>
                  <a:tcPr>
                    <a:solidFill>
                      <a:srgbClr val="C1344B">
                        <a:alpha val="50000"/>
                      </a:srgbClr>
                    </a:solidFill>
                  </a:tcPr>
                </a:tc>
                <a:extLst>
                  <a:ext uri="{0D108BD9-81ED-4DB2-BD59-A6C34878D82A}">
                    <a16:rowId xmlns:a16="http://schemas.microsoft.com/office/drawing/2014/main" val="4115470743"/>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INTEREST_CREDIT_PRIVILEGED</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Montant final du crédit sur la demande précédente * Taux d'intérêt normalisé sur le crédit antérieur</a:t>
                      </a:r>
                    </a:p>
                  </a:txBody>
                  <a:tcPr>
                    <a:solidFill>
                      <a:srgbClr val="C1344B">
                        <a:alpha val="20000"/>
                      </a:srgbClr>
                    </a:solidFill>
                  </a:tcPr>
                </a:tc>
                <a:extLst>
                  <a:ext uri="{0D108BD9-81ED-4DB2-BD59-A6C34878D82A}">
                    <a16:rowId xmlns:a16="http://schemas.microsoft.com/office/drawing/2014/main" val="2885816224"/>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en-US" sz="1200" dirty="0">
                          <a:latin typeface="Arial" panose="020B0604020202020204" pitchFamily="34" charset="0"/>
                          <a:cs typeface="Arial" panose="020B0604020202020204" pitchFamily="34" charset="0"/>
                        </a:rPr>
                        <a:t>APPLICATION_AMT_TO_DECISION_RATIO</a:t>
                      </a: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de crédit demandé lors de la demande précédente \ nombre de jours pour prendre la décision</a:t>
                      </a:r>
                    </a:p>
                  </a:txBody>
                  <a:tcPr>
                    <a:solidFill>
                      <a:srgbClr val="C1344B">
                        <a:alpha val="50000"/>
                      </a:srgbClr>
                    </a:solidFill>
                  </a:tcPr>
                </a:tc>
                <a:extLst>
                  <a:ext uri="{0D108BD9-81ED-4DB2-BD59-A6C34878D82A}">
                    <a16:rowId xmlns:a16="http://schemas.microsoft.com/office/drawing/2014/main" val="4282881620"/>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en-US" sz="1200" dirty="0">
                          <a:latin typeface="Arial" panose="020B0604020202020204" pitchFamily="34" charset="0"/>
                          <a:cs typeface="Arial" panose="020B0604020202020204" pitchFamily="34" charset="0"/>
                        </a:rPr>
                        <a:t>AMT_APPLICATION_TO_SELLERPLACE_AREA</a:t>
                      </a: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de crédit demandé lors de la demande précédente \ Zone de vente du vendeur</a:t>
                      </a:r>
                    </a:p>
                  </a:txBody>
                  <a:tcPr>
                    <a:solidFill>
                      <a:srgbClr val="C1344B">
                        <a:alpha val="20000"/>
                      </a:srgbClr>
                    </a:solidFill>
                  </a:tcPr>
                </a:tc>
                <a:extLst>
                  <a:ext uri="{0D108BD9-81ED-4DB2-BD59-A6C34878D82A}">
                    <a16:rowId xmlns:a16="http://schemas.microsoft.com/office/drawing/2014/main" val="1312920627"/>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ANNUITY</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final du crédit sur la demande précédente \ Durée du crédit précédent à la demande de la demande précédente</a:t>
                      </a:r>
                    </a:p>
                  </a:txBody>
                  <a:tcPr>
                    <a:solidFill>
                      <a:srgbClr val="C1344B">
                        <a:alpha val="50000"/>
                      </a:srgbClr>
                    </a:solidFill>
                  </a:tcPr>
                </a:tc>
                <a:extLst>
                  <a:ext uri="{0D108BD9-81ED-4DB2-BD59-A6C34878D82A}">
                    <a16:rowId xmlns:a16="http://schemas.microsoft.com/office/drawing/2014/main" val="1690309338"/>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ANNUITY_GOODS</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Prix du bien demandé (le cas échéant) sur la demande précédente \ Durée du crédit précédent</a:t>
                      </a:r>
                    </a:p>
                  </a:txBody>
                  <a:tcPr>
                    <a:solidFill>
                      <a:srgbClr val="C1344B">
                        <a:alpha val="20000"/>
                      </a:srgbClr>
                    </a:solidFill>
                  </a:tcPr>
                </a:tc>
                <a:extLst>
                  <a:ext uri="{0D108BD9-81ED-4DB2-BD59-A6C34878D82A}">
                    <a16:rowId xmlns:a16="http://schemas.microsoft.com/office/drawing/2014/main" val="1704367655"/>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en-US" sz="1200" dirty="0">
                          <a:latin typeface="Arial" panose="020B0604020202020204" pitchFamily="34" charset="0"/>
                          <a:cs typeface="Arial" panose="020B0604020202020204" pitchFamily="34" charset="0"/>
                        </a:rPr>
                        <a:t>DAYS_FIRST_LAST_DUE_DIFF</a:t>
                      </a: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Par rapport à la date de demande de la demande actuelle quelle était la première échéance de la demande précédente? \ Par rapport à la date d'application de l'application actuelle quand la première échéance était-elle censée être celle de l'application précédente ?</a:t>
                      </a:r>
                    </a:p>
                  </a:txBody>
                  <a:tcPr>
                    <a:solidFill>
                      <a:srgbClr val="C1344B">
                        <a:alpha val="50000"/>
                      </a:srgbClr>
                    </a:solidFill>
                  </a:tcPr>
                </a:tc>
                <a:extLst>
                  <a:ext uri="{0D108BD9-81ED-4DB2-BD59-A6C34878D82A}">
                    <a16:rowId xmlns:a16="http://schemas.microsoft.com/office/drawing/2014/main" val="1802397464"/>
                  </a:ext>
                </a:extLst>
              </a:tr>
            </a:tbl>
          </a:graphicData>
        </a:graphic>
      </p:graphicFrame>
    </p:spTree>
    <p:extLst>
      <p:ext uri="{BB962C8B-B14F-4D97-AF65-F5344CB8AC3E}">
        <p14:creationId xmlns:p14="http://schemas.microsoft.com/office/powerpoint/2010/main" val="36137665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49</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 – Manuel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13" name="Tableau 12">
            <a:extLst>
              <a:ext uri="{FF2B5EF4-FFF2-40B4-BE49-F238E27FC236}">
                <a16:creationId xmlns:a16="http://schemas.microsoft.com/office/drawing/2014/main" id="{A2B343F8-1A9C-4A21-A3DF-12C9F6BBD252}"/>
              </a:ext>
            </a:extLst>
          </p:cNvPr>
          <p:cNvGraphicFramePr>
            <a:graphicFrameLocks noGrp="1"/>
          </p:cNvGraphicFramePr>
          <p:nvPr>
            <p:extLst>
              <p:ext uri="{D42A27DB-BD31-4B8C-83A1-F6EECF244321}">
                <p14:modId xmlns:p14="http://schemas.microsoft.com/office/powerpoint/2010/main" val="3190524828"/>
              </p:ext>
            </p:extLst>
          </p:nvPr>
        </p:nvGraphicFramePr>
        <p:xfrm>
          <a:off x="181698" y="855520"/>
          <a:ext cx="11809580" cy="5577840"/>
        </p:xfrm>
        <a:graphic>
          <a:graphicData uri="http://schemas.openxmlformats.org/drawingml/2006/table">
            <a:tbl>
              <a:tblPr firstRow="1" bandRow="1">
                <a:tableStyleId>{5C22544A-7EE6-4342-B048-85BDC9FD1C3A}</a:tableStyleId>
              </a:tblPr>
              <a:tblGrid>
                <a:gridCol w="1944484">
                  <a:extLst>
                    <a:ext uri="{9D8B030D-6E8A-4147-A177-3AD203B41FA5}">
                      <a16:colId xmlns:a16="http://schemas.microsoft.com/office/drawing/2014/main" val="3522995301"/>
                    </a:ext>
                  </a:extLst>
                </a:gridCol>
                <a:gridCol w="3744416">
                  <a:extLst>
                    <a:ext uri="{9D8B030D-6E8A-4147-A177-3AD203B41FA5}">
                      <a16:colId xmlns:a16="http://schemas.microsoft.com/office/drawing/2014/main" val="3506219800"/>
                    </a:ext>
                  </a:extLst>
                </a:gridCol>
                <a:gridCol w="6120680">
                  <a:extLst>
                    <a:ext uri="{9D8B030D-6E8A-4147-A177-3AD203B41FA5}">
                      <a16:colId xmlns:a16="http://schemas.microsoft.com/office/drawing/2014/main" val="165165663"/>
                    </a:ext>
                  </a:extLst>
                </a:gridCol>
              </a:tblGrid>
              <a:tr h="337695">
                <a:tc>
                  <a:txBody>
                    <a:bodyPr/>
                    <a:lstStyle/>
                    <a:p>
                      <a:r>
                        <a:rPr lang="fr-FR" dirty="0" err="1">
                          <a:solidFill>
                            <a:schemeClr val="bg1"/>
                          </a:solidFill>
                          <a:latin typeface="Arial" panose="020B0604020202020204" pitchFamily="34" charset="0"/>
                          <a:cs typeface="Arial" panose="020B0604020202020204" pitchFamily="34" charset="0"/>
                        </a:rPr>
                        <a:t>Dataframe</a:t>
                      </a:r>
                      <a:endParaRPr lang="fr-FR" dirty="0">
                        <a:solidFill>
                          <a:schemeClr val="bg1"/>
                        </a:solidFill>
                        <a:latin typeface="Arial" panose="020B0604020202020204" pitchFamily="34" charset="0"/>
                        <a:cs typeface="Arial" panose="020B0604020202020204" pitchFamily="34" charset="0"/>
                      </a:endParaRP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Nouvelle variables</a:t>
                      </a:r>
                    </a:p>
                  </a:txBody>
                  <a:tcPr>
                    <a:solidFill>
                      <a:srgbClr val="C1344B"/>
                    </a:solidFill>
                  </a:tcPr>
                </a:tc>
                <a:tc>
                  <a:txBody>
                    <a:bodyPr/>
                    <a:lstStyle/>
                    <a:p>
                      <a:r>
                        <a:rPr lang="fr-FR" sz="1800" dirty="0">
                          <a:solidFill>
                            <a:schemeClr val="bg1"/>
                          </a:solidFill>
                          <a:latin typeface="Arial" panose="020B0604020202020204" pitchFamily="34" charset="0"/>
                          <a:cs typeface="Arial" panose="020B0604020202020204" pitchFamily="34" charset="0"/>
                        </a:rPr>
                        <a:t>Description</a:t>
                      </a:r>
                    </a:p>
                  </a:txBody>
                  <a:tcPr>
                    <a:solidFill>
                      <a:srgbClr val="C1344B"/>
                    </a:solidFill>
                  </a:tcPr>
                </a:tc>
                <a:extLst>
                  <a:ext uri="{0D108BD9-81ED-4DB2-BD59-A6C34878D82A}">
                    <a16:rowId xmlns:a16="http://schemas.microsoft.com/office/drawing/2014/main" val="574669155"/>
                  </a:ext>
                </a:extLst>
              </a:tr>
              <a:tr h="253271">
                <a:tc rowSpan="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err="1">
                          <a:latin typeface="Arial" panose="020B0604020202020204" pitchFamily="34" charset="0"/>
                          <a:cs typeface="Arial" panose="020B0604020202020204" pitchFamily="34" charset="0"/>
                        </a:rPr>
                        <a:t>previous_application</a:t>
                      </a:r>
                      <a:endParaRPr lang="fr-FR" sz="1200" dirty="0">
                        <a:latin typeface="Arial" panose="020B0604020202020204" pitchFamily="34" charset="0"/>
                        <a:cs typeface="Arial" panose="020B0604020202020204" pitchFamily="34" charset="0"/>
                      </a:endParaRPr>
                    </a:p>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en-US" sz="1200" dirty="0">
                          <a:latin typeface="Arial" panose="020B0604020202020204" pitchFamily="34" charset="0"/>
                          <a:cs typeface="Arial" panose="020B0604020202020204" pitchFamily="34" charset="0"/>
                        </a:rPr>
                        <a:t>AMT_CREDIT_NFLAG_LAST_APPL_DAY</a:t>
                      </a: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Montant final du crédit sur la demande précédente * Indicateur indiquant si la demande était la dernière demande par jour du client</a:t>
                      </a:r>
                    </a:p>
                  </a:txBody>
                  <a:tcPr>
                    <a:solidFill>
                      <a:srgbClr val="C1344B">
                        <a:alpha val="50000"/>
                      </a:srgbClr>
                    </a:solidFill>
                  </a:tcPr>
                </a:tc>
                <a:extLst>
                  <a:ext uri="{0D108BD9-81ED-4DB2-BD59-A6C34878D82A}">
                    <a16:rowId xmlns:a16="http://schemas.microsoft.com/office/drawing/2014/main" val="878392383"/>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AMT_CREDIT_YIELD_GROUP</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Multiplication : Montant final du crédit sur la demande précédente * Taux d'intérêt groupé en petit moyen et élevé de la demande précédente</a:t>
                      </a:r>
                    </a:p>
                  </a:txBody>
                  <a:tcPr>
                    <a:solidFill>
                      <a:srgbClr val="C1344B">
                        <a:alpha val="20000"/>
                      </a:srgbClr>
                    </a:solidFill>
                  </a:tcPr>
                </a:tc>
                <a:extLst>
                  <a:ext uri="{0D108BD9-81ED-4DB2-BD59-A6C34878D82A}">
                    <a16:rowId xmlns:a16="http://schemas.microsoft.com/office/drawing/2014/main" val="31069438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LOAN_RATE</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Annuité de prêt / Montant final du crédit sur la demande précédente</a:t>
                      </a:r>
                    </a:p>
                  </a:txBody>
                  <a:tcPr>
                    <a:solidFill>
                      <a:srgbClr val="C1344B">
                        <a:alpha val="50000"/>
                      </a:srgbClr>
                    </a:solidFill>
                  </a:tcPr>
                </a:tc>
                <a:extLst>
                  <a:ext uri="{0D108BD9-81ED-4DB2-BD59-A6C34878D82A}">
                    <a16:rowId xmlns:a16="http://schemas.microsoft.com/office/drawing/2014/main" val="2357683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AMT_INTEREST</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https://www.kaggle.com/c/home-credit-default-risk/discussion/64598</a:t>
                      </a:r>
                    </a:p>
                  </a:txBody>
                  <a:tcPr>
                    <a:solidFill>
                      <a:srgbClr val="C1344B">
                        <a:alpha val="20000"/>
                      </a:srgbClr>
                    </a:solidFill>
                  </a:tcPr>
                </a:tc>
                <a:extLst>
                  <a:ext uri="{0D108BD9-81ED-4DB2-BD59-A6C34878D82A}">
                    <a16:rowId xmlns:a16="http://schemas.microsoft.com/office/drawing/2014/main" val="4184006021"/>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INTEREST_SHARE</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https://www.kaggle.com/c/home-credit-default-risk/discussion/64598</a:t>
                      </a:r>
                    </a:p>
                  </a:txBody>
                  <a:tcPr>
                    <a:solidFill>
                      <a:srgbClr val="C1344B">
                        <a:alpha val="50000"/>
                      </a:srgbClr>
                    </a:solidFill>
                  </a:tcPr>
                </a:tc>
                <a:extLst>
                  <a:ext uri="{0D108BD9-81ED-4DB2-BD59-A6C34878D82A}">
                    <a16:rowId xmlns:a16="http://schemas.microsoft.com/office/drawing/2014/main" val="4115470743"/>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INTEREST_RATE</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https://www.kaggle.com/c/home-credit-default-risk/discussion/64598</a:t>
                      </a:r>
                    </a:p>
                  </a:txBody>
                  <a:tcPr>
                    <a:solidFill>
                      <a:srgbClr val="C1344B">
                        <a:alpha val="20000"/>
                      </a:srgbClr>
                    </a:solidFill>
                  </a:tcPr>
                </a:tc>
                <a:extLst>
                  <a:ext uri="{0D108BD9-81ED-4DB2-BD59-A6C34878D82A}">
                    <a16:rowId xmlns:a16="http://schemas.microsoft.com/office/drawing/2014/main" val="2885816224"/>
                  </a:ext>
                </a:extLst>
              </a:tr>
              <a:tr h="253271">
                <a:tc rowSpan="2">
                  <a:txBody>
                    <a:bodyPr/>
                    <a:lstStyle/>
                    <a:p>
                      <a:r>
                        <a:rPr lang="fr-FR" sz="1200" dirty="0" err="1">
                          <a:latin typeface="Arial" panose="020B0604020202020204" pitchFamily="34" charset="0"/>
                          <a:cs typeface="Arial" panose="020B0604020202020204" pitchFamily="34" charset="0"/>
                        </a:rPr>
                        <a:t>bureau_balance</a:t>
                      </a:r>
                      <a:endParaRPr lang="fr-FR" sz="1200" dirty="0">
                        <a:latin typeface="Arial" panose="020B0604020202020204" pitchFamily="34" charset="0"/>
                        <a:cs typeface="Arial" panose="020B0604020202020204" pitchFamily="34" charset="0"/>
                      </a:endParaRPr>
                    </a:p>
                  </a:txBody>
                  <a:tcPr>
                    <a:solidFill>
                      <a:srgbClr val="7E4342">
                        <a:alpha val="50000"/>
                      </a:srgbClr>
                    </a:solidFill>
                  </a:tcPr>
                </a:tc>
                <a:tc>
                  <a:txBody>
                    <a:bodyPr/>
                    <a:lstStyle/>
                    <a:p>
                      <a:pPr algn="ctr"/>
                      <a:r>
                        <a:rPr lang="fr-FR" sz="1200" dirty="0">
                          <a:latin typeface="Arial" panose="020B0604020202020204" pitchFamily="34" charset="0"/>
                          <a:cs typeface="Arial" panose="020B0604020202020204" pitchFamily="34" charset="0"/>
                        </a:rPr>
                        <a:t>MONTHS_BALANCE</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Rendre le nombre de mois positif</a:t>
                      </a:r>
                    </a:p>
                  </a:txBody>
                  <a:tcPr>
                    <a:solidFill>
                      <a:srgbClr val="C1344B">
                        <a:alpha val="50000"/>
                      </a:srgbClr>
                    </a:solidFill>
                  </a:tcPr>
                </a:tc>
                <a:extLst>
                  <a:ext uri="{0D108BD9-81ED-4DB2-BD59-A6C34878D82A}">
                    <a16:rowId xmlns:a16="http://schemas.microsoft.com/office/drawing/2014/main" val="4282881620"/>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50000"/>
                      </a:srgbClr>
                    </a:solidFill>
                  </a:tcPr>
                </a:tc>
                <a:tc>
                  <a:txBody>
                    <a:bodyPr/>
                    <a:lstStyle/>
                    <a:p>
                      <a:pPr algn="ctr"/>
                      <a:r>
                        <a:rPr lang="fr-FR" sz="1200" dirty="0">
                          <a:latin typeface="Arial" panose="020B0604020202020204" pitchFamily="34" charset="0"/>
                          <a:cs typeface="Arial" panose="020B0604020202020204" pitchFamily="34" charset="0"/>
                        </a:rPr>
                        <a:t>STATUS_MONTHS_RATIO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du </a:t>
                      </a:r>
                      <a:r>
                        <a:rPr lang="fr-FR" sz="1200" dirty="0" err="1">
                          <a:latin typeface="Arial" panose="020B0604020202020204" pitchFamily="34" charset="0"/>
                          <a:cs typeface="Arial" panose="020B0604020202020204" pitchFamily="34" charset="0"/>
                        </a:rPr>
                        <a:t>status</a:t>
                      </a:r>
                      <a:r>
                        <a:rPr lang="fr-FR" sz="1200" dirty="0">
                          <a:latin typeface="Arial" panose="020B0604020202020204" pitchFamily="34" charset="0"/>
                          <a:cs typeface="Arial" panose="020B0604020202020204" pitchFamily="34" charset="0"/>
                        </a:rPr>
                        <a:t> par mois</a:t>
                      </a:r>
                    </a:p>
                  </a:txBody>
                  <a:tcPr>
                    <a:solidFill>
                      <a:srgbClr val="C1344B">
                        <a:alpha val="20000"/>
                      </a:srgbClr>
                    </a:solidFill>
                  </a:tcPr>
                </a:tc>
                <a:extLst>
                  <a:ext uri="{0D108BD9-81ED-4DB2-BD59-A6C34878D82A}">
                    <a16:rowId xmlns:a16="http://schemas.microsoft.com/office/drawing/2014/main" val="1312920627"/>
                  </a:ext>
                </a:extLst>
              </a:tr>
              <a:tr h="253271">
                <a:tc rowSpan="7">
                  <a:txBody>
                    <a:bodyPr/>
                    <a:lstStyle/>
                    <a:p>
                      <a:r>
                        <a:rPr lang="fr-FR" sz="1200" dirty="0">
                          <a:latin typeface="Arial" panose="020B0604020202020204" pitchFamily="34" charset="0"/>
                          <a:cs typeface="Arial" panose="020B0604020202020204" pitchFamily="34" charset="0"/>
                        </a:rPr>
                        <a:t>bureau</a:t>
                      </a: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CREDIT_DURATION</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Durée du crédit</a:t>
                      </a:r>
                    </a:p>
                  </a:txBody>
                  <a:tcPr>
                    <a:solidFill>
                      <a:srgbClr val="C1344B">
                        <a:alpha val="50000"/>
                      </a:srgbClr>
                    </a:solidFill>
                  </a:tcPr>
                </a:tc>
                <a:extLst>
                  <a:ext uri="{0D108BD9-81ED-4DB2-BD59-A6C34878D82A}">
                    <a16:rowId xmlns:a16="http://schemas.microsoft.com/office/drawing/2014/main" val="1690309338"/>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FLAG_OVERDUE_RECENT</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Retard sur le crédit</a:t>
                      </a:r>
                    </a:p>
                  </a:txBody>
                  <a:tcPr>
                    <a:solidFill>
                      <a:srgbClr val="C1344B">
                        <a:alpha val="20000"/>
                      </a:srgbClr>
                    </a:solidFill>
                  </a:tcPr>
                </a:tc>
                <a:extLst>
                  <a:ext uri="{0D108BD9-81ED-4DB2-BD59-A6C34878D82A}">
                    <a16:rowId xmlns:a16="http://schemas.microsoft.com/office/drawing/2014/main" val="1704367655"/>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MAX_AMT_OVERDUE_DURATION_RATIO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maximal des impayés sur le crédit du </a:t>
                      </a:r>
                      <a:r>
                        <a:rPr lang="fr-FR" sz="1200" dirty="0" err="1">
                          <a:latin typeface="Arial" panose="020B0604020202020204" pitchFamily="34" charset="0"/>
                          <a:cs typeface="Arial" panose="020B0604020202020204" pitchFamily="34" charset="0"/>
                        </a:rPr>
                        <a:t>Credit</a:t>
                      </a:r>
                      <a:r>
                        <a:rPr lang="fr-FR" sz="1200" dirty="0">
                          <a:latin typeface="Arial" panose="020B0604020202020204" pitchFamily="34" charset="0"/>
                          <a:cs typeface="Arial" panose="020B0604020202020204" pitchFamily="34" charset="0"/>
                        </a:rPr>
                        <a:t> Bureau jusqu’à présent (à la date de demande du prêt dans notre échantillon) \ Durée du crédit</a:t>
                      </a:r>
                    </a:p>
                  </a:txBody>
                  <a:tcPr>
                    <a:solidFill>
                      <a:srgbClr val="C1344B">
                        <a:alpha val="50000"/>
                      </a:srgbClr>
                    </a:solidFill>
                  </a:tcPr>
                </a:tc>
                <a:extLst>
                  <a:ext uri="{0D108BD9-81ED-4DB2-BD59-A6C34878D82A}">
                    <a16:rowId xmlns:a16="http://schemas.microsoft.com/office/drawing/2014/main" val="1802397464"/>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CURRENT_AMT_OVERDUE_DURATION_RATIO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actuel en retard sur le crédit du Bureau de crédit \ Durée du crédit</a:t>
                      </a:r>
                    </a:p>
                  </a:txBody>
                  <a:tcPr>
                    <a:solidFill>
                      <a:srgbClr val="C1344B">
                        <a:alpha val="20000"/>
                      </a:srgbClr>
                    </a:solidFill>
                  </a:tcPr>
                </a:tc>
                <a:extLst>
                  <a:ext uri="{0D108BD9-81ED-4DB2-BD59-A6C34878D82A}">
                    <a16:rowId xmlns:a16="http://schemas.microsoft.com/office/drawing/2014/main" val="3357090616"/>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AMT_OVERDUE_DURATION_LEFT_RATIO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Montant actuel en retard sur le crédit du Bureau de crédit \ Durée restante du crédit CB (en jours)</a:t>
                      </a:r>
                    </a:p>
                  </a:txBody>
                  <a:tcPr>
                    <a:solidFill>
                      <a:srgbClr val="C1344B">
                        <a:alpha val="50000"/>
                      </a:srgbClr>
                    </a:solidFill>
                  </a:tcPr>
                </a:tc>
                <a:extLst>
                  <a:ext uri="{0D108BD9-81ED-4DB2-BD59-A6C34878D82A}">
                    <a16:rowId xmlns:a16="http://schemas.microsoft.com/office/drawing/2014/main" val="2952975405"/>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en-US" sz="1200" dirty="0">
                          <a:latin typeface="Arial" panose="020B0604020202020204" pitchFamily="34" charset="0"/>
                          <a:cs typeface="Arial" panose="020B0604020202020204" pitchFamily="34" charset="0"/>
                        </a:rPr>
                        <a:t>CNT_PROLONGED_MAX_OVERDUE_MUL</a:t>
                      </a:r>
                      <a:endParaRPr lang="fr-FR" sz="12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Nombre de fois où le crédit du Bureau de crédit a été prolongé \ Durée restante du crédit CB (en jours)</a:t>
                      </a:r>
                    </a:p>
                  </a:txBody>
                  <a:tcPr>
                    <a:solidFill>
                      <a:srgbClr val="C1344B">
                        <a:alpha val="20000"/>
                      </a:srgbClr>
                    </a:solidFill>
                  </a:tcPr>
                </a:tc>
                <a:extLst>
                  <a:ext uri="{0D108BD9-81ED-4DB2-BD59-A6C34878D82A}">
                    <a16:rowId xmlns:a16="http://schemas.microsoft.com/office/drawing/2014/main" val="1393443547"/>
                  </a:ext>
                </a:extLst>
              </a:tr>
              <a:tr h="253271">
                <a:tc vMerge="1">
                  <a:txBody>
                    <a:bodyPr/>
                    <a:lstStyle/>
                    <a:p>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CNT_PROLONGED_DURATION_RATIO</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Nombre de fois où le crédit du Bureau de crédit a été prolongé \ Montant maximal des impayés sur le crédit</a:t>
                      </a:r>
                    </a:p>
                  </a:txBody>
                  <a:tcPr>
                    <a:solidFill>
                      <a:srgbClr val="C1344B">
                        <a:alpha val="50000"/>
                      </a:srgbClr>
                    </a:solidFill>
                  </a:tcPr>
                </a:tc>
                <a:extLst>
                  <a:ext uri="{0D108BD9-81ED-4DB2-BD59-A6C34878D82A}">
                    <a16:rowId xmlns:a16="http://schemas.microsoft.com/office/drawing/2014/main" val="2243464571"/>
                  </a:ext>
                </a:extLst>
              </a:tr>
            </a:tbl>
          </a:graphicData>
        </a:graphic>
      </p:graphicFrame>
    </p:spTree>
    <p:extLst>
      <p:ext uri="{BB962C8B-B14F-4D97-AF65-F5344CB8AC3E}">
        <p14:creationId xmlns:p14="http://schemas.microsoft.com/office/powerpoint/2010/main" val="42339787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CC0B489C-D735-47BE-B7F6-CFD0A418DC86}"/>
              </a:ext>
            </a:extLst>
          </p:cNvPr>
          <p:cNvSpPr/>
          <p:nvPr/>
        </p:nvSpPr>
        <p:spPr>
          <a:xfrm>
            <a:off x="9824961" y="862783"/>
            <a:ext cx="2317169" cy="617825"/>
          </a:xfrm>
          <a:prstGeom prst="rect">
            <a:avLst/>
          </a:prstGeom>
          <a:solidFill>
            <a:srgbClr val="7E4342"/>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sz="2400" b="1" dirty="0">
              <a:solidFill>
                <a:schemeClr val="bg1"/>
              </a:solidFill>
              <a:latin typeface="Arial" panose="020B0604020202020204" pitchFamily="34" charset="0"/>
              <a:cs typeface="Arial" panose="020B0604020202020204" pitchFamily="34" charset="0"/>
            </a:endParaRPr>
          </a:p>
        </p:txBody>
      </p:sp>
      <p:sp>
        <p:nvSpPr>
          <p:cNvPr id="53" name="Rectangle 52">
            <a:extLst>
              <a:ext uri="{FF2B5EF4-FFF2-40B4-BE49-F238E27FC236}">
                <a16:creationId xmlns:a16="http://schemas.microsoft.com/office/drawing/2014/main" id="{5CA76B19-C5FE-4BCD-9C80-9EABECC31624}"/>
              </a:ext>
            </a:extLst>
          </p:cNvPr>
          <p:cNvSpPr/>
          <p:nvPr/>
        </p:nvSpPr>
        <p:spPr>
          <a:xfrm>
            <a:off x="7392431" y="851629"/>
            <a:ext cx="2356877" cy="617825"/>
          </a:xfrm>
          <a:prstGeom prst="rect">
            <a:avLst/>
          </a:prstGeom>
          <a:solidFill>
            <a:srgbClr val="C1344B"/>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sz="2400" b="1" dirty="0">
              <a:solidFill>
                <a:schemeClr val="bg1"/>
              </a:solidFill>
              <a:latin typeface="Arial" panose="020B0604020202020204" pitchFamily="34" charset="0"/>
              <a:cs typeface="Arial" panose="020B0604020202020204" pitchFamily="34" charset="0"/>
            </a:endParaRPr>
          </a:p>
        </p:txBody>
      </p:sp>
      <p:sp>
        <p:nvSpPr>
          <p:cNvPr id="51" name="Rectangle 50">
            <a:extLst>
              <a:ext uri="{FF2B5EF4-FFF2-40B4-BE49-F238E27FC236}">
                <a16:creationId xmlns:a16="http://schemas.microsoft.com/office/drawing/2014/main" id="{8D81E6D4-24E4-4D70-96B3-CA61F03727DC}"/>
              </a:ext>
            </a:extLst>
          </p:cNvPr>
          <p:cNvSpPr/>
          <p:nvPr/>
        </p:nvSpPr>
        <p:spPr>
          <a:xfrm>
            <a:off x="4943872" y="849367"/>
            <a:ext cx="2376514" cy="617825"/>
          </a:xfrm>
          <a:prstGeom prst="rect">
            <a:avLst/>
          </a:prstGeom>
          <a:solidFill>
            <a:schemeClr val="bg1">
              <a:lumMod val="65000"/>
            </a:schemeClr>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sz="2400" b="1" dirty="0">
              <a:solidFill>
                <a:schemeClr val="bg1"/>
              </a:solidFill>
              <a:latin typeface="Arial" panose="020B0604020202020204" pitchFamily="34" charset="0"/>
              <a:cs typeface="Arial" panose="020B0604020202020204" pitchFamily="34" charset="0"/>
            </a:endParaRPr>
          </a:p>
        </p:txBody>
      </p:sp>
      <p:sp>
        <p:nvSpPr>
          <p:cNvPr id="50" name="Rectangle 49">
            <a:extLst>
              <a:ext uri="{FF2B5EF4-FFF2-40B4-BE49-F238E27FC236}">
                <a16:creationId xmlns:a16="http://schemas.microsoft.com/office/drawing/2014/main" id="{3C71A296-ACE6-4EE1-8EBC-D7F89B6886DF}"/>
              </a:ext>
            </a:extLst>
          </p:cNvPr>
          <p:cNvSpPr/>
          <p:nvPr/>
        </p:nvSpPr>
        <p:spPr>
          <a:xfrm>
            <a:off x="2495350" y="849162"/>
            <a:ext cx="2376514" cy="617825"/>
          </a:xfrm>
          <a:prstGeom prst="rect">
            <a:avLst/>
          </a:prstGeom>
          <a:solidFill>
            <a:srgbClr val="C1344B"/>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sz="2400" b="1" dirty="0">
              <a:solidFill>
                <a:schemeClr val="bg1"/>
              </a:solidFill>
              <a:latin typeface="Arial" panose="020B0604020202020204" pitchFamily="34" charset="0"/>
              <a:cs typeface="Arial" panose="020B0604020202020204" pitchFamily="34" charset="0"/>
            </a:endParaRPr>
          </a:p>
        </p:txBody>
      </p:sp>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5</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Problématique - processus</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400" b="1" dirty="0">
                <a:solidFill>
                  <a:srgbClr val="7E4342"/>
                </a:solidFill>
                <a:latin typeface="Arial" panose="020B0604020202020204" pitchFamily="34" charset="0"/>
                <a:cs typeface="Arial" panose="020B0604020202020204" pitchFamily="34" charset="0"/>
              </a:rPr>
              <a:t>https://www.kaggle.com/rishabhrao/home-credit-default-risk-extensive-eda</a:t>
            </a:r>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2346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1</a:t>
            </a:r>
          </a:p>
        </p:txBody>
      </p:sp>
      <p:sp>
        <p:nvSpPr>
          <p:cNvPr id="24" name="Rectangle 23">
            <a:extLst>
              <a:ext uri="{FF2B5EF4-FFF2-40B4-BE49-F238E27FC236}">
                <a16:creationId xmlns:a16="http://schemas.microsoft.com/office/drawing/2014/main" id="{4FE6238A-BEAC-433F-8B3B-786A10EDFF24}"/>
              </a:ext>
            </a:extLst>
          </p:cNvPr>
          <p:cNvSpPr/>
          <p:nvPr/>
        </p:nvSpPr>
        <p:spPr>
          <a:xfrm>
            <a:off x="49870" y="846043"/>
            <a:ext cx="2362919" cy="617825"/>
          </a:xfrm>
          <a:prstGeom prst="rect">
            <a:avLst/>
          </a:prstGeom>
          <a:solidFill>
            <a:srgbClr val="7E4342"/>
          </a:solidFill>
          <a:ln>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sz="2400" b="1" dirty="0">
              <a:solidFill>
                <a:schemeClr val="bg1"/>
              </a:solidFill>
              <a:latin typeface="Arial" panose="020B0604020202020204" pitchFamily="34" charset="0"/>
              <a:cs typeface="Arial" panose="020B0604020202020204" pitchFamily="34" charset="0"/>
            </a:endParaRPr>
          </a:p>
        </p:txBody>
      </p:sp>
      <p:sp>
        <p:nvSpPr>
          <p:cNvPr id="28" name="ZoneTexte 27">
            <a:extLst>
              <a:ext uri="{FF2B5EF4-FFF2-40B4-BE49-F238E27FC236}">
                <a16:creationId xmlns:a16="http://schemas.microsoft.com/office/drawing/2014/main" id="{94580C52-7151-4E90-8C53-F53BFD7DABB9}"/>
              </a:ext>
            </a:extLst>
          </p:cNvPr>
          <p:cNvSpPr txBox="1"/>
          <p:nvPr/>
        </p:nvSpPr>
        <p:spPr>
          <a:xfrm>
            <a:off x="2546634" y="821022"/>
            <a:ext cx="2292356" cy="646331"/>
          </a:xfrm>
          <a:prstGeom prst="rect">
            <a:avLst/>
          </a:prstGeom>
          <a:noFill/>
        </p:spPr>
        <p:txBody>
          <a:bodyPr wrap="square" rtlCol="0">
            <a:spAutoFit/>
          </a:bodyPr>
          <a:lstStyle/>
          <a:p>
            <a:pPr algn="ctr"/>
            <a:r>
              <a:rPr lang="fr-FR" b="1" dirty="0">
                <a:solidFill>
                  <a:schemeClr val="bg1"/>
                </a:solidFill>
                <a:latin typeface="Arial" panose="020B0604020202020204" pitchFamily="34" charset="0"/>
                <a:cs typeface="Arial" panose="020B0604020202020204" pitchFamily="34" charset="0"/>
              </a:rPr>
              <a:t>PRÉ</a:t>
            </a:r>
          </a:p>
          <a:p>
            <a:pPr algn="ctr"/>
            <a:r>
              <a:rPr lang="fr-FR" b="1" dirty="0">
                <a:solidFill>
                  <a:schemeClr val="bg1"/>
                </a:solidFill>
                <a:latin typeface="Arial" panose="020B0604020202020204" pitchFamily="34" charset="0"/>
                <a:cs typeface="Arial" panose="020B0604020202020204" pitchFamily="34" charset="0"/>
              </a:rPr>
              <a:t>PROCESSING</a:t>
            </a:r>
          </a:p>
        </p:txBody>
      </p:sp>
      <p:sp>
        <p:nvSpPr>
          <p:cNvPr id="38" name="ZoneTexte 37">
            <a:extLst>
              <a:ext uri="{FF2B5EF4-FFF2-40B4-BE49-F238E27FC236}">
                <a16:creationId xmlns:a16="http://schemas.microsoft.com/office/drawing/2014/main" id="{5A51F220-E514-411A-BDDB-EA8F40561E2C}"/>
              </a:ext>
            </a:extLst>
          </p:cNvPr>
          <p:cNvSpPr txBox="1"/>
          <p:nvPr/>
        </p:nvSpPr>
        <p:spPr>
          <a:xfrm>
            <a:off x="7464152" y="971436"/>
            <a:ext cx="2074893" cy="369332"/>
          </a:xfrm>
          <a:prstGeom prst="rect">
            <a:avLst/>
          </a:prstGeom>
          <a:noFill/>
        </p:spPr>
        <p:txBody>
          <a:bodyPr wrap="square" rtlCol="0">
            <a:spAutoFit/>
          </a:bodyPr>
          <a:lstStyle/>
          <a:p>
            <a:pPr algn="ctr"/>
            <a:r>
              <a:rPr lang="fr-FR" b="1" dirty="0">
                <a:solidFill>
                  <a:schemeClr val="bg1"/>
                </a:solidFill>
                <a:latin typeface="Arial" panose="020B0604020202020204" pitchFamily="34" charset="0"/>
                <a:cs typeface="Arial" panose="020B0604020202020204" pitchFamily="34" charset="0"/>
              </a:rPr>
              <a:t>MODELISATION</a:t>
            </a:r>
          </a:p>
        </p:txBody>
      </p:sp>
      <p:sp>
        <p:nvSpPr>
          <p:cNvPr id="47" name="ZoneTexte 46">
            <a:extLst>
              <a:ext uri="{FF2B5EF4-FFF2-40B4-BE49-F238E27FC236}">
                <a16:creationId xmlns:a16="http://schemas.microsoft.com/office/drawing/2014/main" id="{46AA49B7-C824-4566-9E4D-C7C0AB5CADB2}"/>
              </a:ext>
            </a:extLst>
          </p:cNvPr>
          <p:cNvSpPr txBox="1"/>
          <p:nvPr/>
        </p:nvSpPr>
        <p:spPr>
          <a:xfrm>
            <a:off x="10075003" y="971435"/>
            <a:ext cx="1688374" cy="369333"/>
          </a:xfrm>
          <a:prstGeom prst="rect">
            <a:avLst/>
          </a:prstGeom>
          <a:noFill/>
        </p:spPr>
        <p:txBody>
          <a:bodyPr wrap="square" rtlCol="0">
            <a:spAutoFit/>
          </a:bodyPr>
          <a:lstStyle/>
          <a:p>
            <a:pPr algn="ctr"/>
            <a:r>
              <a:rPr lang="fr-FR" b="1" dirty="0">
                <a:solidFill>
                  <a:schemeClr val="bg1"/>
                </a:solidFill>
                <a:latin typeface="Arial" panose="020B0604020202020204" pitchFamily="34" charset="0"/>
                <a:cs typeface="Arial" panose="020B0604020202020204" pitchFamily="34" charset="0"/>
              </a:rPr>
              <a:t>DASHBOARD</a:t>
            </a:r>
          </a:p>
        </p:txBody>
      </p:sp>
      <p:sp>
        <p:nvSpPr>
          <p:cNvPr id="48" name="ZoneTexte 47">
            <a:extLst>
              <a:ext uri="{FF2B5EF4-FFF2-40B4-BE49-F238E27FC236}">
                <a16:creationId xmlns:a16="http://schemas.microsoft.com/office/drawing/2014/main" id="{B4E58372-4356-40AD-AEF9-1CE8B9F3E3D6}"/>
              </a:ext>
            </a:extLst>
          </p:cNvPr>
          <p:cNvSpPr txBox="1"/>
          <p:nvPr/>
        </p:nvSpPr>
        <p:spPr>
          <a:xfrm>
            <a:off x="-19755" y="960678"/>
            <a:ext cx="2461960" cy="369332"/>
          </a:xfrm>
          <a:prstGeom prst="rect">
            <a:avLst/>
          </a:prstGeom>
          <a:noFill/>
        </p:spPr>
        <p:txBody>
          <a:bodyPr wrap="square" rtlCol="0">
            <a:spAutoFit/>
          </a:bodyPr>
          <a:lstStyle/>
          <a:p>
            <a:pPr algn="ctr"/>
            <a:r>
              <a:rPr lang="fr-FR" b="1" dirty="0">
                <a:solidFill>
                  <a:schemeClr val="bg1"/>
                </a:solidFill>
                <a:latin typeface="Arial" panose="020B0604020202020204" pitchFamily="34" charset="0"/>
                <a:cs typeface="Arial" panose="020B0604020202020204" pitchFamily="34" charset="0"/>
              </a:rPr>
              <a:t>EDA</a:t>
            </a:r>
          </a:p>
        </p:txBody>
      </p:sp>
      <p:sp>
        <p:nvSpPr>
          <p:cNvPr id="49" name="ZoneTexte 48">
            <a:extLst>
              <a:ext uri="{FF2B5EF4-FFF2-40B4-BE49-F238E27FC236}">
                <a16:creationId xmlns:a16="http://schemas.microsoft.com/office/drawing/2014/main" id="{CAFA8F4B-2FB5-400B-BFC4-BABAAD4E6B4A}"/>
              </a:ext>
            </a:extLst>
          </p:cNvPr>
          <p:cNvSpPr txBox="1"/>
          <p:nvPr/>
        </p:nvSpPr>
        <p:spPr>
          <a:xfrm>
            <a:off x="5102546" y="839053"/>
            <a:ext cx="1997024" cy="646331"/>
          </a:xfrm>
          <a:prstGeom prst="rect">
            <a:avLst/>
          </a:prstGeom>
          <a:noFill/>
        </p:spPr>
        <p:txBody>
          <a:bodyPr wrap="square" rtlCol="0">
            <a:spAutoFit/>
          </a:bodyPr>
          <a:lstStyle/>
          <a:p>
            <a:pPr algn="ctr"/>
            <a:r>
              <a:rPr lang="fr-FR" b="1" dirty="0">
                <a:solidFill>
                  <a:schemeClr val="bg1"/>
                </a:solidFill>
                <a:latin typeface="Arial" panose="020B0604020202020204" pitchFamily="34" charset="0"/>
                <a:cs typeface="Arial" panose="020B0604020202020204" pitchFamily="34" charset="0"/>
              </a:rPr>
              <a:t>FEATURES</a:t>
            </a:r>
          </a:p>
          <a:p>
            <a:pPr algn="ctr"/>
            <a:r>
              <a:rPr lang="fr-FR" b="1" dirty="0">
                <a:solidFill>
                  <a:schemeClr val="bg1"/>
                </a:solidFill>
                <a:latin typeface="Arial" panose="020B0604020202020204" pitchFamily="34" charset="0"/>
                <a:cs typeface="Arial" panose="020B0604020202020204" pitchFamily="34" charset="0"/>
              </a:rPr>
              <a:t>SELECTION</a:t>
            </a:r>
          </a:p>
        </p:txBody>
      </p:sp>
      <p:pic>
        <p:nvPicPr>
          <p:cNvPr id="10" name="Image 9">
            <a:extLst>
              <a:ext uri="{FF2B5EF4-FFF2-40B4-BE49-F238E27FC236}">
                <a16:creationId xmlns:a16="http://schemas.microsoft.com/office/drawing/2014/main" id="{403321B1-1658-4E82-9710-D13ED1CA0526}"/>
              </a:ext>
            </a:extLst>
          </p:cNvPr>
          <p:cNvPicPr>
            <a:picLocks noChangeAspect="1"/>
          </p:cNvPicPr>
          <p:nvPr/>
        </p:nvPicPr>
        <p:blipFill>
          <a:blip r:embed="rId5"/>
          <a:stretch>
            <a:fillRect/>
          </a:stretch>
        </p:blipFill>
        <p:spPr>
          <a:xfrm>
            <a:off x="397381" y="3154417"/>
            <a:ext cx="1512168" cy="927527"/>
          </a:xfrm>
          <a:prstGeom prst="rect">
            <a:avLst/>
          </a:prstGeom>
        </p:spPr>
      </p:pic>
      <p:sp>
        <p:nvSpPr>
          <p:cNvPr id="11" name="ZoneTexte 10">
            <a:hlinkClick r:id="rId6"/>
            <a:extLst>
              <a:ext uri="{FF2B5EF4-FFF2-40B4-BE49-F238E27FC236}">
                <a16:creationId xmlns:a16="http://schemas.microsoft.com/office/drawing/2014/main" id="{F0309C4A-C013-46BD-B24D-4A91F92B0A6F}"/>
              </a:ext>
            </a:extLst>
          </p:cNvPr>
          <p:cNvSpPr txBox="1"/>
          <p:nvPr/>
        </p:nvSpPr>
        <p:spPr>
          <a:xfrm>
            <a:off x="252912" y="2771636"/>
            <a:ext cx="1954656"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hlinkClick r:id="rId6"/>
              </a:rPr>
              <a:t>Kernel </a:t>
            </a:r>
            <a:r>
              <a:rPr lang="fr-FR" sz="1600" dirty="0" err="1">
                <a:latin typeface="Arial" panose="020B0604020202020204" pitchFamily="34" charset="0"/>
                <a:cs typeface="Arial" panose="020B0604020202020204" pitchFamily="34" charset="0"/>
                <a:hlinkClick r:id="rId6"/>
              </a:rPr>
              <a:t>Rishabhrao</a:t>
            </a:r>
            <a:endParaRPr lang="fr-FR" dirty="0">
              <a:latin typeface="Arial" panose="020B0604020202020204" pitchFamily="34" charset="0"/>
              <a:cs typeface="Arial" panose="020B0604020202020204" pitchFamily="34" charset="0"/>
            </a:endParaRPr>
          </a:p>
        </p:txBody>
      </p:sp>
      <p:pic>
        <p:nvPicPr>
          <p:cNvPr id="13" name="Image 12">
            <a:extLst>
              <a:ext uri="{FF2B5EF4-FFF2-40B4-BE49-F238E27FC236}">
                <a16:creationId xmlns:a16="http://schemas.microsoft.com/office/drawing/2014/main" id="{35A68CAC-46B4-4223-8730-D89126D45138}"/>
              </a:ext>
            </a:extLst>
          </p:cNvPr>
          <p:cNvPicPr>
            <a:picLocks noChangeAspect="1"/>
          </p:cNvPicPr>
          <p:nvPr/>
        </p:nvPicPr>
        <p:blipFill>
          <a:blip r:embed="rId7"/>
          <a:stretch>
            <a:fillRect/>
          </a:stretch>
        </p:blipFill>
        <p:spPr>
          <a:xfrm>
            <a:off x="269593" y="1778588"/>
            <a:ext cx="1512168" cy="971964"/>
          </a:xfrm>
          <a:prstGeom prst="rect">
            <a:avLst/>
          </a:prstGeom>
        </p:spPr>
      </p:pic>
      <p:sp>
        <p:nvSpPr>
          <p:cNvPr id="55" name="ZoneTexte 54">
            <a:hlinkClick r:id="rId8"/>
            <a:extLst>
              <a:ext uri="{FF2B5EF4-FFF2-40B4-BE49-F238E27FC236}">
                <a16:creationId xmlns:a16="http://schemas.microsoft.com/office/drawing/2014/main" id="{02080B6D-ED5D-488A-B1CC-06F27FC42A71}"/>
              </a:ext>
            </a:extLst>
          </p:cNvPr>
          <p:cNvSpPr txBox="1"/>
          <p:nvPr/>
        </p:nvSpPr>
        <p:spPr>
          <a:xfrm>
            <a:off x="263352" y="1419202"/>
            <a:ext cx="1690257" cy="338554"/>
          </a:xfrm>
          <a:prstGeom prst="rect">
            <a:avLst/>
          </a:prstGeom>
          <a:noFill/>
        </p:spPr>
        <p:txBody>
          <a:bodyPr wrap="square" rtlCol="0">
            <a:spAutoFit/>
          </a:bodyPr>
          <a:lstStyle/>
          <a:p>
            <a:r>
              <a:rPr lang="fr-FR" sz="1600" dirty="0" err="1">
                <a:latin typeface="Arial" panose="020B0604020202020204" pitchFamily="34" charset="0"/>
                <a:cs typeface="Arial" panose="020B0604020202020204" pitchFamily="34" charset="0"/>
                <a:hlinkClick r:id="rId6"/>
              </a:rPr>
              <a:t>Kaggle</a:t>
            </a:r>
            <a:r>
              <a:rPr lang="fr-FR" sz="1600" dirty="0">
                <a:latin typeface="Arial" panose="020B0604020202020204" pitchFamily="34" charset="0"/>
                <a:cs typeface="Arial" panose="020B0604020202020204" pitchFamily="34" charset="0"/>
                <a:hlinkClick r:id="rId6"/>
              </a:rPr>
              <a:t> 7 fichiers</a:t>
            </a:r>
            <a:endParaRPr lang="fr-FR" sz="1600" dirty="0">
              <a:latin typeface="Arial" panose="020B0604020202020204" pitchFamily="34" charset="0"/>
              <a:cs typeface="Arial" panose="020B0604020202020204" pitchFamily="34" charset="0"/>
            </a:endParaRPr>
          </a:p>
        </p:txBody>
      </p:sp>
      <p:pic>
        <p:nvPicPr>
          <p:cNvPr id="16" name="Image 15">
            <a:extLst>
              <a:ext uri="{FF2B5EF4-FFF2-40B4-BE49-F238E27FC236}">
                <a16:creationId xmlns:a16="http://schemas.microsoft.com/office/drawing/2014/main" id="{8579E95B-F8EE-4AFD-AD99-2F3510567B5A}"/>
              </a:ext>
            </a:extLst>
          </p:cNvPr>
          <p:cNvPicPr>
            <a:picLocks noChangeAspect="1"/>
          </p:cNvPicPr>
          <p:nvPr/>
        </p:nvPicPr>
        <p:blipFill>
          <a:blip r:embed="rId9"/>
          <a:stretch>
            <a:fillRect/>
          </a:stretch>
        </p:blipFill>
        <p:spPr>
          <a:xfrm>
            <a:off x="132572" y="4869160"/>
            <a:ext cx="706905" cy="710876"/>
          </a:xfrm>
          <a:prstGeom prst="rect">
            <a:avLst/>
          </a:prstGeom>
        </p:spPr>
      </p:pic>
      <p:pic>
        <p:nvPicPr>
          <p:cNvPr id="19" name="Image 18">
            <a:extLst>
              <a:ext uri="{FF2B5EF4-FFF2-40B4-BE49-F238E27FC236}">
                <a16:creationId xmlns:a16="http://schemas.microsoft.com/office/drawing/2014/main" id="{D7D32D36-A906-49CB-94C0-9B523D82E0C9}"/>
              </a:ext>
            </a:extLst>
          </p:cNvPr>
          <p:cNvPicPr>
            <a:picLocks noChangeAspect="1"/>
          </p:cNvPicPr>
          <p:nvPr/>
        </p:nvPicPr>
        <p:blipFill>
          <a:blip r:embed="rId10"/>
          <a:stretch>
            <a:fillRect/>
          </a:stretch>
        </p:blipFill>
        <p:spPr>
          <a:xfrm>
            <a:off x="839477" y="4882609"/>
            <a:ext cx="1220207" cy="768789"/>
          </a:xfrm>
          <a:prstGeom prst="rect">
            <a:avLst/>
          </a:prstGeom>
        </p:spPr>
      </p:pic>
      <p:pic>
        <p:nvPicPr>
          <p:cNvPr id="22" name="Image 21">
            <a:extLst>
              <a:ext uri="{FF2B5EF4-FFF2-40B4-BE49-F238E27FC236}">
                <a16:creationId xmlns:a16="http://schemas.microsoft.com/office/drawing/2014/main" id="{8625AE83-FAE8-4C91-8CCB-E7CBB713CDF7}"/>
              </a:ext>
            </a:extLst>
          </p:cNvPr>
          <p:cNvPicPr>
            <a:picLocks noChangeAspect="1"/>
          </p:cNvPicPr>
          <p:nvPr/>
        </p:nvPicPr>
        <p:blipFill>
          <a:blip r:embed="rId11"/>
          <a:stretch>
            <a:fillRect/>
          </a:stretch>
        </p:blipFill>
        <p:spPr>
          <a:xfrm>
            <a:off x="99936" y="5702971"/>
            <a:ext cx="1005971" cy="838048"/>
          </a:xfrm>
          <a:prstGeom prst="rect">
            <a:avLst/>
          </a:prstGeom>
        </p:spPr>
      </p:pic>
      <p:pic>
        <p:nvPicPr>
          <p:cNvPr id="57" name="Image 56">
            <a:extLst>
              <a:ext uri="{FF2B5EF4-FFF2-40B4-BE49-F238E27FC236}">
                <a16:creationId xmlns:a16="http://schemas.microsoft.com/office/drawing/2014/main" id="{604EB14A-234C-4BA5-A3DF-4A206759283A}"/>
              </a:ext>
            </a:extLst>
          </p:cNvPr>
          <p:cNvPicPr>
            <a:picLocks noChangeAspect="1"/>
          </p:cNvPicPr>
          <p:nvPr/>
        </p:nvPicPr>
        <p:blipFill>
          <a:blip r:embed="rId12"/>
          <a:stretch>
            <a:fillRect/>
          </a:stretch>
        </p:blipFill>
        <p:spPr>
          <a:xfrm>
            <a:off x="1211225" y="5878965"/>
            <a:ext cx="899388" cy="427258"/>
          </a:xfrm>
          <a:prstGeom prst="rect">
            <a:avLst/>
          </a:prstGeom>
        </p:spPr>
      </p:pic>
      <p:sp>
        <p:nvSpPr>
          <p:cNvPr id="58" name="ZoneTexte 57">
            <a:extLst>
              <a:ext uri="{FF2B5EF4-FFF2-40B4-BE49-F238E27FC236}">
                <a16:creationId xmlns:a16="http://schemas.microsoft.com/office/drawing/2014/main" id="{A00ABD10-E16C-443A-B2C0-53AC680FED44}"/>
              </a:ext>
            </a:extLst>
          </p:cNvPr>
          <p:cNvSpPr txBox="1"/>
          <p:nvPr/>
        </p:nvSpPr>
        <p:spPr>
          <a:xfrm>
            <a:off x="99935" y="4253362"/>
            <a:ext cx="2179641" cy="461665"/>
          </a:xfrm>
          <a:prstGeom prst="rect">
            <a:avLst/>
          </a:prstGeom>
          <a:noFill/>
        </p:spPr>
        <p:txBody>
          <a:bodyPr wrap="square" rtlCol="0">
            <a:spAutoFit/>
          </a:bodyPr>
          <a:lstStyle/>
          <a:p>
            <a:pPr algn="ctr"/>
            <a:r>
              <a:rPr lang="fr-FR" sz="1200" dirty="0">
                <a:solidFill>
                  <a:srgbClr val="7E4342"/>
                </a:solidFill>
                <a:latin typeface="Arial" panose="020B0604020202020204" pitchFamily="34" charset="0"/>
                <a:cs typeface="Arial" panose="020B0604020202020204" pitchFamily="34" charset="0"/>
              </a:rPr>
              <a:t>Stats, types données, nan, unique</a:t>
            </a:r>
          </a:p>
        </p:txBody>
      </p:sp>
      <p:grpSp>
        <p:nvGrpSpPr>
          <p:cNvPr id="62" name="Groupe 61">
            <a:extLst>
              <a:ext uri="{FF2B5EF4-FFF2-40B4-BE49-F238E27FC236}">
                <a16:creationId xmlns:a16="http://schemas.microsoft.com/office/drawing/2014/main" id="{33AA7C4C-F757-414E-981C-5A4F18E66498}"/>
              </a:ext>
            </a:extLst>
          </p:cNvPr>
          <p:cNvGrpSpPr/>
          <p:nvPr/>
        </p:nvGrpSpPr>
        <p:grpSpPr>
          <a:xfrm>
            <a:off x="2549140" y="1548529"/>
            <a:ext cx="2232498" cy="512320"/>
            <a:chOff x="2012" y="1548279"/>
            <a:chExt cx="1962267" cy="784907"/>
          </a:xfrm>
          <a:solidFill>
            <a:srgbClr val="C1344B">
              <a:alpha val="30000"/>
            </a:srgbClr>
          </a:solidFill>
        </p:grpSpPr>
        <p:sp>
          <p:nvSpPr>
            <p:cNvPr id="66" name="Rectangle 65">
              <a:extLst>
                <a:ext uri="{FF2B5EF4-FFF2-40B4-BE49-F238E27FC236}">
                  <a16:creationId xmlns:a16="http://schemas.microsoft.com/office/drawing/2014/main" id="{893A7828-F70D-42B2-8E87-E3A25D51B445}"/>
                </a:ext>
              </a:extLst>
            </p:cNvPr>
            <p:cNvSpPr/>
            <p:nvPr/>
          </p:nvSpPr>
          <p:spPr>
            <a:xfrm>
              <a:off x="2012" y="1548279"/>
              <a:ext cx="1962267" cy="784907"/>
            </a:xfrm>
            <a:prstGeom prst="rect">
              <a:avLst/>
            </a:prstGeom>
            <a:grpFill/>
            <a:ln>
              <a:solidFill>
                <a:srgbClr val="C1344B"/>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8" name="ZoneTexte 67">
              <a:extLst>
                <a:ext uri="{FF2B5EF4-FFF2-40B4-BE49-F238E27FC236}">
                  <a16:creationId xmlns:a16="http://schemas.microsoft.com/office/drawing/2014/main" id="{224F060E-5279-4D9C-8194-BDA147C8B952}"/>
                </a:ext>
              </a:extLst>
            </p:cNvPr>
            <p:cNvSpPr txBox="1"/>
            <p:nvPr/>
          </p:nvSpPr>
          <p:spPr>
            <a:xfrm>
              <a:off x="2012" y="1548279"/>
              <a:ext cx="1962267" cy="784907"/>
            </a:xfrm>
            <a:prstGeom prst="rect">
              <a:avLst/>
            </a:prstGeom>
            <a:grpFill/>
            <a:ln>
              <a:solidFill>
                <a:srgbClr val="C1344B"/>
              </a:solidFill>
            </a:ln>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fr-FR" sz="2400" kern="1200" dirty="0">
                  <a:latin typeface="Arial" panose="020B0604020202020204" pitchFamily="34" charset="0"/>
                  <a:cs typeface="Arial" panose="020B0604020202020204" pitchFamily="34" charset="0"/>
                </a:rPr>
                <a:t>Nettoyage</a:t>
              </a:r>
            </a:p>
          </p:txBody>
        </p:sp>
      </p:grpSp>
      <p:sp>
        <p:nvSpPr>
          <p:cNvPr id="61" name="ZoneTexte 60">
            <a:extLst>
              <a:ext uri="{FF2B5EF4-FFF2-40B4-BE49-F238E27FC236}">
                <a16:creationId xmlns:a16="http://schemas.microsoft.com/office/drawing/2014/main" id="{E6E3B106-A2DF-45B3-B790-24828FA47FB4}"/>
              </a:ext>
            </a:extLst>
          </p:cNvPr>
          <p:cNvSpPr txBox="1"/>
          <p:nvPr/>
        </p:nvSpPr>
        <p:spPr>
          <a:xfrm>
            <a:off x="2441560" y="2079705"/>
            <a:ext cx="2430304" cy="807913"/>
          </a:xfrm>
          <a:prstGeom prst="rect">
            <a:avLst/>
          </a:prstGeom>
          <a:noFill/>
        </p:spPr>
        <p:txBody>
          <a:bodyPr wrap="square" rtlCol="0">
            <a:spAutoFit/>
          </a:bodyPr>
          <a:lstStyle/>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Type de données </a:t>
            </a:r>
            <a:r>
              <a:rPr lang="fr-FR" sz="1050" dirty="0">
                <a:solidFill>
                  <a:srgbClr val="7E4342"/>
                </a:solidFill>
                <a:latin typeface="Arial" panose="020B0604020202020204" pitchFamily="34" charset="0"/>
                <a:cs typeface="Arial" panose="020B0604020202020204" pitchFamily="34" charset="0"/>
              </a:rPr>
              <a:t>(</a:t>
            </a:r>
            <a:r>
              <a:rPr lang="fr-FR" sz="1050" dirty="0" err="1">
                <a:solidFill>
                  <a:srgbClr val="7E4342"/>
                </a:solidFill>
                <a:latin typeface="Arial" panose="020B0604020202020204" pitchFamily="34" charset="0"/>
                <a:cs typeface="Arial" panose="020B0604020202020204" pitchFamily="34" charset="0"/>
              </a:rPr>
              <a:t>bool</a:t>
            </a:r>
            <a:r>
              <a:rPr lang="fr-FR" sz="1050" dirty="0">
                <a:solidFill>
                  <a:srgbClr val="7E4342"/>
                </a:solidFill>
                <a:latin typeface="Arial" panose="020B0604020202020204" pitchFamily="34" charset="0"/>
                <a:cs typeface="Arial" panose="020B0604020202020204" pitchFamily="34" charset="0"/>
              </a:rPr>
              <a:t>, mémoire..)</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Val. aberrantes</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Imputation</a:t>
            </a:r>
          </a:p>
        </p:txBody>
      </p:sp>
      <p:sp>
        <p:nvSpPr>
          <p:cNvPr id="75" name="ZoneTexte 74">
            <a:extLst>
              <a:ext uri="{FF2B5EF4-FFF2-40B4-BE49-F238E27FC236}">
                <a16:creationId xmlns:a16="http://schemas.microsoft.com/office/drawing/2014/main" id="{FBE65908-0D0D-496C-9F28-97B79AAE7B66}"/>
              </a:ext>
            </a:extLst>
          </p:cNvPr>
          <p:cNvSpPr txBox="1"/>
          <p:nvPr/>
        </p:nvSpPr>
        <p:spPr>
          <a:xfrm>
            <a:off x="2452568" y="3849915"/>
            <a:ext cx="2376514" cy="1731243"/>
          </a:xfrm>
          <a:prstGeom prst="rect">
            <a:avLst/>
          </a:prstGeom>
          <a:noFill/>
        </p:spPr>
        <p:txBody>
          <a:bodyPr wrap="square" rtlCol="0">
            <a:spAutoFit/>
          </a:bodyPr>
          <a:lstStyle/>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Création variables métiers</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Création variables automatiques</a:t>
            </a:r>
            <a:r>
              <a:rPr lang="fr-FR" sz="1050" dirty="0">
                <a:solidFill>
                  <a:srgbClr val="7E4342"/>
                </a:solidFill>
                <a:latin typeface="Arial" panose="020B0604020202020204" pitchFamily="34" charset="0"/>
                <a:cs typeface="Arial" panose="020B0604020202020204" pitchFamily="34" charset="0"/>
              </a:rPr>
              <a:t> (min, max, </a:t>
            </a:r>
            <a:r>
              <a:rPr lang="fr-FR" sz="1050" dirty="0" err="1">
                <a:solidFill>
                  <a:srgbClr val="7E4342"/>
                </a:solidFill>
                <a:latin typeface="Arial" panose="020B0604020202020204" pitchFamily="34" charset="0"/>
                <a:cs typeface="Arial" panose="020B0604020202020204" pitchFamily="34" charset="0"/>
              </a:rPr>
              <a:t>mean</a:t>
            </a:r>
            <a:r>
              <a:rPr lang="fr-FR" sz="1050" dirty="0">
                <a:solidFill>
                  <a:srgbClr val="7E4342"/>
                </a:solidFill>
                <a:latin typeface="Arial" panose="020B0604020202020204" pitchFamily="34" charset="0"/>
                <a:cs typeface="Arial" panose="020B0604020202020204" pitchFamily="34" charset="0"/>
              </a:rPr>
              <a:t>, </a:t>
            </a:r>
            <a:r>
              <a:rPr lang="fr-FR" sz="1050" dirty="0" err="1">
                <a:solidFill>
                  <a:srgbClr val="7E4342"/>
                </a:solidFill>
                <a:latin typeface="Arial" panose="020B0604020202020204" pitchFamily="34" charset="0"/>
                <a:cs typeface="Arial" panose="020B0604020202020204" pitchFamily="34" charset="0"/>
              </a:rPr>
              <a:t>sum</a:t>
            </a:r>
            <a:r>
              <a:rPr lang="fr-FR" sz="1050" dirty="0">
                <a:solidFill>
                  <a:srgbClr val="7E4342"/>
                </a:solidFill>
                <a:latin typeface="Arial" panose="020B0604020202020204" pitchFamily="34" charset="0"/>
                <a:cs typeface="Arial" panose="020B0604020202020204" pitchFamily="34" charset="0"/>
              </a:rPr>
              <a:t>, count..)</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Encodage</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Suppression des colinéarités fortes</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Assemblage (merge) </a:t>
            </a:r>
          </a:p>
          <a:p>
            <a:endParaRPr lang="fr-FR" sz="1200" dirty="0">
              <a:solidFill>
                <a:srgbClr val="7E4342"/>
              </a:solidFill>
              <a:latin typeface="Arial" panose="020B0604020202020204" pitchFamily="34" charset="0"/>
              <a:cs typeface="Arial" panose="020B0604020202020204" pitchFamily="34" charset="0"/>
            </a:endParaRPr>
          </a:p>
        </p:txBody>
      </p:sp>
      <p:grpSp>
        <p:nvGrpSpPr>
          <p:cNvPr id="80" name="Groupe 79">
            <a:extLst>
              <a:ext uri="{FF2B5EF4-FFF2-40B4-BE49-F238E27FC236}">
                <a16:creationId xmlns:a16="http://schemas.microsoft.com/office/drawing/2014/main" id="{45341F27-71D3-4591-AA8F-2F8466C5C28A}"/>
              </a:ext>
            </a:extLst>
          </p:cNvPr>
          <p:cNvGrpSpPr/>
          <p:nvPr/>
        </p:nvGrpSpPr>
        <p:grpSpPr>
          <a:xfrm>
            <a:off x="4994364" y="1550364"/>
            <a:ext cx="2232498" cy="512320"/>
            <a:chOff x="2012" y="1548279"/>
            <a:chExt cx="1962267" cy="784907"/>
          </a:xfrm>
          <a:solidFill>
            <a:srgbClr val="D7D8D7">
              <a:alpha val="85000"/>
            </a:srgbClr>
          </a:solidFill>
        </p:grpSpPr>
        <p:sp>
          <p:nvSpPr>
            <p:cNvPr id="81" name="Rectangle 80">
              <a:extLst>
                <a:ext uri="{FF2B5EF4-FFF2-40B4-BE49-F238E27FC236}">
                  <a16:creationId xmlns:a16="http://schemas.microsoft.com/office/drawing/2014/main" id="{B14BF632-D7B8-4C96-84EB-5D42519D0CF3}"/>
                </a:ext>
              </a:extLst>
            </p:cNvPr>
            <p:cNvSpPr/>
            <p:nvPr/>
          </p:nvSpPr>
          <p:spPr>
            <a:xfrm>
              <a:off x="2012" y="1548279"/>
              <a:ext cx="1962267" cy="784907"/>
            </a:xfrm>
            <a:prstGeom prst="rect">
              <a:avLst/>
            </a:prstGeom>
            <a:grpFill/>
            <a:ln>
              <a:solidFill>
                <a:srgbClr val="A6A6A6"/>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2" name="ZoneTexte 81">
              <a:extLst>
                <a:ext uri="{FF2B5EF4-FFF2-40B4-BE49-F238E27FC236}">
                  <a16:creationId xmlns:a16="http://schemas.microsoft.com/office/drawing/2014/main" id="{2A2DF426-9217-4F32-B5E2-810A574709F8}"/>
                </a:ext>
              </a:extLst>
            </p:cNvPr>
            <p:cNvSpPr txBox="1"/>
            <p:nvPr/>
          </p:nvSpPr>
          <p:spPr>
            <a:xfrm>
              <a:off x="2012" y="1548279"/>
              <a:ext cx="1962267" cy="784907"/>
            </a:xfrm>
            <a:prstGeom prst="rect">
              <a:avLst/>
            </a:prstGeom>
            <a:grpFill/>
            <a:ln>
              <a:solidFill>
                <a:srgbClr val="A6A6A6"/>
              </a:solidFill>
            </a:ln>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marL="0" lvl="0" indent="0" defTabSz="1555750">
                <a:lnSpc>
                  <a:spcPct val="90000"/>
                </a:lnSpc>
                <a:spcBef>
                  <a:spcPct val="0"/>
                </a:spcBef>
                <a:spcAft>
                  <a:spcPct val="35000"/>
                </a:spcAft>
                <a:buNone/>
              </a:pPr>
              <a:r>
                <a:rPr lang="fr-FR" sz="2400" kern="1200" dirty="0" err="1">
                  <a:latin typeface="Arial" panose="020B0604020202020204" pitchFamily="34" charset="0"/>
                  <a:cs typeface="Arial" panose="020B0604020202020204" pitchFamily="34" charset="0"/>
                </a:rPr>
                <a:t>LightGbm</a:t>
              </a:r>
              <a:r>
                <a:rPr lang="fr-FR" sz="2400" kern="1200" dirty="0">
                  <a:latin typeface="Arial" panose="020B0604020202020204" pitchFamily="34" charset="0"/>
                  <a:cs typeface="Arial" panose="020B0604020202020204" pitchFamily="34" charset="0"/>
                </a:rPr>
                <a:t>    </a:t>
              </a:r>
            </a:p>
          </p:txBody>
        </p:sp>
      </p:grpSp>
      <p:pic>
        <p:nvPicPr>
          <p:cNvPr id="84" name="Image 83">
            <a:extLst>
              <a:ext uri="{FF2B5EF4-FFF2-40B4-BE49-F238E27FC236}">
                <a16:creationId xmlns:a16="http://schemas.microsoft.com/office/drawing/2014/main" id="{9EF3D55E-8BDE-4E5F-882E-FBDECEF2E5D2}"/>
              </a:ext>
            </a:extLst>
          </p:cNvPr>
          <p:cNvPicPr>
            <a:picLocks noChangeAspect="1"/>
          </p:cNvPicPr>
          <p:nvPr/>
        </p:nvPicPr>
        <p:blipFill>
          <a:blip r:embed="rId13"/>
          <a:stretch>
            <a:fillRect/>
          </a:stretch>
        </p:blipFill>
        <p:spPr>
          <a:xfrm>
            <a:off x="6654943" y="1649573"/>
            <a:ext cx="504109" cy="296235"/>
          </a:xfrm>
          <a:prstGeom prst="rect">
            <a:avLst/>
          </a:prstGeom>
        </p:spPr>
      </p:pic>
      <p:sp>
        <p:nvSpPr>
          <p:cNvPr id="85" name="ZoneTexte 84">
            <a:extLst>
              <a:ext uri="{FF2B5EF4-FFF2-40B4-BE49-F238E27FC236}">
                <a16:creationId xmlns:a16="http://schemas.microsoft.com/office/drawing/2014/main" id="{8AB6CE0E-0F47-4ECF-B042-7AFA6085E465}"/>
              </a:ext>
            </a:extLst>
          </p:cNvPr>
          <p:cNvSpPr txBox="1"/>
          <p:nvPr/>
        </p:nvSpPr>
        <p:spPr>
          <a:xfrm>
            <a:off x="4894455" y="2061147"/>
            <a:ext cx="2497976" cy="461665"/>
          </a:xfrm>
          <a:prstGeom prst="rect">
            <a:avLst/>
          </a:prstGeom>
          <a:noFill/>
        </p:spPr>
        <p:txBody>
          <a:bodyPr wrap="square" rtlCol="0">
            <a:spAutoFit/>
          </a:bodyPr>
          <a:lstStyle/>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Plusieurs itérations</a:t>
            </a:r>
          </a:p>
          <a:p>
            <a:pPr marL="285750" indent="-285750">
              <a:buFont typeface="Wingdings" panose="05000000000000000000" pitchFamily="2" charset="2"/>
              <a:buChar char="§"/>
            </a:pPr>
            <a:r>
              <a:rPr lang="fr-FR" sz="1200" dirty="0" err="1">
                <a:solidFill>
                  <a:srgbClr val="7E4342"/>
                </a:solidFill>
                <a:latin typeface="Arial" panose="020B0604020202020204" pitchFamily="34" charset="0"/>
                <a:cs typeface="Arial" panose="020B0604020202020204" pitchFamily="34" charset="0"/>
              </a:rPr>
              <a:t>Features</a:t>
            </a:r>
            <a:r>
              <a:rPr lang="fr-FR" sz="1200" dirty="0">
                <a:solidFill>
                  <a:srgbClr val="7E4342"/>
                </a:solidFill>
                <a:latin typeface="Arial" panose="020B0604020202020204" pitchFamily="34" charset="0"/>
                <a:cs typeface="Arial" panose="020B0604020202020204" pitchFamily="34" charset="0"/>
              </a:rPr>
              <a:t> importances</a:t>
            </a:r>
          </a:p>
        </p:txBody>
      </p:sp>
      <p:grpSp>
        <p:nvGrpSpPr>
          <p:cNvPr id="86" name="Groupe 85">
            <a:extLst>
              <a:ext uri="{FF2B5EF4-FFF2-40B4-BE49-F238E27FC236}">
                <a16:creationId xmlns:a16="http://schemas.microsoft.com/office/drawing/2014/main" id="{926DD993-AB6F-44F3-BA24-AFEA78FA2822}"/>
              </a:ext>
            </a:extLst>
          </p:cNvPr>
          <p:cNvGrpSpPr/>
          <p:nvPr/>
        </p:nvGrpSpPr>
        <p:grpSpPr>
          <a:xfrm>
            <a:off x="4988236" y="2651743"/>
            <a:ext cx="2232498" cy="512320"/>
            <a:chOff x="2012" y="1548279"/>
            <a:chExt cx="1962267" cy="784907"/>
          </a:xfrm>
          <a:solidFill>
            <a:srgbClr val="D7D8D7">
              <a:alpha val="85000"/>
            </a:srgbClr>
          </a:solidFill>
        </p:grpSpPr>
        <p:sp>
          <p:nvSpPr>
            <p:cNvPr id="87" name="Rectangle 86">
              <a:extLst>
                <a:ext uri="{FF2B5EF4-FFF2-40B4-BE49-F238E27FC236}">
                  <a16:creationId xmlns:a16="http://schemas.microsoft.com/office/drawing/2014/main" id="{7C8A0309-6DDC-43FA-B53D-FBE2C9656671}"/>
                </a:ext>
              </a:extLst>
            </p:cNvPr>
            <p:cNvSpPr/>
            <p:nvPr/>
          </p:nvSpPr>
          <p:spPr>
            <a:xfrm>
              <a:off x="2012" y="1548279"/>
              <a:ext cx="1962267" cy="784907"/>
            </a:xfrm>
            <a:prstGeom prst="rect">
              <a:avLst/>
            </a:prstGeom>
            <a:grpFill/>
            <a:ln>
              <a:solidFill>
                <a:srgbClr val="A6A6A6"/>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8" name="ZoneTexte 87">
              <a:extLst>
                <a:ext uri="{FF2B5EF4-FFF2-40B4-BE49-F238E27FC236}">
                  <a16:creationId xmlns:a16="http://schemas.microsoft.com/office/drawing/2014/main" id="{B59723C1-A1FE-410A-8A00-F65262CD2361}"/>
                </a:ext>
              </a:extLst>
            </p:cNvPr>
            <p:cNvSpPr txBox="1"/>
            <p:nvPr/>
          </p:nvSpPr>
          <p:spPr>
            <a:xfrm>
              <a:off x="2012" y="1548279"/>
              <a:ext cx="1962267" cy="784907"/>
            </a:xfrm>
            <a:prstGeom prst="rect">
              <a:avLst/>
            </a:prstGeom>
            <a:grpFill/>
            <a:ln>
              <a:solidFill>
                <a:srgbClr val="A6A6A6"/>
              </a:solidFill>
            </a:ln>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fr-FR" sz="2400" kern="1200" dirty="0">
                  <a:latin typeface="Arial" panose="020B0604020202020204" pitchFamily="34" charset="0"/>
                  <a:cs typeface="Arial" panose="020B0604020202020204" pitchFamily="34" charset="0"/>
                </a:rPr>
                <a:t>Boruta</a:t>
              </a:r>
            </a:p>
          </p:txBody>
        </p:sp>
      </p:grpSp>
      <p:pic>
        <p:nvPicPr>
          <p:cNvPr id="90" name="Image 89">
            <a:extLst>
              <a:ext uri="{FF2B5EF4-FFF2-40B4-BE49-F238E27FC236}">
                <a16:creationId xmlns:a16="http://schemas.microsoft.com/office/drawing/2014/main" id="{6F5CF8DA-39B6-4266-AAD3-A912350B38FF}"/>
              </a:ext>
            </a:extLst>
          </p:cNvPr>
          <p:cNvPicPr>
            <a:picLocks noChangeAspect="1"/>
          </p:cNvPicPr>
          <p:nvPr/>
        </p:nvPicPr>
        <p:blipFill>
          <a:blip r:embed="rId14"/>
          <a:stretch>
            <a:fillRect/>
          </a:stretch>
        </p:blipFill>
        <p:spPr>
          <a:xfrm>
            <a:off x="6683132" y="2706362"/>
            <a:ext cx="486752" cy="338554"/>
          </a:xfrm>
          <a:prstGeom prst="rect">
            <a:avLst/>
          </a:prstGeom>
        </p:spPr>
      </p:pic>
      <p:grpSp>
        <p:nvGrpSpPr>
          <p:cNvPr id="91" name="Groupe 90">
            <a:extLst>
              <a:ext uri="{FF2B5EF4-FFF2-40B4-BE49-F238E27FC236}">
                <a16:creationId xmlns:a16="http://schemas.microsoft.com/office/drawing/2014/main" id="{07CAA6E8-3E27-417A-A498-7FFE3B414F19}"/>
              </a:ext>
            </a:extLst>
          </p:cNvPr>
          <p:cNvGrpSpPr/>
          <p:nvPr/>
        </p:nvGrpSpPr>
        <p:grpSpPr>
          <a:xfrm>
            <a:off x="4979485" y="3237710"/>
            <a:ext cx="2232498" cy="512320"/>
            <a:chOff x="2012" y="1548279"/>
            <a:chExt cx="1962267" cy="784907"/>
          </a:xfrm>
          <a:solidFill>
            <a:srgbClr val="D7D8D7">
              <a:alpha val="85000"/>
            </a:srgbClr>
          </a:solidFill>
        </p:grpSpPr>
        <p:sp>
          <p:nvSpPr>
            <p:cNvPr id="92" name="Rectangle 91">
              <a:extLst>
                <a:ext uri="{FF2B5EF4-FFF2-40B4-BE49-F238E27FC236}">
                  <a16:creationId xmlns:a16="http://schemas.microsoft.com/office/drawing/2014/main" id="{C7B63DC8-4A18-4F8F-9BCF-08369A286D31}"/>
                </a:ext>
              </a:extLst>
            </p:cNvPr>
            <p:cNvSpPr/>
            <p:nvPr/>
          </p:nvSpPr>
          <p:spPr>
            <a:xfrm>
              <a:off x="2012" y="1548279"/>
              <a:ext cx="1962267" cy="784907"/>
            </a:xfrm>
            <a:prstGeom prst="rect">
              <a:avLst/>
            </a:prstGeom>
            <a:grpFill/>
            <a:ln>
              <a:solidFill>
                <a:srgbClr val="A6A6A6"/>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93" name="ZoneTexte 92">
              <a:extLst>
                <a:ext uri="{FF2B5EF4-FFF2-40B4-BE49-F238E27FC236}">
                  <a16:creationId xmlns:a16="http://schemas.microsoft.com/office/drawing/2014/main" id="{393624E1-2BF6-472B-AA0D-3C4E46D01B1D}"/>
                </a:ext>
              </a:extLst>
            </p:cNvPr>
            <p:cNvSpPr txBox="1"/>
            <p:nvPr/>
          </p:nvSpPr>
          <p:spPr>
            <a:xfrm>
              <a:off x="2012" y="1548279"/>
              <a:ext cx="1962267" cy="784907"/>
            </a:xfrm>
            <a:prstGeom prst="rect">
              <a:avLst/>
            </a:prstGeom>
            <a:grpFill/>
            <a:ln>
              <a:solidFill>
                <a:srgbClr val="A6A6A6"/>
              </a:solidFill>
            </a:ln>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fr-FR" sz="2400" kern="1200" dirty="0" err="1">
                  <a:latin typeface="Arial" panose="020B0604020202020204" pitchFamily="34" charset="0"/>
                  <a:cs typeface="Arial" panose="020B0604020202020204" pitchFamily="34" charset="0"/>
                </a:rPr>
                <a:t>BorutaShap</a:t>
              </a:r>
              <a:endParaRPr lang="fr-FR" sz="2400" kern="1200" dirty="0">
                <a:latin typeface="Arial" panose="020B0604020202020204" pitchFamily="34" charset="0"/>
                <a:cs typeface="Arial" panose="020B0604020202020204" pitchFamily="34" charset="0"/>
              </a:endParaRPr>
            </a:p>
          </p:txBody>
        </p:sp>
      </p:grpSp>
      <p:sp>
        <p:nvSpPr>
          <p:cNvPr id="96" name="ZoneTexte 95">
            <a:extLst>
              <a:ext uri="{FF2B5EF4-FFF2-40B4-BE49-F238E27FC236}">
                <a16:creationId xmlns:a16="http://schemas.microsoft.com/office/drawing/2014/main" id="{4A8365CA-3E88-405F-BE7E-5407AA435B6C}"/>
              </a:ext>
            </a:extLst>
          </p:cNvPr>
          <p:cNvSpPr txBox="1"/>
          <p:nvPr/>
        </p:nvSpPr>
        <p:spPr>
          <a:xfrm>
            <a:off x="4988236" y="3850290"/>
            <a:ext cx="2232498" cy="767649"/>
          </a:xfrm>
          <a:prstGeom prst="rect">
            <a:avLst/>
          </a:prstGeom>
          <a:solidFill>
            <a:srgbClr val="D7D8D7">
              <a:alpha val="85000"/>
            </a:srgbClr>
          </a:solidFill>
          <a:ln>
            <a:solidFill>
              <a:srgbClr val="A6A6A6"/>
            </a:solidFill>
          </a:ln>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spcBef>
                <a:spcPct val="0"/>
              </a:spcBef>
              <a:buNone/>
            </a:pPr>
            <a:r>
              <a:rPr lang="fr-FR" sz="2400" kern="1200" dirty="0">
                <a:latin typeface="Arial" panose="020B0604020202020204" pitchFamily="34" charset="0"/>
                <a:cs typeface="Arial" panose="020B0604020202020204" pitchFamily="34" charset="0"/>
              </a:rPr>
              <a:t>Permutation</a:t>
            </a:r>
          </a:p>
          <a:p>
            <a:pPr marL="0" lvl="0" indent="0" algn="ctr" defTabSz="1555750">
              <a:spcBef>
                <a:spcPct val="0"/>
              </a:spcBef>
              <a:buNone/>
            </a:pPr>
            <a:r>
              <a:rPr lang="fr-FR" sz="2400" dirty="0">
                <a:latin typeface="Arial" panose="020B0604020202020204" pitchFamily="34" charset="0"/>
                <a:cs typeface="Arial" panose="020B0604020202020204" pitchFamily="34" charset="0"/>
              </a:rPr>
              <a:t>importance</a:t>
            </a:r>
            <a:endParaRPr lang="fr-FR" sz="2400" kern="1200" dirty="0">
              <a:latin typeface="Arial" panose="020B0604020202020204" pitchFamily="34" charset="0"/>
              <a:cs typeface="Arial" panose="020B0604020202020204" pitchFamily="34" charset="0"/>
            </a:endParaRPr>
          </a:p>
        </p:txBody>
      </p:sp>
      <p:sp>
        <p:nvSpPr>
          <p:cNvPr id="97" name="ZoneTexte 96">
            <a:extLst>
              <a:ext uri="{FF2B5EF4-FFF2-40B4-BE49-F238E27FC236}">
                <a16:creationId xmlns:a16="http://schemas.microsoft.com/office/drawing/2014/main" id="{B73D5CE5-D159-43BC-9977-FE0B5DF6AA30}"/>
              </a:ext>
            </a:extLst>
          </p:cNvPr>
          <p:cNvSpPr txBox="1"/>
          <p:nvPr/>
        </p:nvSpPr>
        <p:spPr>
          <a:xfrm>
            <a:off x="4915415" y="4598556"/>
            <a:ext cx="2497976" cy="276999"/>
          </a:xfrm>
          <a:prstGeom prst="rect">
            <a:avLst/>
          </a:prstGeom>
          <a:noFill/>
        </p:spPr>
        <p:txBody>
          <a:bodyPr wrap="square" rtlCol="0">
            <a:spAutoFit/>
          </a:bodyPr>
          <a:lstStyle/>
          <a:p>
            <a:pPr marL="285750" indent="-285750">
              <a:buFont typeface="Wingdings" panose="05000000000000000000" pitchFamily="2" charset="2"/>
              <a:buChar char="§"/>
            </a:pPr>
            <a:r>
              <a:rPr lang="fr-FR" sz="1200" dirty="0" err="1">
                <a:solidFill>
                  <a:srgbClr val="7E4342"/>
                </a:solidFill>
                <a:latin typeface="Arial" panose="020B0604020202020204" pitchFamily="34" charset="0"/>
                <a:cs typeface="Arial" panose="020B0604020202020204" pitchFamily="34" charset="0"/>
              </a:rPr>
              <a:t>Sklearn</a:t>
            </a:r>
            <a:r>
              <a:rPr lang="fr-FR" sz="1200" dirty="0">
                <a:solidFill>
                  <a:srgbClr val="7E4342"/>
                </a:solidFill>
                <a:latin typeface="Arial" panose="020B0604020202020204" pitchFamily="34" charset="0"/>
                <a:cs typeface="Arial" panose="020B0604020202020204" pitchFamily="34" charset="0"/>
              </a:rPr>
              <a:t>, eli5</a:t>
            </a:r>
          </a:p>
        </p:txBody>
      </p:sp>
      <p:grpSp>
        <p:nvGrpSpPr>
          <p:cNvPr id="98" name="Groupe 97">
            <a:extLst>
              <a:ext uri="{FF2B5EF4-FFF2-40B4-BE49-F238E27FC236}">
                <a16:creationId xmlns:a16="http://schemas.microsoft.com/office/drawing/2014/main" id="{F7E992F4-9785-46D7-B6CC-D820D24B7E4B}"/>
              </a:ext>
            </a:extLst>
          </p:cNvPr>
          <p:cNvGrpSpPr/>
          <p:nvPr/>
        </p:nvGrpSpPr>
        <p:grpSpPr>
          <a:xfrm>
            <a:off x="4959003" y="4919652"/>
            <a:ext cx="2232498" cy="512320"/>
            <a:chOff x="2012" y="1548279"/>
            <a:chExt cx="1962267" cy="784907"/>
          </a:xfrm>
          <a:solidFill>
            <a:srgbClr val="D7D8D7">
              <a:alpha val="85000"/>
            </a:srgbClr>
          </a:solidFill>
        </p:grpSpPr>
        <p:sp>
          <p:nvSpPr>
            <p:cNvPr id="99" name="Rectangle 98">
              <a:extLst>
                <a:ext uri="{FF2B5EF4-FFF2-40B4-BE49-F238E27FC236}">
                  <a16:creationId xmlns:a16="http://schemas.microsoft.com/office/drawing/2014/main" id="{15F56187-FB82-4637-9DA1-2A5645035D5B}"/>
                </a:ext>
              </a:extLst>
            </p:cNvPr>
            <p:cNvSpPr/>
            <p:nvPr/>
          </p:nvSpPr>
          <p:spPr>
            <a:xfrm>
              <a:off x="2012" y="1548279"/>
              <a:ext cx="1962267" cy="784907"/>
            </a:xfrm>
            <a:prstGeom prst="rect">
              <a:avLst/>
            </a:prstGeom>
            <a:grpFill/>
            <a:ln>
              <a:solidFill>
                <a:srgbClr val="A6A6A6"/>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0" name="ZoneTexte 99">
              <a:extLst>
                <a:ext uri="{FF2B5EF4-FFF2-40B4-BE49-F238E27FC236}">
                  <a16:creationId xmlns:a16="http://schemas.microsoft.com/office/drawing/2014/main" id="{7F9BDF48-7D4C-4E2F-8A9C-2AC495AAB478}"/>
                </a:ext>
              </a:extLst>
            </p:cNvPr>
            <p:cNvSpPr txBox="1"/>
            <p:nvPr/>
          </p:nvSpPr>
          <p:spPr>
            <a:xfrm>
              <a:off x="2012" y="1548279"/>
              <a:ext cx="1962267" cy="784907"/>
            </a:xfrm>
            <a:prstGeom prst="rect">
              <a:avLst/>
            </a:prstGeom>
            <a:grpFill/>
            <a:ln>
              <a:solidFill>
                <a:srgbClr val="A6A6A6"/>
              </a:solidFill>
            </a:ln>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fr-FR" sz="2400" kern="1200" dirty="0">
                  <a:latin typeface="Arial" panose="020B0604020202020204" pitchFamily="34" charset="0"/>
                  <a:cs typeface="Arial" panose="020B0604020202020204" pitchFamily="34" charset="0"/>
                </a:rPr>
                <a:t>RFECV</a:t>
              </a:r>
            </a:p>
          </p:txBody>
        </p:sp>
      </p:grpSp>
      <p:sp>
        <p:nvSpPr>
          <p:cNvPr id="101" name="Accolade ouvrante 100">
            <a:extLst>
              <a:ext uri="{FF2B5EF4-FFF2-40B4-BE49-F238E27FC236}">
                <a16:creationId xmlns:a16="http://schemas.microsoft.com/office/drawing/2014/main" id="{0BA08896-8AA9-4FBC-92AA-13F813652045}"/>
              </a:ext>
            </a:extLst>
          </p:cNvPr>
          <p:cNvSpPr/>
          <p:nvPr/>
        </p:nvSpPr>
        <p:spPr>
          <a:xfrm rot="16200000">
            <a:off x="5883499" y="4439970"/>
            <a:ext cx="460873" cy="2497975"/>
          </a:xfrm>
          <a:prstGeom prst="leftBrace">
            <a:avLst/>
          </a:prstGeom>
          <a:ln w="47625">
            <a:solidFill>
              <a:srgbClr val="A6A6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2" name="ZoneTexte 101">
            <a:extLst>
              <a:ext uri="{FF2B5EF4-FFF2-40B4-BE49-F238E27FC236}">
                <a16:creationId xmlns:a16="http://schemas.microsoft.com/office/drawing/2014/main" id="{C9B14F1D-C4B4-4A4A-9701-673C66F7288E}"/>
              </a:ext>
            </a:extLst>
          </p:cNvPr>
          <p:cNvSpPr txBox="1"/>
          <p:nvPr/>
        </p:nvSpPr>
        <p:spPr>
          <a:xfrm>
            <a:off x="4805819" y="6021288"/>
            <a:ext cx="2658333" cy="461665"/>
          </a:xfrm>
          <a:prstGeom prst="rect">
            <a:avLst/>
          </a:prstGeom>
          <a:noFill/>
        </p:spPr>
        <p:txBody>
          <a:bodyPr wrap="square" rtlCol="0">
            <a:spAutoFit/>
          </a:bodyPr>
          <a:lstStyle/>
          <a:p>
            <a:pPr algn="ctr"/>
            <a:r>
              <a:rPr lang="fr-FR" sz="1200" dirty="0">
                <a:solidFill>
                  <a:srgbClr val="7E4342"/>
                </a:solidFill>
                <a:latin typeface="Arial" panose="020B0604020202020204" pitchFamily="34" charset="0"/>
                <a:cs typeface="Arial" panose="020B0604020202020204" pitchFamily="34" charset="0"/>
                <a:sym typeface="Wingdings" panose="05000000000000000000" pitchFamily="2" charset="2"/>
              </a:rPr>
              <a:t> Conserve les variables les plus répétées pour toutes ces méthodes</a:t>
            </a:r>
            <a:endParaRPr lang="fr-FR" sz="1200" dirty="0">
              <a:solidFill>
                <a:srgbClr val="7E4342"/>
              </a:solidFill>
              <a:latin typeface="Arial" panose="020B0604020202020204" pitchFamily="34" charset="0"/>
              <a:cs typeface="Arial" panose="020B0604020202020204" pitchFamily="34" charset="0"/>
            </a:endParaRPr>
          </a:p>
        </p:txBody>
      </p:sp>
      <p:sp>
        <p:nvSpPr>
          <p:cNvPr id="103" name="ZoneTexte 102">
            <a:extLst>
              <a:ext uri="{FF2B5EF4-FFF2-40B4-BE49-F238E27FC236}">
                <a16:creationId xmlns:a16="http://schemas.microsoft.com/office/drawing/2014/main" id="{B01EF3FF-4212-470A-8732-DC6F4E05ED25}"/>
              </a:ext>
            </a:extLst>
          </p:cNvPr>
          <p:cNvSpPr txBox="1"/>
          <p:nvPr/>
        </p:nvSpPr>
        <p:spPr>
          <a:xfrm>
            <a:off x="7447253" y="1539438"/>
            <a:ext cx="2232498" cy="512320"/>
          </a:xfrm>
          <a:prstGeom prst="rect">
            <a:avLst/>
          </a:prstGeom>
          <a:solidFill>
            <a:srgbClr val="C1344B">
              <a:alpha val="50000"/>
            </a:srgbClr>
          </a:solidFill>
          <a:ln>
            <a:solidFill>
              <a:srgbClr val="C1344B"/>
            </a:solidFill>
          </a:ln>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endParaRPr lang="fr-FR" sz="2400" kern="1200" dirty="0">
              <a:latin typeface="Arial" panose="020B0604020202020204" pitchFamily="34" charset="0"/>
              <a:cs typeface="Arial" panose="020B0604020202020204" pitchFamily="34" charset="0"/>
            </a:endParaRPr>
          </a:p>
        </p:txBody>
      </p:sp>
      <p:sp>
        <p:nvSpPr>
          <p:cNvPr id="104" name="ZoneTexte 103">
            <a:extLst>
              <a:ext uri="{FF2B5EF4-FFF2-40B4-BE49-F238E27FC236}">
                <a16:creationId xmlns:a16="http://schemas.microsoft.com/office/drawing/2014/main" id="{435CFAAA-D243-4862-95CD-BEAB33730CFA}"/>
              </a:ext>
            </a:extLst>
          </p:cNvPr>
          <p:cNvSpPr txBox="1"/>
          <p:nvPr/>
        </p:nvSpPr>
        <p:spPr>
          <a:xfrm>
            <a:off x="7454620" y="3132704"/>
            <a:ext cx="2232498" cy="512320"/>
          </a:xfrm>
          <a:prstGeom prst="rect">
            <a:avLst/>
          </a:prstGeom>
          <a:solidFill>
            <a:srgbClr val="C1344B">
              <a:alpha val="50000"/>
            </a:srgbClr>
          </a:solidFill>
          <a:ln>
            <a:solidFill>
              <a:srgbClr val="C1344B"/>
            </a:solidFill>
          </a:ln>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fr-FR" sz="2400" kern="1200" dirty="0" err="1">
                <a:latin typeface="Arial" panose="020B0604020202020204" pitchFamily="34" charset="0"/>
                <a:cs typeface="Arial" panose="020B0604020202020204" pitchFamily="34" charset="0"/>
              </a:rPr>
              <a:t>LightGbm</a:t>
            </a:r>
            <a:endParaRPr lang="fr-FR" sz="2400" kern="1200" dirty="0">
              <a:latin typeface="Arial" panose="020B0604020202020204" pitchFamily="34" charset="0"/>
              <a:cs typeface="Arial" panose="020B0604020202020204" pitchFamily="34" charset="0"/>
            </a:endParaRPr>
          </a:p>
        </p:txBody>
      </p:sp>
      <p:sp>
        <p:nvSpPr>
          <p:cNvPr id="105" name="ZoneTexte 104">
            <a:extLst>
              <a:ext uri="{FF2B5EF4-FFF2-40B4-BE49-F238E27FC236}">
                <a16:creationId xmlns:a16="http://schemas.microsoft.com/office/drawing/2014/main" id="{2ACCDB50-84A1-4796-8F47-BBA8A623EAD8}"/>
              </a:ext>
            </a:extLst>
          </p:cNvPr>
          <p:cNvSpPr txBox="1"/>
          <p:nvPr/>
        </p:nvSpPr>
        <p:spPr>
          <a:xfrm>
            <a:off x="7341407" y="2050090"/>
            <a:ext cx="2407902" cy="646331"/>
          </a:xfrm>
          <a:prstGeom prst="rect">
            <a:avLst/>
          </a:prstGeom>
          <a:noFill/>
        </p:spPr>
        <p:txBody>
          <a:bodyPr wrap="square" rtlCol="0">
            <a:spAutoFit/>
          </a:bodyPr>
          <a:lstStyle/>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Première idée</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Choix du jeux de données</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Choix du modèle</a:t>
            </a:r>
          </a:p>
        </p:txBody>
      </p:sp>
      <p:sp>
        <p:nvSpPr>
          <p:cNvPr id="106" name="ZoneTexte 105">
            <a:extLst>
              <a:ext uri="{FF2B5EF4-FFF2-40B4-BE49-F238E27FC236}">
                <a16:creationId xmlns:a16="http://schemas.microsoft.com/office/drawing/2014/main" id="{B25C3861-D26F-434D-9ED8-F23B51451D6B}"/>
              </a:ext>
            </a:extLst>
          </p:cNvPr>
          <p:cNvSpPr txBox="1"/>
          <p:nvPr/>
        </p:nvSpPr>
        <p:spPr>
          <a:xfrm>
            <a:off x="7392144" y="3632891"/>
            <a:ext cx="2407902" cy="1015663"/>
          </a:xfrm>
          <a:prstGeom prst="rect">
            <a:avLst/>
          </a:prstGeom>
          <a:noFill/>
        </p:spPr>
        <p:txBody>
          <a:bodyPr wrap="square" rtlCol="0">
            <a:spAutoFit/>
          </a:bodyPr>
          <a:lstStyle/>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Split du jeux de données, rééquilibrage</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Choix des métriques</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Optimisation du modèles</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 Seuil de probabilité optimal</a:t>
            </a:r>
          </a:p>
        </p:txBody>
      </p:sp>
      <p:sp>
        <p:nvSpPr>
          <p:cNvPr id="107" name="Accolade ouvrante 106">
            <a:extLst>
              <a:ext uri="{FF2B5EF4-FFF2-40B4-BE49-F238E27FC236}">
                <a16:creationId xmlns:a16="http://schemas.microsoft.com/office/drawing/2014/main" id="{321815DB-C9C4-4989-AD61-231B68E22FF3}"/>
              </a:ext>
            </a:extLst>
          </p:cNvPr>
          <p:cNvSpPr/>
          <p:nvPr/>
        </p:nvSpPr>
        <p:spPr>
          <a:xfrm rot="16200000">
            <a:off x="8352569" y="4557584"/>
            <a:ext cx="460875" cy="2283187"/>
          </a:xfrm>
          <a:prstGeom prst="leftBrace">
            <a:avLst/>
          </a:prstGeom>
          <a:ln w="47625">
            <a:solidFill>
              <a:srgbClr val="C1344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08" name="Cube 107">
            <a:extLst>
              <a:ext uri="{FF2B5EF4-FFF2-40B4-BE49-F238E27FC236}">
                <a16:creationId xmlns:a16="http://schemas.microsoft.com/office/drawing/2014/main" id="{C00A9A91-0A9B-4467-B718-53E676478751}"/>
              </a:ext>
            </a:extLst>
          </p:cNvPr>
          <p:cNvSpPr/>
          <p:nvPr/>
        </p:nvSpPr>
        <p:spPr>
          <a:xfrm>
            <a:off x="7752184" y="5988002"/>
            <a:ext cx="1644839" cy="598592"/>
          </a:xfrm>
          <a:prstGeom prst="cube">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Modèle Final</a:t>
            </a:r>
          </a:p>
        </p:txBody>
      </p:sp>
      <p:sp>
        <p:nvSpPr>
          <p:cNvPr id="109" name="Triangle isocèle 108">
            <a:extLst>
              <a:ext uri="{FF2B5EF4-FFF2-40B4-BE49-F238E27FC236}">
                <a16:creationId xmlns:a16="http://schemas.microsoft.com/office/drawing/2014/main" id="{CEB8E69D-06AF-4764-A87D-620B8C34B8C8}"/>
              </a:ext>
            </a:extLst>
          </p:cNvPr>
          <p:cNvSpPr/>
          <p:nvPr/>
        </p:nvSpPr>
        <p:spPr>
          <a:xfrm rot="5400000">
            <a:off x="1986179" y="1011410"/>
            <a:ext cx="464529" cy="280099"/>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Triangle isocèle 110">
            <a:extLst>
              <a:ext uri="{FF2B5EF4-FFF2-40B4-BE49-F238E27FC236}">
                <a16:creationId xmlns:a16="http://schemas.microsoft.com/office/drawing/2014/main" id="{896ABBBD-A3A5-488E-97EE-22DA04AD4877}"/>
              </a:ext>
            </a:extLst>
          </p:cNvPr>
          <p:cNvSpPr/>
          <p:nvPr/>
        </p:nvSpPr>
        <p:spPr>
          <a:xfrm rot="5400000">
            <a:off x="4461597" y="990567"/>
            <a:ext cx="464529" cy="280099"/>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Triangle isocèle 111">
            <a:extLst>
              <a:ext uri="{FF2B5EF4-FFF2-40B4-BE49-F238E27FC236}">
                <a16:creationId xmlns:a16="http://schemas.microsoft.com/office/drawing/2014/main" id="{DEBC3D06-CE1C-4AC7-9FF1-8451EB73298D}"/>
              </a:ext>
            </a:extLst>
          </p:cNvPr>
          <p:cNvSpPr/>
          <p:nvPr/>
        </p:nvSpPr>
        <p:spPr>
          <a:xfrm rot="5400000">
            <a:off x="6884304" y="1002710"/>
            <a:ext cx="464529" cy="280099"/>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Triangle isocèle 112">
            <a:extLst>
              <a:ext uri="{FF2B5EF4-FFF2-40B4-BE49-F238E27FC236}">
                <a16:creationId xmlns:a16="http://schemas.microsoft.com/office/drawing/2014/main" id="{7C46422D-B23E-4565-95C2-2F00DAE7DD5C}"/>
              </a:ext>
            </a:extLst>
          </p:cNvPr>
          <p:cNvSpPr/>
          <p:nvPr/>
        </p:nvSpPr>
        <p:spPr>
          <a:xfrm rot="5400000">
            <a:off x="9326524" y="1008188"/>
            <a:ext cx="464529" cy="280099"/>
          </a:xfrm>
          <a:prstGeom prs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6" name="Image 115">
            <a:extLst>
              <a:ext uri="{FF2B5EF4-FFF2-40B4-BE49-F238E27FC236}">
                <a16:creationId xmlns:a16="http://schemas.microsoft.com/office/drawing/2014/main" id="{82DF3944-EBBC-4F37-B6D3-82C962CE114B}"/>
              </a:ext>
            </a:extLst>
          </p:cNvPr>
          <p:cNvPicPr>
            <a:picLocks noChangeAspect="1"/>
          </p:cNvPicPr>
          <p:nvPr/>
        </p:nvPicPr>
        <p:blipFill>
          <a:blip r:embed="rId15"/>
          <a:stretch>
            <a:fillRect/>
          </a:stretch>
        </p:blipFill>
        <p:spPr>
          <a:xfrm>
            <a:off x="9969700" y="2204864"/>
            <a:ext cx="1965274" cy="952953"/>
          </a:xfrm>
          <a:prstGeom prst="rect">
            <a:avLst/>
          </a:prstGeom>
        </p:spPr>
      </p:pic>
      <p:sp>
        <p:nvSpPr>
          <p:cNvPr id="122" name="ZoneTexte 121">
            <a:extLst>
              <a:ext uri="{FF2B5EF4-FFF2-40B4-BE49-F238E27FC236}">
                <a16:creationId xmlns:a16="http://schemas.microsoft.com/office/drawing/2014/main" id="{4D1BCD7A-5C32-4D9C-89E2-54056F65284D}"/>
              </a:ext>
            </a:extLst>
          </p:cNvPr>
          <p:cNvSpPr txBox="1"/>
          <p:nvPr/>
        </p:nvSpPr>
        <p:spPr>
          <a:xfrm>
            <a:off x="9868873" y="3279317"/>
            <a:ext cx="2232498" cy="461665"/>
          </a:xfrm>
          <a:prstGeom prst="rect">
            <a:avLst/>
          </a:prstGeom>
          <a:noFill/>
        </p:spPr>
        <p:txBody>
          <a:bodyPr wrap="square" rtlCol="0">
            <a:spAutoFit/>
          </a:bodyPr>
          <a:lstStyle/>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Prédictions</a:t>
            </a:r>
          </a:p>
          <a:p>
            <a:pPr marL="285750" indent="-285750">
              <a:buFont typeface="Wingdings" panose="05000000000000000000" pitchFamily="2" charset="2"/>
              <a:buChar char="§"/>
            </a:pPr>
            <a:r>
              <a:rPr lang="fr-FR" sz="1200" dirty="0">
                <a:solidFill>
                  <a:srgbClr val="7E4342"/>
                </a:solidFill>
                <a:latin typeface="Arial" panose="020B0604020202020204" pitchFamily="34" charset="0"/>
                <a:cs typeface="Arial" panose="020B0604020202020204" pitchFamily="34" charset="0"/>
              </a:rPr>
              <a:t>Visualisations</a:t>
            </a:r>
          </a:p>
        </p:txBody>
      </p:sp>
      <p:sp>
        <p:nvSpPr>
          <p:cNvPr id="123" name="ZoneTexte 122">
            <a:extLst>
              <a:ext uri="{FF2B5EF4-FFF2-40B4-BE49-F238E27FC236}">
                <a16:creationId xmlns:a16="http://schemas.microsoft.com/office/drawing/2014/main" id="{399CA400-2539-4FBA-B15F-0C1B23D4E4AE}"/>
              </a:ext>
            </a:extLst>
          </p:cNvPr>
          <p:cNvSpPr txBox="1"/>
          <p:nvPr/>
        </p:nvSpPr>
        <p:spPr>
          <a:xfrm>
            <a:off x="9850924" y="1538574"/>
            <a:ext cx="2232498" cy="512320"/>
          </a:xfrm>
          <a:prstGeom prst="rect">
            <a:avLst/>
          </a:prstGeom>
          <a:solidFill>
            <a:srgbClr val="7E4342">
              <a:alpha val="60000"/>
            </a:srgbClr>
          </a:solidFill>
          <a:ln>
            <a:solidFill>
              <a:srgbClr val="7E4342"/>
            </a:solidFill>
          </a:ln>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fr-FR" sz="2400" kern="1200" dirty="0" err="1">
                <a:latin typeface="Arial" panose="020B0604020202020204" pitchFamily="34" charset="0"/>
                <a:cs typeface="Arial" panose="020B0604020202020204" pitchFamily="34" charset="0"/>
              </a:rPr>
              <a:t>Dév</a:t>
            </a:r>
            <a:r>
              <a:rPr lang="fr-FR" sz="2400" kern="1200" dirty="0">
                <a:latin typeface="Arial" panose="020B0604020202020204" pitchFamily="34" charset="0"/>
                <a:cs typeface="Arial" panose="020B0604020202020204" pitchFamily="34" charset="0"/>
              </a:rPr>
              <a:t>. local</a:t>
            </a:r>
          </a:p>
        </p:txBody>
      </p:sp>
      <p:sp>
        <p:nvSpPr>
          <p:cNvPr id="124" name="ZoneTexte 123">
            <a:extLst>
              <a:ext uri="{FF2B5EF4-FFF2-40B4-BE49-F238E27FC236}">
                <a16:creationId xmlns:a16="http://schemas.microsoft.com/office/drawing/2014/main" id="{FEE452E8-6F86-4F5C-863E-C82DFB55AA42}"/>
              </a:ext>
            </a:extLst>
          </p:cNvPr>
          <p:cNvSpPr txBox="1"/>
          <p:nvPr/>
        </p:nvSpPr>
        <p:spPr>
          <a:xfrm>
            <a:off x="9868873" y="3975169"/>
            <a:ext cx="2232498" cy="512320"/>
          </a:xfrm>
          <a:prstGeom prst="rect">
            <a:avLst/>
          </a:prstGeom>
          <a:solidFill>
            <a:srgbClr val="7E4342">
              <a:alpha val="60000"/>
            </a:srgbClr>
          </a:solidFill>
          <a:ln>
            <a:solidFill>
              <a:srgbClr val="7E4342"/>
            </a:solidFill>
          </a:ln>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lnSpc>
                <a:spcPct val="90000"/>
              </a:lnSpc>
              <a:spcBef>
                <a:spcPct val="0"/>
              </a:spcBef>
              <a:spcAft>
                <a:spcPct val="35000"/>
              </a:spcAft>
              <a:buNone/>
            </a:pPr>
            <a:r>
              <a:rPr lang="fr-FR" sz="2400" kern="1200" dirty="0">
                <a:latin typeface="Arial" panose="020B0604020202020204" pitchFamily="34" charset="0"/>
                <a:cs typeface="Arial" panose="020B0604020202020204" pitchFamily="34" charset="0"/>
              </a:rPr>
              <a:t>Déploiement</a:t>
            </a:r>
          </a:p>
        </p:txBody>
      </p:sp>
      <p:pic>
        <p:nvPicPr>
          <p:cNvPr id="130" name="Image 129">
            <a:extLst>
              <a:ext uri="{FF2B5EF4-FFF2-40B4-BE49-F238E27FC236}">
                <a16:creationId xmlns:a16="http://schemas.microsoft.com/office/drawing/2014/main" id="{FFCF7A7F-DA49-4665-A891-454067FE13B5}"/>
              </a:ext>
            </a:extLst>
          </p:cNvPr>
          <p:cNvPicPr>
            <a:picLocks noChangeAspect="1"/>
          </p:cNvPicPr>
          <p:nvPr/>
        </p:nvPicPr>
        <p:blipFill>
          <a:blip r:embed="rId16"/>
          <a:stretch>
            <a:fillRect/>
          </a:stretch>
        </p:blipFill>
        <p:spPr>
          <a:xfrm>
            <a:off x="7823335" y="1639145"/>
            <a:ext cx="1508416" cy="330496"/>
          </a:xfrm>
          <a:prstGeom prst="rect">
            <a:avLst/>
          </a:prstGeom>
        </p:spPr>
      </p:pic>
      <p:grpSp>
        <p:nvGrpSpPr>
          <p:cNvPr id="131" name="Groupe 130">
            <a:extLst>
              <a:ext uri="{FF2B5EF4-FFF2-40B4-BE49-F238E27FC236}">
                <a16:creationId xmlns:a16="http://schemas.microsoft.com/office/drawing/2014/main" id="{D9185EC8-3FF2-40A8-9BB2-F845762C7D77}"/>
              </a:ext>
            </a:extLst>
          </p:cNvPr>
          <p:cNvGrpSpPr/>
          <p:nvPr/>
        </p:nvGrpSpPr>
        <p:grpSpPr>
          <a:xfrm>
            <a:off x="2558140" y="3087178"/>
            <a:ext cx="2232498" cy="799207"/>
            <a:chOff x="2012" y="1548279"/>
            <a:chExt cx="1962267" cy="784907"/>
          </a:xfrm>
          <a:solidFill>
            <a:srgbClr val="C1344B">
              <a:alpha val="30000"/>
            </a:srgbClr>
          </a:solidFill>
        </p:grpSpPr>
        <p:sp>
          <p:nvSpPr>
            <p:cNvPr id="132" name="Rectangle 131">
              <a:extLst>
                <a:ext uri="{FF2B5EF4-FFF2-40B4-BE49-F238E27FC236}">
                  <a16:creationId xmlns:a16="http://schemas.microsoft.com/office/drawing/2014/main" id="{67A32AB2-4531-4CF8-A048-E775647A00D7}"/>
                </a:ext>
              </a:extLst>
            </p:cNvPr>
            <p:cNvSpPr/>
            <p:nvPr/>
          </p:nvSpPr>
          <p:spPr>
            <a:xfrm>
              <a:off x="2012" y="1548279"/>
              <a:ext cx="1962267" cy="784907"/>
            </a:xfrm>
            <a:prstGeom prst="rect">
              <a:avLst/>
            </a:prstGeom>
            <a:grpFill/>
            <a:ln>
              <a:solidFill>
                <a:srgbClr val="C1344B"/>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33" name="ZoneTexte 132">
              <a:extLst>
                <a:ext uri="{FF2B5EF4-FFF2-40B4-BE49-F238E27FC236}">
                  <a16:creationId xmlns:a16="http://schemas.microsoft.com/office/drawing/2014/main" id="{AC47E951-C3B0-48C2-B250-376837666C44}"/>
                </a:ext>
              </a:extLst>
            </p:cNvPr>
            <p:cNvSpPr txBox="1"/>
            <p:nvPr/>
          </p:nvSpPr>
          <p:spPr>
            <a:xfrm>
              <a:off x="2012" y="1548279"/>
              <a:ext cx="1962267" cy="784907"/>
            </a:xfrm>
            <a:prstGeom prst="rect">
              <a:avLst/>
            </a:prstGeom>
            <a:grpFill/>
            <a:ln>
              <a:solidFill>
                <a:srgbClr val="C1344B"/>
              </a:solidFill>
            </a:ln>
          </p:spPr>
          <p:style>
            <a:lnRef idx="0">
              <a:scrgbClr r="0" g="0" b="0"/>
            </a:lnRef>
            <a:fillRef idx="0">
              <a:scrgbClr r="0" g="0" b="0"/>
            </a:fillRef>
            <a:effectRef idx="0">
              <a:scrgbClr r="0" g="0" b="0"/>
            </a:effectRef>
            <a:fontRef idx="minor">
              <a:schemeClr val="lt1"/>
            </a:fontRef>
          </p:style>
          <p:txBody>
            <a:bodyPr spcFirstLastPara="0" vert="horz" wrap="square" lIns="248920" tIns="142240" rIns="248920" bIns="142240" numCol="1" spcCol="1270" anchor="ctr" anchorCtr="0">
              <a:noAutofit/>
            </a:bodyPr>
            <a:lstStyle/>
            <a:p>
              <a:pPr marL="0" lvl="0" indent="0" algn="ctr" defTabSz="1555750">
                <a:lnSpc>
                  <a:spcPct val="90000"/>
                </a:lnSpc>
                <a:spcBef>
                  <a:spcPct val="0"/>
                </a:spcBef>
                <a:buNone/>
              </a:pPr>
              <a:r>
                <a:rPr lang="fr-FR" sz="2400" kern="1200" dirty="0" err="1">
                  <a:latin typeface="Arial" panose="020B0604020202020204" pitchFamily="34" charset="0"/>
                  <a:cs typeface="Arial" panose="020B0604020202020204" pitchFamily="34" charset="0"/>
                </a:rPr>
                <a:t>Feature</a:t>
              </a:r>
              <a:endParaRPr lang="fr-FR" sz="2400" kern="1200" dirty="0">
                <a:latin typeface="Arial" panose="020B0604020202020204" pitchFamily="34" charset="0"/>
                <a:cs typeface="Arial" panose="020B0604020202020204" pitchFamily="34" charset="0"/>
              </a:endParaRPr>
            </a:p>
            <a:p>
              <a:pPr marL="0" lvl="0" indent="0" algn="ctr" defTabSz="1555750">
                <a:lnSpc>
                  <a:spcPct val="90000"/>
                </a:lnSpc>
                <a:spcBef>
                  <a:spcPct val="0"/>
                </a:spcBef>
                <a:buNone/>
              </a:pPr>
              <a:r>
                <a:rPr lang="fr-FR" sz="2400" dirty="0">
                  <a:latin typeface="Arial" panose="020B0604020202020204" pitchFamily="34" charset="0"/>
                  <a:cs typeface="Arial" panose="020B0604020202020204" pitchFamily="34" charset="0"/>
                </a:rPr>
                <a:t>Engineering</a:t>
              </a:r>
              <a:endParaRPr lang="fr-FR" sz="2400" kern="1200" dirty="0">
                <a:latin typeface="Arial" panose="020B0604020202020204" pitchFamily="34" charset="0"/>
                <a:cs typeface="Arial" panose="020B0604020202020204" pitchFamily="34" charset="0"/>
              </a:endParaRPr>
            </a:p>
          </p:txBody>
        </p:sp>
      </p:grpSp>
      <p:pic>
        <p:nvPicPr>
          <p:cNvPr id="135" name="Image 134">
            <a:extLst>
              <a:ext uri="{FF2B5EF4-FFF2-40B4-BE49-F238E27FC236}">
                <a16:creationId xmlns:a16="http://schemas.microsoft.com/office/drawing/2014/main" id="{6A5EDE5E-204D-4DE0-9A66-E46D63476F9B}"/>
              </a:ext>
            </a:extLst>
          </p:cNvPr>
          <p:cNvPicPr>
            <a:picLocks noChangeAspect="1"/>
          </p:cNvPicPr>
          <p:nvPr/>
        </p:nvPicPr>
        <p:blipFill>
          <a:blip r:embed="rId17"/>
          <a:stretch>
            <a:fillRect/>
          </a:stretch>
        </p:blipFill>
        <p:spPr>
          <a:xfrm>
            <a:off x="10063637" y="4573403"/>
            <a:ext cx="1771897" cy="952633"/>
          </a:xfrm>
          <a:prstGeom prst="rect">
            <a:avLst/>
          </a:prstGeom>
        </p:spPr>
      </p:pic>
      <p:pic>
        <p:nvPicPr>
          <p:cNvPr id="139" name="Image 138">
            <a:extLst>
              <a:ext uri="{FF2B5EF4-FFF2-40B4-BE49-F238E27FC236}">
                <a16:creationId xmlns:a16="http://schemas.microsoft.com/office/drawing/2014/main" id="{C2116186-49DC-419C-BD7B-6616B3C4C504}"/>
              </a:ext>
            </a:extLst>
          </p:cNvPr>
          <p:cNvPicPr>
            <a:picLocks noChangeAspect="1"/>
          </p:cNvPicPr>
          <p:nvPr/>
        </p:nvPicPr>
        <p:blipFill>
          <a:blip r:embed="rId18"/>
          <a:stretch>
            <a:fillRect/>
          </a:stretch>
        </p:blipFill>
        <p:spPr>
          <a:xfrm>
            <a:off x="7610114" y="3201102"/>
            <a:ext cx="213221" cy="343996"/>
          </a:xfrm>
          <a:prstGeom prst="rect">
            <a:avLst/>
          </a:prstGeom>
        </p:spPr>
      </p:pic>
      <p:sp>
        <p:nvSpPr>
          <p:cNvPr id="140" name="Accolade ouvrante 139">
            <a:extLst>
              <a:ext uri="{FF2B5EF4-FFF2-40B4-BE49-F238E27FC236}">
                <a16:creationId xmlns:a16="http://schemas.microsoft.com/office/drawing/2014/main" id="{FD8FE298-7DC5-4D2B-A1DC-58B7723A4737}"/>
              </a:ext>
            </a:extLst>
          </p:cNvPr>
          <p:cNvSpPr/>
          <p:nvPr/>
        </p:nvSpPr>
        <p:spPr>
          <a:xfrm rot="16200000">
            <a:off x="3426274" y="4517869"/>
            <a:ext cx="460875" cy="2283187"/>
          </a:xfrm>
          <a:prstGeom prst="leftBrace">
            <a:avLst/>
          </a:prstGeom>
          <a:ln w="47625">
            <a:solidFill>
              <a:srgbClr val="C1344B"/>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2" name="Groupe 1">
            <a:extLst>
              <a:ext uri="{FF2B5EF4-FFF2-40B4-BE49-F238E27FC236}">
                <a16:creationId xmlns:a16="http://schemas.microsoft.com/office/drawing/2014/main" id="{AD1529B0-4D94-446F-B615-FB1E2E65838F}"/>
              </a:ext>
            </a:extLst>
          </p:cNvPr>
          <p:cNvGrpSpPr/>
          <p:nvPr/>
        </p:nvGrpSpPr>
        <p:grpSpPr>
          <a:xfrm>
            <a:off x="3071664" y="5877272"/>
            <a:ext cx="1149613" cy="373528"/>
            <a:chOff x="2548607" y="6177252"/>
            <a:chExt cx="1149613" cy="373528"/>
          </a:xfrm>
        </p:grpSpPr>
        <p:pic>
          <p:nvPicPr>
            <p:cNvPr id="142" name="Graphique 141" descr="Base de données">
              <a:extLst>
                <a:ext uri="{FF2B5EF4-FFF2-40B4-BE49-F238E27FC236}">
                  <a16:creationId xmlns:a16="http://schemas.microsoft.com/office/drawing/2014/main" id="{B9A89973-0BE9-4C3B-9360-31AB1E3470F0}"/>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548607" y="6177252"/>
              <a:ext cx="378424" cy="353295"/>
            </a:xfrm>
            <a:prstGeom prst="rect">
              <a:avLst/>
            </a:prstGeom>
          </p:spPr>
        </p:pic>
        <p:sp>
          <p:nvSpPr>
            <p:cNvPr id="143" name="ZoneTexte 142">
              <a:extLst>
                <a:ext uri="{FF2B5EF4-FFF2-40B4-BE49-F238E27FC236}">
                  <a16:creationId xmlns:a16="http://schemas.microsoft.com/office/drawing/2014/main" id="{8F61F94F-11DF-4005-AF23-B1E3336BC734}"/>
                </a:ext>
              </a:extLst>
            </p:cNvPr>
            <p:cNvSpPr txBox="1"/>
            <p:nvPr/>
          </p:nvSpPr>
          <p:spPr>
            <a:xfrm>
              <a:off x="2554172" y="6181448"/>
              <a:ext cx="1144048" cy="369332"/>
            </a:xfrm>
            <a:prstGeom prst="rect">
              <a:avLst/>
            </a:prstGeom>
            <a:noFill/>
          </p:spPr>
          <p:txBody>
            <a:bodyPr wrap="square" rtlCol="0">
              <a:spAutoFit/>
            </a:bodyPr>
            <a:lstStyle/>
            <a:p>
              <a:pPr algn="ctr"/>
              <a:r>
                <a:rPr lang="fr-FR" b="1" dirty="0">
                  <a:ln w="0"/>
                  <a:solidFill>
                    <a:schemeClr val="bg1"/>
                  </a:solidFill>
                  <a:latin typeface="Arial" panose="020B0604020202020204" pitchFamily="34" charset="0"/>
                  <a:cs typeface="Arial" panose="020B0604020202020204" pitchFamily="34" charset="0"/>
                </a:rPr>
                <a:t>1</a:t>
              </a:r>
              <a:r>
                <a:rPr lang="fr-FR" sz="1400" b="1" dirty="0">
                  <a:ln w="0"/>
                  <a:solidFill>
                    <a:srgbClr val="C1344B"/>
                  </a:solidFill>
                  <a:latin typeface="Arial" panose="020B0604020202020204" pitchFamily="34" charset="0"/>
                  <a:cs typeface="Arial" panose="020B0604020202020204" pitchFamily="34" charset="0"/>
                </a:rPr>
                <a:t>  train set</a:t>
              </a:r>
            </a:p>
          </p:txBody>
        </p:sp>
      </p:grpSp>
      <p:grpSp>
        <p:nvGrpSpPr>
          <p:cNvPr id="5" name="Groupe 4">
            <a:extLst>
              <a:ext uri="{FF2B5EF4-FFF2-40B4-BE49-F238E27FC236}">
                <a16:creationId xmlns:a16="http://schemas.microsoft.com/office/drawing/2014/main" id="{71506A12-950B-449D-92CE-B135C75D77A4}"/>
              </a:ext>
            </a:extLst>
          </p:cNvPr>
          <p:cNvGrpSpPr/>
          <p:nvPr/>
        </p:nvGrpSpPr>
        <p:grpSpPr>
          <a:xfrm>
            <a:off x="3036152" y="6206143"/>
            <a:ext cx="1144048" cy="370780"/>
            <a:chOff x="3634292" y="6179509"/>
            <a:chExt cx="1144048" cy="370780"/>
          </a:xfrm>
        </p:grpSpPr>
        <p:pic>
          <p:nvPicPr>
            <p:cNvPr id="144" name="Graphique 143" descr="Base de données">
              <a:extLst>
                <a:ext uri="{FF2B5EF4-FFF2-40B4-BE49-F238E27FC236}">
                  <a16:creationId xmlns:a16="http://schemas.microsoft.com/office/drawing/2014/main" id="{215BD658-6F5F-4A8F-A1D1-A5941F6B9E9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664116" y="6179509"/>
              <a:ext cx="378424" cy="353295"/>
            </a:xfrm>
            <a:prstGeom prst="rect">
              <a:avLst/>
            </a:prstGeom>
          </p:spPr>
        </p:pic>
        <p:sp>
          <p:nvSpPr>
            <p:cNvPr id="146" name="ZoneTexte 145">
              <a:extLst>
                <a:ext uri="{FF2B5EF4-FFF2-40B4-BE49-F238E27FC236}">
                  <a16:creationId xmlns:a16="http://schemas.microsoft.com/office/drawing/2014/main" id="{00417688-2B99-43CB-ADDD-FD1703850B46}"/>
                </a:ext>
              </a:extLst>
            </p:cNvPr>
            <p:cNvSpPr txBox="1"/>
            <p:nvPr/>
          </p:nvSpPr>
          <p:spPr>
            <a:xfrm>
              <a:off x="3634292" y="6180957"/>
              <a:ext cx="1144048" cy="369332"/>
            </a:xfrm>
            <a:prstGeom prst="rect">
              <a:avLst/>
            </a:prstGeom>
            <a:noFill/>
          </p:spPr>
          <p:txBody>
            <a:bodyPr wrap="square" rtlCol="0">
              <a:spAutoFit/>
            </a:bodyPr>
            <a:lstStyle/>
            <a:p>
              <a:pPr algn="ctr"/>
              <a:r>
                <a:rPr lang="fr-FR" b="1" dirty="0">
                  <a:ln w="0"/>
                  <a:solidFill>
                    <a:schemeClr val="bg1"/>
                  </a:solidFill>
                  <a:latin typeface="Arial" panose="020B0604020202020204" pitchFamily="34" charset="0"/>
                  <a:cs typeface="Arial" panose="020B0604020202020204" pitchFamily="34" charset="0"/>
                </a:rPr>
                <a:t>1</a:t>
              </a:r>
              <a:r>
                <a:rPr lang="fr-FR" sz="1400" b="1" dirty="0">
                  <a:ln w="0"/>
                  <a:solidFill>
                    <a:srgbClr val="C1344B"/>
                  </a:solidFill>
                  <a:latin typeface="Arial" panose="020B0604020202020204" pitchFamily="34" charset="0"/>
                  <a:cs typeface="Arial" panose="020B0604020202020204" pitchFamily="34" charset="0"/>
                </a:rPr>
                <a:t>  test set</a:t>
              </a:r>
            </a:p>
          </p:txBody>
        </p:sp>
      </p:grpSp>
    </p:spTree>
    <p:extLst>
      <p:ext uri="{BB962C8B-B14F-4D97-AF65-F5344CB8AC3E}">
        <p14:creationId xmlns:p14="http://schemas.microsoft.com/office/powerpoint/2010/main" val="21233802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50</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t>
                </a:r>
                <a:r>
                  <a:rPr lang="fr-FR" sz="3800" dirty="0" err="1">
                    <a:solidFill>
                      <a:srgbClr val="7E4342"/>
                    </a:solidFill>
                    <a:latin typeface="Arial" panose="020B0604020202020204" pitchFamily="34" charset="0"/>
                    <a:cs typeface="Arial" panose="020B0604020202020204" pitchFamily="34" charset="0"/>
                  </a:rPr>
                  <a:t>Feature</a:t>
                </a:r>
                <a:r>
                  <a:rPr lang="fr-FR" sz="3800" dirty="0">
                    <a:solidFill>
                      <a:srgbClr val="7E4342"/>
                    </a:solidFill>
                    <a:latin typeface="Arial" panose="020B0604020202020204" pitchFamily="34" charset="0"/>
                    <a:cs typeface="Arial" panose="020B0604020202020204" pitchFamily="34" charset="0"/>
                  </a:rPr>
                  <a:t> Engineering – Manuel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6</a:t>
            </a:r>
          </a:p>
        </p:txBody>
      </p:sp>
      <p:graphicFrame>
        <p:nvGraphicFramePr>
          <p:cNvPr id="13" name="Tableau 12">
            <a:extLst>
              <a:ext uri="{FF2B5EF4-FFF2-40B4-BE49-F238E27FC236}">
                <a16:creationId xmlns:a16="http://schemas.microsoft.com/office/drawing/2014/main" id="{A2B343F8-1A9C-4A21-A3DF-12C9F6BBD252}"/>
              </a:ext>
            </a:extLst>
          </p:cNvPr>
          <p:cNvGraphicFramePr>
            <a:graphicFrameLocks noGrp="1"/>
          </p:cNvGraphicFramePr>
          <p:nvPr>
            <p:extLst>
              <p:ext uri="{D42A27DB-BD31-4B8C-83A1-F6EECF244321}">
                <p14:modId xmlns:p14="http://schemas.microsoft.com/office/powerpoint/2010/main" val="139044878"/>
              </p:ext>
            </p:extLst>
          </p:nvPr>
        </p:nvGraphicFramePr>
        <p:xfrm>
          <a:off x="191076" y="946298"/>
          <a:ext cx="11809580" cy="1828800"/>
        </p:xfrm>
        <a:graphic>
          <a:graphicData uri="http://schemas.openxmlformats.org/drawingml/2006/table">
            <a:tbl>
              <a:tblPr firstRow="1" bandRow="1">
                <a:tableStyleId>{5C22544A-7EE6-4342-B048-85BDC9FD1C3A}</a:tableStyleId>
              </a:tblPr>
              <a:tblGrid>
                <a:gridCol w="2571794">
                  <a:extLst>
                    <a:ext uri="{9D8B030D-6E8A-4147-A177-3AD203B41FA5}">
                      <a16:colId xmlns:a16="http://schemas.microsoft.com/office/drawing/2014/main" val="3522995301"/>
                    </a:ext>
                  </a:extLst>
                </a:gridCol>
                <a:gridCol w="3117106">
                  <a:extLst>
                    <a:ext uri="{9D8B030D-6E8A-4147-A177-3AD203B41FA5}">
                      <a16:colId xmlns:a16="http://schemas.microsoft.com/office/drawing/2014/main" val="3506219800"/>
                    </a:ext>
                  </a:extLst>
                </a:gridCol>
                <a:gridCol w="6120680">
                  <a:extLst>
                    <a:ext uri="{9D8B030D-6E8A-4147-A177-3AD203B41FA5}">
                      <a16:colId xmlns:a16="http://schemas.microsoft.com/office/drawing/2014/main" val="165165663"/>
                    </a:ext>
                  </a:extLst>
                </a:gridCol>
              </a:tblGrid>
              <a:tr h="337695">
                <a:tc>
                  <a:txBody>
                    <a:bodyPr/>
                    <a:lstStyle/>
                    <a:p>
                      <a:r>
                        <a:rPr lang="fr-FR" dirty="0" err="1">
                          <a:solidFill>
                            <a:schemeClr val="bg1"/>
                          </a:solidFill>
                          <a:latin typeface="Arial" panose="020B0604020202020204" pitchFamily="34" charset="0"/>
                          <a:cs typeface="Arial" panose="020B0604020202020204" pitchFamily="34" charset="0"/>
                        </a:rPr>
                        <a:t>Dataframe</a:t>
                      </a:r>
                      <a:endParaRPr lang="fr-FR" dirty="0">
                        <a:solidFill>
                          <a:schemeClr val="bg1"/>
                        </a:solidFill>
                        <a:latin typeface="Arial" panose="020B0604020202020204" pitchFamily="34" charset="0"/>
                        <a:cs typeface="Arial" panose="020B0604020202020204" pitchFamily="34" charset="0"/>
                      </a:endParaRP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Nouvelle variables</a:t>
                      </a:r>
                    </a:p>
                  </a:txBody>
                  <a:tcPr>
                    <a:solidFill>
                      <a:srgbClr val="C1344B"/>
                    </a:solidFill>
                  </a:tcPr>
                </a:tc>
                <a:tc>
                  <a:txBody>
                    <a:bodyPr/>
                    <a:lstStyle/>
                    <a:p>
                      <a:r>
                        <a:rPr lang="fr-FR" sz="1800" dirty="0">
                          <a:solidFill>
                            <a:schemeClr val="bg1"/>
                          </a:solidFill>
                          <a:latin typeface="Arial" panose="020B0604020202020204" pitchFamily="34" charset="0"/>
                          <a:cs typeface="Arial" panose="020B0604020202020204" pitchFamily="34" charset="0"/>
                        </a:rPr>
                        <a:t>Description</a:t>
                      </a:r>
                    </a:p>
                  </a:txBody>
                  <a:tcPr>
                    <a:solidFill>
                      <a:srgbClr val="C1344B"/>
                    </a:solidFill>
                  </a:tcPr>
                </a:tc>
                <a:extLst>
                  <a:ext uri="{0D108BD9-81ED-4DB2-BD59-A6C34878D82A}">
                    <a16:rowId xmlns:a16="http://schemas.microsoft.com/office/drawing/2014/main" val="574669155"/>
                  </a:ext>
                </a:extLst>
              </a:tr>
              <a:tr h="253271">
                <a:tc rowSpan="4">
                  <a:txBody>
                    <a:bodyPr/>
                    <a:lstStyle/>
                    <a:p>
                      <a:r>
                        <a:rPr lang="fr-FR" sz="1200" dirty="0">
                          <a:latin typeface="Arial" panose="020B0604020202020204" pitchFamily="34" charset="0"/>
                          <a:cs typeface="Arial" panose="020B0604020202020204" pitchFamily="34" charset="0"/>
                        </a:rPr>
                        <a:t>bureau</a:t>
                      </a:r>
                    </a:p>
                  </a:txBody>
                  <a:tcPr>
                    <a:solidFill>
                      <a:srgbClr val="7E4342">
                        <a:alpha val="20000"/>
                      </a:srgbClr>
                    </a:solidFill>
                  </a:tcPr>
                </a:tc>
                <a:tc>
                  <a:txBody>
                    <a:bodyPr/>
                    <a:lstStyle/>
                    <a:p>
                      <a:pPr algn="ctr"/>
                      <a:r>
                        <a:rPr lang="en-US" sz="1200" dirty="0">
                          <a:latin typeface="Arial" panose="020B0604020202020204" pitchFamily="34" charset="0"/>
                          <a:cs typeface="Arial" panose="020B0604020202020204" pitchFamily="34" charset="0"/>
                        </a:rPr>
                        <a:t>CURRENT_DEBT_TO_CREDIT_RATIO</a:t>
                      </a:r>
                      <a:endParaRPr lang="fr-FR" sz="12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Ratio : Dette actuelle sur le crédit \ Limite de crédit actuelle de la carte de crédit</a:t>
                      </a:r>
                    </a:p>
                  </a:txBody>
                  <a:tcPr>
                    <a:solidFill>
                      <a:srgbClr val="C1344B">
                        <a:alpha val="50000"/>
                      </a:srgbClr>
                    </a:solidFill>
                  </a:tcPr>
                </a:tc>
                <a:extLst>
                  <a:ext uri="{0D108BD9-81ED-4DB2-BD59-A6C34878D82A}">
                    <a16:rowId xmlns:a16="http://schemas.microsoft.com/office/drawing/2014/main" val="878392383"/>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AMT_ANNUITY_CREDIT_RATIO</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Limite de crédit actuelle de la carte de crédit - Dette actuelle sur le crédit</a:t>
                      </a:r>
                    </a:p>
                  </a:txBody>
                  <a:tcPr>
                    <a:solidFill>
                      <a:srgbClr val="C1344B">
                        <a:alpha val="20000"/>
                      </a:srgbClr>
                    </a:solidFill>
                  </a:tcPr>
                </a:tc>
                <a:extLst>
                  <a:ext uri="{0D108BD9-81ED-4DB2-BD59-A6C34878D82A}">
                    <a16:rowId xmlns:a16="http://schemas.microsoft.com/office/drawing/2014/main" val="31069438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b="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CURRENT_CREDIT_DEBT_DIFF</a:t>
                      </a:r>
                    </a:p>
                  </a:txBody>
                  <a:tcPr>
                    <a:solidFill>
                      <a:srgbClr val="C1344B">
                        <a:alpha val="5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nombre de jours avant la demande de prêt où la dernière information sur la solvabilité du </a:t>
                      </a:r>
                      <a:r>
                        <a:rPr lang="fr-FR" sz="1200" dirty="0" err="1">
                          <a:latin typeface="Arial" panose="020B0604020202020204" pitchFamily="34" charset="0"/>
                          <a:cs typeface="Arial" panose="020B0604020202020204" pitchFamily="34" charset="0"/>
                        </a:rPr>
                        <a:t>Credit</a:t>
                      </a:r>
                      <a:r>
                        <a:rPr lang="fr-FR" sz="1200" dirty="0">
                          <a:latin typeface="Arial" panose="020B0604020202020204" pitchFamily="34" charset="0"/>
                          <a:cs typeface="Arial" panose="020B0604020202020204" pitchFamily="34" charset="0"/>
                        </a:rPr>
                        <a:t> Bureau a été fournie - Durée restante du crédit CB (en jours)</a:t>
                      </a:r>
                    </a:p>
                  </a:txBody>
                  <a:tcPr>
                    <a:solidFill>
                      <a:srgbClr val="C1344B">
                        <a:alpha val="50000"/>
                      </a:srgbClr>
                    </a:solidFill>
                  </a:tcPr>
                </a:tc>
                <a:extLst>
                  <a:ext uri="{0D108BD9-81ED-4DB2-BD59-A6C34878D82A}">
                    <a16:rowId xmlns:a16="http://schemas.microsoft.com/office/drawing/2014/main" val="235768325"/>
                  </a:ext>
                </a:extLst>
              </a:tr>
              <a:tr h="253271">
                <a:tc v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fr-FR" sz="1200" dirty="0">
                        <a:latin typeface="Arial" panose="020B0604020202020204" pitchFamily="34" charset="0"/>
                        <a:cs typeface="Arial" panose="020B0604020202020204" pitchFamily="34" charset="0"/>
                      </a:endParaRPr>
                    </a:p>
                  </a:txBody>
                  <a:tcPr>
                    <a:solidFill>
                      <a:srgbClr val="7E4342">
                        <a:alpha val="20000"/>
                      </a:srgbClr>
                    </a:solidFill>
                  </a:tcPr>
                </a:tc>
                <a:tc>
                  <a:txBody>
                    <a:bodyPr/>
                    <a:lstStyle/>
                    <a:p>
                      <a:pPr algn="ctr"/>
                      <a:r>
                        <a:rPr lang="fr-FR" sz="1200" dirty="0">
                          <a:latin typeface="Arial" panose="020B0604020202020204" pitchFamily="34" charset="0"/>
                          <a:cs typeface="Arial" panose="020B0604020202020204" pitchFamily="34" charset="0"/>
                        </a:rPr>
                        <a:t>CREDIT_ENDDATE_UPDATE_DIFF</a:t>
                      </a:r>
                    </a:p>
                  </a:txBody>
                  <a:tcPr>
                    <a:solidFill>
                      <a:srgbClr val="C1344B">
                        <a:alpha val="20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Arial" panose="020B0604020202020204" pitchFamily="34" charset="0"/>
                          <a:cs typeface="Arial" panose="020B0604020202020204" pitchFamily="34" charset="0"/>
                        </a:rPr>
                        <a:t>Différence : nombre de jours avant la demande de prêt où la dernière information sur la solvabilité du </a:t>
                      </a:r>
                      <a:r>
                        <a:rPr lang="fr-FR" sz="1200" dirty="0" err="1">
                          <a:latin typeface="Arial" panose="020B0604020202020204" pitchFamily="34" charset="0"/>
                          <a:cs typeface="Arial" panose="020B0604020202020204" pitchFamily="34" charset="0"/>
                        </a:rPr>
                        <a:t>Credit</a:t>
                      </a:r>
                      <a:r>
                        <a:rPr lang="fr-FR" sz="1200" dirty="0">
                          <a:latin typeface="Arial" panose="020B0604020202020204" pitchFamily="34" charset="0"/>
                          <a:cs typeface="Arial" panose="020B0604020202020204" pitchFamily="34" charset="0"/>
                        </a:rPr>
                        <a:t> Bureau a été fournie - Durée restante du crédit CB (en jours)</a:t>
                      </a:r>
                    </a:p>
                  </a:txBody>
                  <a:tcPr>
                    <a:solidFill>
                      <a:srgbClr val="C1344B">
                        <a:alpha val="20000"/>
                      </a:srgbClr>
                    </a:solidFill>
                  </a:tcPr>
                </a:tc>
                <a:extLst>
                  <a:ext uri="{0D108BD9-81ED-4DB2-BD59-A6C34878D82A}">
                    <a16:rowId xmlns:a16="http://schemas.microsoft.com/office/drawing/2014/main" val="4184006021"/>
                  </a:ext>
                </a:extLst>
              </a:tr>
            </a:tbl>
          </a:graphicData>
        </a:graphic>
      </p:graphicFrame>
    </p:spTree>
    <p:extLst>
      <p:ext uri="{BB962C8B-B14F-4D97-AF65-F5344CB8AC3E}">
        <p14:creationId xmlns:p14="http://schemas.microsoft.com/office/powerpoint/2010/main" val="3205834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51</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Annexe </a:t>
                </a:r>
                <a:r>
                  <a:rPr lang="fr-FR" sz="3800" dirty="0">
                    <a:solidFill>
                      <a:srgbClr val="7E4342"/>
                    </a:solidFill>
                    <a:latin typeface="Arial" panose="020B0604020202020204" pitchFamily="34" charset="0"/>
                    <a:cs typeface="Arial" panose="020B0604020202020204" pitchFamily="34" charset="0"/>
                  </a:rPr>
                  <a:t>Données – Assemblage – Merge </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7</a:t>
            </a:r>
          </a:p>
        </p:txBody>
      </p:sp>
      <p:graphicFrame>
        <p:nvGraphicFramePr>
          <p:cNvPr id="12" name="Tableau 11">
            <a:extLst>
              <a:ext uri="{FF2B5EF4-FFF2-40B4-BE49-F238E27FC236}">
                <a16:creationId xmlns:a16="http://schemas.microsoft.com/office/drawing/2014/main" id="{BDDA8DAD-2DDE-4AAB-A4D0-101CDD2EF742}"/>
              </a:ext>
            </a:extLst>
          </p:cNvPr>
          <p:cNvGraphicFramePr>
            <a:graphicFrameLocks noGrp="1"/>
          </p:cNvGraphicFramePr>
          <p:nvPr>
            <p:extLst>
              <p:ext uri="{D42A27DB-BD31-4B8C-83A1-F6EECF244321}">
                <p14:modId xmlns:p14="http://schemas.microsoft.com/office/powerpoint/2010/main" val="2291832404"/>
              </p:ext>
            </p:extLst>
          </p:nvPr>
        </p:nvGraphicFramePr>
        <p:xfrm>
          <a:off x="119069" y="972027"/>
          <a:ext cx="11953330" cy="4485640"/>
        </p:xfrm>
        <a:graphic>
          <a:graphicData uri="http://schemas.openxmlformats.org/drawingml/2006/table">
            <a:tbl>
              <a:tblPr firstRow="1" bandRow="1">
                <a:tableStyleId>{5C22544A-7EE6-4342-B048-85BDC9FD1C3A}</a:tableStyleId>
              </a:tblPr>
              <a:tblGrid>
                <a:gridCol w="2304257">
                  <a:extLst>
                    <a:ext uri="{9D8B030D-6E8A-4147-A177-3AD203B41FA5}">
                      <a16:colId xmlns:a16="http://schemas.microsoft.com/office/drawing/2014/main" val="3522995301"/>
                    </a:ext>
                  </a:extLst>
                </a:gridCol>
                <a:gridCol w="2808312">
                  <a:extLst>
                    <a:ext uri="{9D8B030D-6E8A-4147-A177-3AD203B41FA5}">
                      <a16:colId xmlns:a16="http://schemas.microsoft.com/office/drawing/2014/main" val="3506219800"/>
                    </a:ext>
                  </a:extLst>
                </a:gridCol>
                <a:gridCol w="3672408">
                  <a:extLst>
                    <a:ext uri="{9D8B030D-6E8A-4147-A177-3AD203B41FA5}">
                      <a16:colId xmlns:a16="http://schemas.microsoft.com/office/drawing/2014/main" val="2003563657"/>
                    </a:ext>
                  </a:extLst>
                </a:gridCol>
                <a:gridCol w="3168353">
                  <a:extLst>
                    <a:ext uri="{9D8B030D-6E8A-4147-A177-3AD203B41FA5}">
                      <a16:colId xmlns:a16="http://schemas.microsoft.com/office/drawing/2014/main" val="165165663"/>
                    </a:ext>
                  </a:extLst>
                </a:gridCol>
              </a:tblGrid>
              <a:tr h="0">
                <a:tc>
                  <a:txBody>
                    <a:bodyPr/>
                    <a:lstStyle/>
                    <a:p>
                      <a:r>
                        <a:rPr lang="fr-FR" dirty="0" err="1">
                          <a:solidFill>
                            <a:schemeClr val="bg1"/>
                          </a:solidFill>
                          <a:latin typeface="Arial" panose="020B0604020202020204" pitchFamily="34" charset="0"/>
                          <a:cs typeface="Arial" panose="020B0604020202020204" pitchFamily="34" charset="0"/>
                        </a:rPr>
                        <a:t>Dataframe</a:t>
                      </a:r>
                      <a:r>
                        <a:rPr lang="fr-FR" dirty="0">
                          <a:solidFill>
                            <a:schemeClr val="bg1"/>
                          </a:solidFill>
                          <a:latin typeface="Arial" panose="020B0604020202020204" pitchFamily="34" charset="0"/>
                          <a:cs typeface="Arial" panose="020B0604020202020204" pitchFamily="34" charset="0"/>
                        </a:rPr>
                        <a:t> initial</a:t>
                      </a: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Nbr lignes var. initiales</a:t>
                      </a:r>
                    </a:p>
                  </a:txBody>
                  <a:tcPr>
                    <a:solidFill>
                      <a:srgbClr val="C1344B"/>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bg1"/>
                          </a:solidFill>
                          <a:latin typeface="Arial" panose="020B0604020202020204" pitchFamily="34" charset="0"/>
                          <a:cs typeface="Arial" panose="020B0604020202020204" pitchFamily="34" charset="0"/>
                        </a:rPr>
                        <a:t>Nbr  lignes var. après FE</a:t>
                      </a:r>
                    </a:p>
                  </a:txBody>
                  <a:tcPr>
                    <a:solidFill>
                      <a:srgbClr val="C1344B"/>
                    </a:solidFill>
                  </a:tcPr>
                </a:tc>
                <a:tc>
                  <a:txBody>
                    <a:bodyPr/>
                    <a:lstStyle/>
                    <a:p>
                      <a:r>
                        <a:rPr lang="fr-FR" dirty="0">
                          <a:solidFill>
                            <a:schemeClr val="bg1"/>
                          </a:solidFill>
                          <a:latin typeface="Arial" panose="020B0604020202020204" pitchFamily="34" charset="0"/>
                          <a:cs typeface="Arial" panose="020B0604020202020204" pitchFamily="34" charset="0"/>
                        </a:rPr>
                        <a:t>Merge avec et suppr var. colinéaires + &gt; 90% nan</a:t>
                      </a:r>
                      <a:endParaRPr lang="fr-FR" sz="1800" dirty="0">
                        <a:solidFill>
                          <a:schemeClr val="bg1"/>
                        </a:solidFill>
                        <a:latin typeface="Arial" panose="020B0604020202020204" pitchFamily="34" charset="0"/>
                        <a:cs typeface="Arial" panose="020B0604020202020204" pitchFamily="34" charset="0"/>
                      </a:endParaRPr>
                    </a:p>
                  </a:txBody>
                  <a:tcPr>
                    <a:solidFill>
                      <a:srgbClr val="C1344B"/>
                    </a:solidFill>
                  </a:tcPr>
                </a:tc>
                <a:extLst>
                  <a:ext uri="{0D108BD9-81ED-4DB2-BD59-A6C34878D82A}">
                    <a16:rowId xmlns:a16="http://schemas.microsoft.com/office/drawing/2014/main" val="574669155"/>
                  </a:ext>
                </a:extLst>
              </a:tr>
              <a:tr h="370840">
                <a:tc>
                  <a:txBody>
                    <a:bodyPr/>
                    <a:lstStyle/>
                    <a:p>
                      <a:r>
                        <a:rPr lang="fr-FR" sz="1600" dirty="0" err="1">
                          <a:latin typeface="Arial" panose="020B0604020202020204" pitchFamily="34" charset="0"/>
                          <a:cs typeface="Arial" panose="020B0604020202020204" pitchFamily="34" charset="0"/>
                        </a:rPr>
                        <a:t>application_train</a:t>
                      </a:r>
                      <a:r>
                        <a:rPr lang="fr-FR" sz="1600" dirty="0">
                          <a:latin typeface="Arial" panose="020B0604020202020204" pitchFamily="34" charset="0"/>
                          <a:cs typeface="Arial" panose="020B0604020202020204" pitchFamily="34" charset="0"/>
                        </a:rPr>
                        <a:t>/test</a:t>
                      </a:r>
                    </a:p>
                  </a:txBody>
                  <a:tcPr>
                    <a:solidFill>
                      <a:srgbClr val="C1344B">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latin typeface="Arial" panose="020B0604020202020204" pitchFamily="34" charset="0"/>
                          <a:cs typeface="Arial" panose="020B0604020202020204" pitchFamily="34" charset="0"/>
                        </a:rPr>
                        <a:t>(307511,  122) (48744, 121)</a:t>
                      </a:r>
                    </a:p>
                  </a:txBody>
                  <a:tcPr>
                    <a:solidFill>
                      <a:srgbClr val="C1344B">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latin typeface="Arial" panose="020B0604020202020204" pitchFamily="34" charset="0"/>
                          <a:cs typeface="Arial" panose="020B0604020202020204" pitchFamily="34" charset="0"/>
                        </a:rPr>
                        <a:t>(307507, 206) (48744, 205)</a:t>
                      </a:r>
                    </a:p>
                  </a:txBody>
                  <a:tcPr>
                    <a:solidFill>
                      <a:srgbClr val="C1344B">
                        <a:alpha val="50000"/>
                      </a:srgbClr>
                    </a:solidFill>
                  </a:tcPr>
                </a:tc>
                <a:tc>
                  <a:txBody>
                    <a:bodyPr/>
                    <a:lstStyle/>
                    <a:p>
                      <a:pPr algn="ctr"/>
                      <a:endParaRPr lang="fr-FR" sz="1600" dirty="0">
                        <a:latin typeface="Arial" panose="020B0604020202020204" pitchFamily="34" charset="0"/>
                        <a:cs typeface="Arial" panose="020B0604020202020204" pitchFamily="34" charset="0"/>
                      </a:endParaRPr>
                    </a:p>
                  </a:txBody>
                  <a:tcPr>
                    <a:solidFill>
                      <a:srgbClr val="C1344B">
                        <a:alpha val="50000"/>
                      </a:srgbClr>
                    </a:solidFill>
                  </a:tcPr>
                </a:tc>
                <a:extLst>
                  <a:ext uri="{0D108BD9-81ED-4DB2-BD59-A6C34878D82A}">
                    <a16:rowId xmlns:a16="http://schemas.microsoft.com/office/drawing/2014/main" val="878392383"/>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i="0" kern="1200" dirty="0" err="1">
                          <a:solidFill>
                            <a:schemeClr val="dk1"/>
                          </a:solidFill>
                          <a:effectLst/>
                          <a:latin typeface="Arial" panose="020B0604020202020204" pitchFamily="34" charset="0"/>
                          <a:ea typeface="+mn-ea"/>
                          <a:cs typeface="Arial" panose="020B0604020202020204" pitchFamily="34" charset="0"/>
                        </a:rPr>
                        <a:t>credit_card_balance</a:t>
                      </a:r>
                      <a:endParaRPr lang="fr-FR" sz="1600" b="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600" dirty="0">
                          <a:latin typeface="Arial" panose="020B0604020202020204" pitchFamily="34" charset="0"/>
                          <a:cs typeface="Arial" panose="020B0604020202020204" pitchFamily="34" charset="0"/>
                        </a:rPr>
                        <a:t>(3840312, 23)</a:t>
                      </a:r>
                    </a:p>
                  </a:txBody>
                  <a:tcPr>
                    <a:solidFill>
                      <a:srgbClr val="C1344B">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agg_ccb_cat</a:t>
                      </a:r>
                      <a:r>
                        <a:rPr lang="fr-FR" sz="1600" dirty="0">
                          <a:latin typeface="Arial" panose="020B0604020202020204" pitchFamily="34" charset="0"/>
                          <a:cs typeface="Arial" panose="020B0604020202020204" pitchFamily="34" charset="0"/>
                        </a:rPr>
                        <a:t> (103558, 21)</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agg_ccb_num</a:t>
                      </a:r>
                      <a:r>
                        <a:rPr lang="fr-FR" sz="1600" dirty="0">
                          <a:latin typeface="Arial" panose="020B0604020202020204" pitchFamily="34" charset="0"/>
                          <a:cs typeface="Arial" panose="020B0604020202020204" pitchFamily="34" charset="0"/>
                        </a:rPr>
                        <a:t> (103558, 68)</a:t>
                      </a:r>
                    </a:p>
                  </a:txBody>
                  <a:tcPr>
                    <a:solidFill>
                      <a:srgbClr val="C1344B">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application_train</a:t>
                      </a:r>
                      <a:r>
                        <a:rPr lang="fr-FR" sz="1600" dirty="0">
                          <a:latin typeface="Arial" panose="020B0604020202020204" pitchFamily="34" charset="0"/>
                          <a:cs typeface="Arial" panose="020B0604020202020204" pitchFamily="34" charset="0"/>
                        </a:rPr>
                        <a:t>/test</a:t>
                      </a:r>
                    </a:p>
                    <a:p>
                      <a:pPr algn="ctr"/>
                      <a:r>
                        <a:rPr lang="fr-FR" sz="1600" dirty="0">
                          <a:latin typeface="Arial" panose="020B0604020202020204" pitchFamily="34" charset="0"/>
                          <a:cs typeface="Arial" panose="020B0604020202020204" pitchFamily="34" charset="0"/>
                        </a:rPr>
                        <a:t>(307507, 246) (48744, 245)</a:t>
                      </a:r>
                    </a:p>
                  </a:txBody>
                  <a:tcPr>
                    <a:solidFill>
                      <a:srgbClr val="C1344B">
                        <a:alpha val="20000"/>
                      </a:srgbClr>
                    </a:solidFill>
                  </a:tcPr>
                </a:tc>
                <a:extLst>
                  <a:ext uri="{0D108BD9-81ED-4DB2-BD59-A6C34878D82A}">
                    <a16:rowId xmlns:a16="http://schemas.microsoft.com/office/drawing/2014/main" val="310694382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b="0" i="0" kern="1200" dirty="0" err="1">
                          <a:solidFill>
                            <a:schemeClr val="dk1"/>
                          </a:solidFill>
                          <a:effectLst/>
                          <a:latin typeface="Arial" panose="020B0604020202020204" pitchFamily="34" charset="0"/>
                          <a:ea typeface="+mn-ea"/>
                          <a:cs typeface="Arial" panose="020B0604020202020204" pitchFamily="34" charset="0"/>
                        </a:rPr>
                        <a:t>installments_payments</a:t>
                      </a:r>
                      <a:endParaRPr lang="fr-FR" sz="1200" b="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pPr algn="ctr"/>
                      <a:r>
                        <a:rPr lang="fr-FR" sz="1600" dirty="0">
                          <a:latin typeface="Arial" panose="020B0604020202020204" pitchFamily="34" charset="0"/>
                          <a:cs typeface="Arial" panose="020B0604020202020204" pitchFamily="34" charset="0"/>
                        </a:rPr>
                        <a:t>(13605401, 8)</a:t>
                      </a:r>
                    </a:p>
                  </a:txBody>
                  <a:tcPr>
                    <a:solidFill>
                      <a:srgbClr val="C1344B">
                        <a:alpha val="50000"/>
                      </a:srgbClr>
                    </a:solidFill>
                  </a:tcPr>
                </a:tc>
                <a:tc>
                  <a:txBody>
                    <a:bodyPr/>
                    <a:lstStyle/>
                    <a:p>
                      <a:pPr algn="ctr"/>
                      <a:r>
                        <a:rPr lang="fr-FR" sz="1600" dirty="0" err="1">
                          <a:latin typeface="Arial" panose="020B0604020202020204" pitchFamily="34" charset="0"/>
                          <a:cs typeface="Arial" panose="020B0604020202020204" pitchFamily="34" charset="0"/>
                        </a:rPr>
                        <a:t>agg_pay_num</a:t>
                      </a:r>
                      <a:r>
                        <a:rPr lang="fr-FR" sz="1600" dirty="0">
                          <a:latin typeface="Arial" panose="020B0604020202020204" pitchFamily="34" charset="0"/>
                          <a:cs typeface="Arial" panose="020B0604020202020204" pitchFamily="34" charset="0"/>
                        </a:rPr>
                        <a:t> (339587, 30)</a:t>
                      </a:r>
                    </a:p>
                  </a:txBody>
                  <a:tcPr>
                    <a:solidFill>
                      <a:srgbClr val="C1344B">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application_train</a:t>
                      </a:r>
                      <a:r>
                        <a:rPr lang="fr-FR" sz="1600" dirty="0">
                          <a:latin typeface="Arial" panose="020B0604020202020204" pitchFamily="34" charset="0"/>
                          <a:cs typeface="Arial" panose="020B0604020202020204" pitchFamily="34" charset="0"/>
                        </a:rPr>
                        <a:t>/test</a:t>
                      </a:r>
                    </a:p>
                    <a:p>
                      <a:pPr algn="ctr"/>
                      <a:r>
                        <a:rPr lang="fr-FR" sz="1600" dirty="0">
                          <a:latin typeface="Arial" panose="020B0604020202020204" pitchFamily="34" charset="0"/>
                          <a:cs typeface="Arial" panose="020B0604020202020204" pitchFamily="34" charset="0"/>
                        </a:rPr>
                        <a:t>(307507, 265) (48744, 264)</a:t>
                      </a:r>
                    </a:p>
                  </a:txBody>
                  <a:tcPr>
                    <a:solidFill>
                      <a:srgbClr val="C1344B">
                        <a:alpha val="50000"/>
                      </a:srgbClr>
                    </a:solidFill>
                  </a:tcPr>
                </a:tc>
                <a:extLst>
                  <a:ext uri="{0D108BD9-81ED-4DB2-BD59-A6C34878D82A}">
                    <a16:rowId xmlns:a16="http://schemas.microsoft.com/office/drawing/2014/main" val="235768325"/>
                  </a:ext>
                </a:extLst>
              </a:tr>
              <a:tr h="47164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POS_CASH_balance</a:t>
                      </a:r>
                      <a:endParaRPr lang="fr-FR" sz="16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600" dirty="0">
                          <a:latin typeface="Arial" panose="020B0604020202020204" pitchFamily="34" charset="0"/>
                          <a:cs typeface="Arial" panose="020B0604020202020204" pitchFamily="34" charset="0"/>
                        </a:rPr>
                        <a:t>(10001358, 10)</a:t>
                      </a:r>
                    </a:p>
                  </a:txBody>
                  <a:tcPr>
                    <a:solidFill>
                      <a:srgbClr val="C1344B">
                        <a:alpha val="20000"/>
                      </a:srgbClr>
                    </a:solidFill>
                  </a:tcPr>
                </a:tc>
                <a:tc>
                  <a:txBody>
                    <a:bodyPr/>
                    <a:lstStyle/>
                    <a:p>
                      <a:pPr algn="ctr"/>
                      <a:r>
                        <a:rPr lang="fr-FR" sz="1600" dirty="0" err="1">
                          <a:latin typeface="Arial" panose="020B0604020202020204" pitchFamily="34" charset="0"/>
                          <a:cs typeface="Arial" panose="020B0604020202020204" pitchFamily="34" charset="0"/>
                        </a:rPr>
                        <a:t>agg_pos_num</a:t>
                      </a:r>
                      <a:r>
                        <a:rPr lang="fr-FR" sz="1600" dirty="0">
                          <a:latin typeface="Arial" panose="020B0604020202020204" pitchFamily="34" charset="0"/>
                          <a:cs typeface="Arial" panose="020B0604020202020204" pitchFamily="34" charset="0"/>
                        </a:rPr>
                        <a:t> (337252, 27)</a:t>
                      </a:r>
                    </a:p>
                  </a:txBody>
                  <a:tcPr>
                    <a:solidFill>
                      <a:srgbClr val="C1344B">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application_train</a:t>
                      </a:r>
                      <a:r>
                        <a:rPr lang="fr-FR" sz="1600" dirty="0">
                          <a:latin typeface="Arial" panose="020B0604020202020204" pitchFamily="34" charset="0"/>
                          <a:cs typeface="Arial" panose="020B0604020202020204" pitchFamily="34" charset="0"/>
                        </a:rPr>
                        <a:t>/test </a:t>
                      </a:r>
                    </a:p>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a:latin typeface="Arial" panose="020B0604020202020204" pitchFamily="34" charset="0"/>
                          <a:cs typeface="Arial" panose="020B0604020202020204" pitchFamily="34" charset="0"/>
                        </a:rPr>
                        <a:t>(307507, 285) (48744, 284)</a:t>
                      </a:r>
                    </a:p>
                  </a:txBody>
                  <a:tcPr>
                    <a:solidFill>
                      <a:srgbClr val="C1344B">
                        <a:alpha val="20000"/>
                      </a:srgbClr>
                    </a:solidFill>
                  </a:tcPr>
                </a:tc>
                <a:extLst>
                  <a:ext uri="{0D108BD9-81ED-4DB2-BD59-A6C34878D82A}">
                    <a16:rowId xmlns:a16="http://schemas.microsoft.com/office/drawing/2014/main" val="418400602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previous_application</a:t>
                      </a:r>
                      <a:endParaRPr lang="fr-FR" sz="1600" dirty="0">
                        <a:latin typeface="Arial" panose="020B0604020202020204" pitchFamily="34" charset="0"/>
                        <a:cs typeface="Arial" panose="020B0604020202020204" pitchFamily="34" charset="0"/>
                      </a:endParaRPr>
                    </a:p>
                  </a:txBody>
                  <a:tcPr>
                    <a:solidFill>
                      <a:srgbClr val="C1344B">
                        <a:alpha val="50000"/>
                      </a:srgbClr>
                    </a:solidFill>
                  </a:tcPr>
                </a:tc>
                <a:tc>
                  <a:txBody>
                    <a:bodyPr/>
                    <a:lstStyle/>
                    <a:p>
                      <a:pPr algn="ctr"/>
                      <a:r>
                        <a:rPr lang="fr-FR" sz="1600" dirty="0">
                          <a:latin typeface="Arial" panose="020B0604020202020204" pitchFamily="34" charset="0"/>
                          <a:cs typeface="Arial" panose="020B0604020202020204" pitchFamily="34" charset="0"/>
                        </a:rPr>
                        <a:t>(1670214, 37)</a:t>
                      </a:r>
                    </a:p>
                  </a:txBody>
                  <a:tcPr>
                    <a:solidFill>
                      <a:srgbClr val="C1344B">
                        <a:alpha val="50000"/>
                      </a:srgbClr>
                    </a:solidFill>
                  </a:tcPr>
                </a:tc>
                <a:tc>
                  <a:txBody>
                    <a:bodyPr/>
                    <a:lstStyle/>
                    <a:p>
                      <a:pPr algn="ctr"/>
                      <a:r>
                        <a:rPr lang="fr-FR" sz="1600" dirty="0" err="1">
                          <a:latin typeface="Arial" panose="020B0604020202020204" pitchFamily="34" charset="0"/>
                          <a:cs typeface="Arial" panose="020B0604020202020204" pitchFamily="34" charset="0"/>
                        </a:rPr>
                        <a:t>agg_prev_num</a:t>
                      </a:r>
                      <a:r>
                        <a:rPr lang="fr-FR" sz="1600" dirty="0">
                          <a:latin typeface="Arial" panose="020B0604020202020204" pitchFamily="34" charset="0"/>
                          <a:cs typeface="Arial" panose="020B0604020202020204" pitchFamily="34" charset="0"/>
                        </a:rPr>
                        <a:t> (338857, 114)</a:t>
                      </a:r>
                    </a:p>
                  </a:txBody>
                  <a:tcPr>
                    <a:solidFill>
                      <a:srgbClr val="C1344B">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application_train</a:t>
                      </a:r>
                      <a:r>
                        <a:rPr lang="fr-FR" sz="1600" dirty="0">
                          <a:latin typeface="Arial" panose="020B0604020202020204" pitchFamily="34" charset="0"/>
                          <a:cs typeface="Arial" panose="020B0604020202020204" pitchFamily="34" charset="0"/>
                        </a:rPr>
                        <a:t>/test </a:t>
                      </a:r>
                    </a:p>
                    <a:p>
                      <a:pPr algn="ctr"/>
                      <a:r>
                        <a:rPr lang="fr-FR" sz="1600" dirty="0">
                          <a:latin typeface="Arial" panose="020B0604020202020204" pitchFamily="34" charset="0"/>
                          <a:cs typeface="Arial" panose="020B0604020202020204" pitchFamily="34" charset="0"/>
                        </a:rPr>
                        <a:t>(307507, 552) (48744, 551)</a:t>
                      </a:r>
                    </a:p>
                  </a:txBody>
                  <a:tcPr>
                    <a:solidFill>
                      <a:srgbClr val="C1344B">
                        <a:alpha val="50000"/>
                      </a:srgbClr>
                    </a:solidFill>
                  </a:tcPr>
                </a:tc>
                <a:extLst>
                  <a:ext uri="{0D108BD9-81ED-4DB2-BD59-A6C34878D82A}">
                    <a16:rowId xmlns:a16="http://schemas.microsoft.com/office/drawing/2014/main" val="4115470743"/>
                  </a:ext>
                </a:extLst>
              </a:tr>
              <a:tr h="370840">
                <a:tc>
                  <a:txBody>
                    <a:bodyPr/>
                    <a:lstStyle/>
                    <a:p>
                      <a:r>
                        <a:rPr lang="fr-FR" sz="1600" dirty="0" err="1">
                          <a:latin typeface="Arial" panose="020B0604020202020204" pitchFamily="34" charset="0"/>
                          <a:cs typeface="Arial" panose="020B0604020202020204" pitchFamily="34" charset="0"/>
                        </a:rPr>
                        <a:t>bureau_balance</a:t>
                      </a:r>
                      <a:endParaRPr lang="fr-FR" sz="1600" dirty="0">
                        <a:latin typeface="Arial" panose="020B0604020202020204" pitchFamily="34" charset="0"/>
                        <a:cs typeface="Arial" panose="020B0604020202020204" pitchFamily="34" charset="0"/>
                      </a:endParaRPr>
                    </a:p>
                  </a:txBody>
                  <a:tcPr>
                    <a:solidFill>
                      <a:srgbClr val="C1344B">
                        <a:alpha val="20000"/>
                      </a:srgbClr>
                    </a:solidFill>
                  </a:tcPr>
                </a:tc>
                <a:tc>
                  <a:txBody>
                    <a:bodyPr/>
                    <a:lstStyle/>
                    <a:p>
                      <a:pPr algn="ctr"/>
                      <a:r>
                        <a:rPr lang="fr-FR" sz="1600" dirty="0">
                          <a:latin typeface="Arial" panose="020B0604020202020204" pitchFamily="34" charset="0"/>
                          <a:cs typeface="Arial" panose="020B0604020202020204" pitchFamily="34" charset="0"/>
                        </a:rPr>
                        <a:t>(27299925, 3)</a:t>
                      </a:r>
                    </a:p>
                  </a:txBody>
                  <a:tcPr>
                    <a:solidFill>
                      <a:srgbClr val="C1344B">
                        <a:alpha val="20000"/>
                      </a:srgbClr>
                    </a:solidFill>
                  </a:tcPr>
                </a:tc>
                <a:tc>
                  <a:txBody>
                    <a:bodyPr/>
                    <a:lstStyle/>
                    <a:p>
                      <a:pPr algn="ctr"/>
                      <a:r>
                        <a:rPr lang="fr-FR" sz="1600" dirty="0" err="1">
                          <a:latin typeface="Arial" panose="020B0604020202020204" pitchFamily="34" charset="0"/>
                          <a:cs typeface="Arial" panose="020B0604020202020204" pitchFamily="34" charset="0"/>
                        </a:rPr>
                        <a:t>agg_bureau_balance_par_demandeur</a:t>
                      </a:r>
                      <a:r>
                        <a:rPr lang="fr-FR" sz="1600" dirty="0">
                          <a:latin typeface="Arial" panose="020B0604020202020204" pitchFamily="34" charset="0"/>
                          <a:cs typeface="Arial" panose="020B0604020202020204" pitchFamily="34" charset="0"/>
                        </a:rPr>
                        <a:t> (305811, 12)</a:t>
                      </a:r>
                    </a:p>
                  </a:txBody>
                  <a:tcPr>
                    <a:solidFill>
                      <a:srgbClr val="C1344B">
                        <a:alpha val="2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application_train</a:t>
                      </a:r>
                      <a:r>
                        <a:rPr lang="fr-FR" sz="1600" dirty="0">
                          <a:latin typeface="Arial" panose="020B0604020202020204" pitchFamily="34" charset="0"/>
                          <a:cs typeface="Arial" panose="020B0604020202020204" pitchFamily="34" charset="0"/>
                        </a:rPr>
                        <a:t>/test </a:t>
                      </a:r>
                    </a:p>
                    <a:p>
                      <a:pPr algn="ctr"/>
                      <a:r>
                        <a:rPr lang="fr-FR" sz="1600" dirty="0">
                          <a:latin typeface="Arial" panose="020B0604020202020204" pitchFamily="34" charset="0"/>
                          <a:cs typeface="Arial" panose="020B0604020202020204" pitchFamily="34" charset="0"/>
                        </a:rPr>
                        <a:t>(307507, 555) (48744, 554)</a:t>
                      </a:r>
                    </a:p>
                  </a:txBody>
                  <a:tcPr>
                    <a:solidFill>
                      <a:srgbClr val="C1344B">
                        <a:alpha val="20000"/>
                      </a:srgbClr>
                    </a:solidFill>
                  </a:tcPr>
                </a:tc>
                <a:extLst>
                  <a:ext uri="{0D108BD9-81ED-4DB2-BD59-A6C34878D82A}">
                    <a16:rowId xmlns:a16="http://schemas.microsoft.com/office/drawing/2014/main" val="2885816224"/>
                  </a:ext>
                </a:extLst>
              </a:tr>
              <a:tr h="370840">
                <a:tc>
                  <a:txBody>
                    <a:bodyPr/>
                    <a:lstStyle/>
                    <a:p>
                      <a:r>
                        <a:rPr lang="fr-FR" sz="1600" dirty="0">
                          <a:latin typeface="Arial" panose="020B0604020202020204" pitchFamily="34" charset="0"/>
                          <a:cs typeface="Arial" panose="020B0604020202020204" pitchFamily="34" charset="0"/>
                        </a:rPr>
                        <a:t>bureau</a:t>
                      </a:r>
                    </a:p>
                  </a:txBody>
                  <a:tcPr>
                    <a:solidFill>
                      <a:srgbClr val="C1344B">
                        <a:alpha val="50000"/>
                      </a:srgbClr>
                    </a:solidFill>
                  </a:tcPr>
                </a:tc>
                <a:tc>
                  <a:txBody>
                    <a:bodyPr/>
                    <a:lstStyle/>
                    <a:p>
                      <a:pPr algn="ctr"/>
                      <a:r>
                        <a:rPr lang="fr-FR" sz="1600" dirty="0">
                          <a:latin typeface="Arial" panose="020B0604020202020204" pitchFamily="34" charset="0"/>
                          <a:cs typeface="Arial" panose="020B0604020202020204" pitchFamily="34" charset="0"/>
                        </a:rPr>
                        <a:t>(1716428, 17)</a:t>
                      </a:r>
                    </a:p>
                  </a:txBody>
                  <a:tcPr>
                    <a:solidFill>
                      <a:srgbClr val="C1344B">
                        <a:alpha val="50000"/>
                      </a:srgbClr>
                    </a:solidFill>
                  </a:tcPr>
                </a:tc>
                <a:tc>
                  <a:txBody>
                    <a:bodyPr/>
                    <a:lstStyle/>
                    <a:p>
                      <a:pPr algn="ctr"/>
                      <a:r>
                        <a:rPr lang="fr-FR" sz="1600" dirty="0" err="1">
                          <a:latin typeface="Arial" panose="020B0604020202020204" pitchFamily="34" charset="0"/>
                          <a:cs typeface="Arial" panose="020B0604020202020204" pitchFamily="34" charset="0"/>
                        </a:rPr>
                        <a:t>agg_bureau_num</a:t>
                      </a:r>
                      <a:r>
                        <a:rPr lang="fr-FR" sz="1600" dirty="0">
                          <a:latin typeface="Arial" panose="020B0604020202020204" pitchFamily="34" charset="0"/>
                          <a:cs typeface="Arial" panose="020B0604020202020204" pitchFamily="34" charset="0"/>
                        </a:rPr>
                        <a:t> (305811, 60)</a:t>
                      </a:r>
                    </a:p>
                  </a:txBody>
                  <a:tcPr>
                    <a:solidFill>
                      <a:srgbClr val="C1344B">
                        <a:alpha val="50000"/>
                      </a:srgb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600" dirty="0" err="1">
                          <a:latin typeface="Arial" panose="020B0604020202020204" pitchFamily="34" charset="0"/>
                          <a:cs typeface="Arial" panose="020B0604020202020204" pitchFamily="34" charset="0"/>
                        </a:rPr>
                        <a:t>application_train</a:t>
                      </a:r>
                      <a:r>
                        <a:rPr lang="fr-FR" sz="1600" dirty="0">
                          <a:latin typeface="Arial" panose="020B0604020202020204" pitchFamily="34" charset="0"/>
                          <a:cs typeface="Arial" panose="020B0604020202020204" pitchFamily="34" charset="0"/>
                        </a:rPr>
                        <a:t>/test </a:t>
                      </a:r>
                    </a:p>
                    <a:p>
                      <a:pPr algn="ctr"/>
                      <a:r>
                        <a:rPr lang="fr-FR" sz="1600" dirty="0">
                          <a:latin typeface="Arial" panose="020B0604020202020204" pitchFamily="34" charset="0"/>
                          <a:cs typeface="Arial" panose="020B0604020202020204" pitchFamily="34" charset="0"/>
                        </a:rPr>
                        <a:t>(307507, 615) (48744, 614)</a:t>
                      </a:r>
                    </a:p>
                  </a:txBody>
                  <a:tcPr>
                    <a:solidFill>
                      <a:srgbClr val="C1344B">
                        <a:alpha val="50000"/>
                      </a:srgbClr>
                    </a:solidFill>
                  </a:tcPr>
                </a:tc>
                <a:extLst>
                  <a:ext uri="{0D108BD9-81ED-4DB2-BD59-A6C34878D82A}">
                    <a16:rowId xmlns:a16="http://schemas.microsoft.com/office/drawing/2014/main" val="4282881620"/>
                  </a:ext>
                </a:extLst>
              </a:tr>
            </a:tbl>
          </a:graphicData>
        </a:graphic>
      </p:graphicFrame>
      <p:sp>
        <p:nvSpPr>
          <p:cNvPr id="15" name="ZoneTexte 14">
            <a:extLst>
              <a:ext uri="{FF2B5EF4-FFF2-40B4-BE49-F238E27FC236}">
                <a16:creationId xmlns:a16="http://schemas.microsoft.com/office/drawing/2014/main" id="{7E1512CB-C768-4BE1-A55D-3AA16C7E1CAF}"/>
              </a:ext>
            </a:extLst>
          </p:cNvPr>
          <p:cNvSpPr txBox="1"/>
          <p:nvPr/>
        </p:nvSpPr>
        <p:spPr>
          <a:xfrm>
            <a:off x="3195581" y="5703333"/>
            <a:ext cx="2762699" cy="646331"/>
          </a:xfrm>
          <a:prstGeom prst="rect">
            <a:avLst/>
          </a:prstGeom>
          <a:noFill/>
        </p:spPr>
        <p:txBody>
          <a:bodyPr wrap="square">
            <a:spAutoFit/>
          </a:bodyPr>
          <a:lstStyle/>
          <a:p>
            <a:pPr algn="l"/>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train set : 615 variables</a:t>
            </a:r>
          </a:p>
          <a:p>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test  set : 614 variables</a:t>
            </a:r>
          </a:p>
        </p:txBody>
      </p:sp>
      <p:pic>
        <p:nvPicPr>
          <p:cNvPr id="16" name="Image 15">
            <a:extLst>
              <a:ext uri="{FF2B5EF4-FFF2-40B4-BE49-F238E27FC236}">
                <a16:creationId xmlns:a16="http://schemas.microsoft.com/office/drawing/2014/main" id="{8B750D5D-D794-4FD0-BAE0-81035776BC14}"/>
              </a:ext>
            </a:extLst>
          </p:cNvPr>
          <p:cNvPicPr>
            <a:picLocks noChangeAspect="1"/>
          </p:cNvPicPr>
          <p:nvPr/>
        </p:nvPicPr>
        <p:blipFill>
          <a:blip r:embed="rId5"/>
          <a:stretch>
            <a:fillRect/>
          </a:stretch>
        </p:blipFill>
        <p:spPr>
          <a:xfrm>
            <a:off x="2711624" y="5802477"/>
            <a:ext cx="418292" cy="317304"/>
          </a:xfrm>
          <a:prstGeom prst="rect">
            <a:avLst/>
          </a:prstGeom>
        </p:spPr>
      </p:pic>
      <p:sp>
        <p:nvSpPr>
          <p:cNvPr id="2" name="Flèche : droite 1">
            <a:extLst>
              <a:ext uri="{FF2B5EF4-FFF2-40B4-BE49-F238E27FC236}">
                <a16:creationId xmlns:a16="http://schemas.microsoft.com/office/drawing/2014/main" id="{1F4B0EB1-A70C-4A65-84DC-C57C7DCAAAD1}"/>
              </a:ext>
            </a:extLst>
          </p:cNvPr>
          <p:cNvSpPr/>
          <p:nvPr/>
        </p:nvSpPr>
        <p:spPr>
          <a:xfrm>
            <a:off x="6102296" y="5856707"/>
            <a:ext cx="783937" cy="339582"/>
          </a:xfrm>
          <a:prstGeom prst="rightArrow">
            <a:avLst/>
          </a:prstGeom>
          <a:solidFill>
            <a:srgbClr val="C1344B"/>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Organigramme : Carte perforée 5">
            <a:extLst>
              <a:ext uri="{FF2B5EF4-FFF2-40B4-BE49-F238E27FC236}">
                <a16:creationId xmlns:a16="http://schemas.microsoft.com/office/drawing/2014/main" id="{96ACE21A-D0E7-4370-B577-EC2BA0751273}"/>
              </a:ext>
            </a:extLst>
          </p:cNvPr>
          <p:cNvSpPr/>
          <p:nvPr/>
        </p:nvSpPr>
        <p:spPr>
          <a:xfrm>
            <a:off x="7032104" y="5570390"/>
            <a:ext cx="2232248" cy="862340"/>
          </a:xfrm>
          <a:prstGeom prst="flowChartPunchedCard">
            <a:avLst/>
          </a:prstGeom>
          <a:solidFill>
            <a:srgbClr val="C1344B"/>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dirty="0">
                <a:effectLst>
                  <a:outerShdw blurRad="38100" dist="38100" dir="2700000" algn="tl">
                    <a:srgbClr val="000000">
                      <a:alpha val="43137"/>
                    </a:srgbClr>
                  </a:outerShdw>
                </a:effectLst>
              </a:rPr>
              <a:t>FEATURE SELECTION</a:t>
            </a:r>
          </a:p>
          <a:p>
            <a:pPr algn="ctr"/>
            <a:r>
              <a:rPr lang="fr-FR" b="1" dirty="0">
                <a:effectLst>
                  <a:outerShdw blurRad="38100" dist="38100" dir="2700000" algn="tl">
                    <a:srgbClr val="000000">
                      <a:alpha val="43137"/>
                    </a:srgbClr>
                  </a:outerShdw>
                </a:effectLst>
              </a:rPr>
              <a:t>NÉCESSAIRE</a:t>
            </a:r>
          </a:p>
        </p:txBody>
      </p:sp>
      <p:pic>
        <p:nvPicPr>
          <p:cNvPr id="18" name="Image 17">
            <a:extLst>
              <a:ext uri="{FF2B5EF4-FFF2-40B4-BE49-F238E27FC236}">
                <a16:creationId xmlns:a16="http://schemas.microsoft.com/office/drawing/2014/main" id="{B30D2A52-55B2-41FC-838C-E9D68ABD5E4D}"/>
              </a:ext>
            </a:extLst>
          </p:cNvPr>
          <p:cNvPicPr>
            <a:picLocks noChangeAspect="1"/>
          </p:cNvPicPr>
          <p:nvPr/>
        </p:nvPicPr>
        <p:blipFill>
          <a:blip r:embed="rId5"/>
          <a:stretch>
            <a:fillRect/>
          </a:stretch>
        </p:blipFill>
        <p:spPr>
          <a:xfrm>
            <a:off x="9436719" y="5830268"/>
            <a:ext cx="418292" cy="317304"/>
          </a:xfrm>
          <a:prstGeom prst="rect">
            <a:avLst/>
          </a:prstGeom>
        </p:spPr>
      </p:pic>
    </p:spTree>
    <p:extLst>
      <p:ext uri="{BB962C8B-B14F-4D97-AF65-F5344CB8AC3E}">
        <p14:creationId xmlns:p14="http://schemas.microsoft.com/office/powerpoint/2010/main" val="41428272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E8883A1D-5F28-43A4-BBA7-B927746FDB88}"/>
              </a:ext>
            </a:extLst>
          </p:cNvPr>
          <p:cNvPicPr>
            <a:picLocks noChangeAspect="1"/>
          </p:cNvPicPr>
          <p:nvPr/>
        </p:nvPicPr>
        <p:blipFill>
          <a:blip r:embed="rId3"/>
          <a:stretch>
            <a:fillRect/>
          </a:stretch>
        </p:blipFill>
        <p:spPr>
          <a:xfrm>
            <a:off x="5519936" y="1766440"/>
            <a:ext cx="6618901" cy="4524748"/>
          </a:xfrm>
          <a:prstGeom prst="rect">
            <a:avLst/>
          </a:prstGeom>
        </p:spPr>
      </p:pic>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52</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6900" dirty="0">
                    <a:solidFill>
                      <a:srgbClr val="7E4342"/>
                    </a:solidFill>
                    <a:latin typeface="Arial" panose="020B0604020202020204" pitchFamily="34" charset="0"/>
                    <a:cs typeface="Arial" panose="020B0604020202020204" pitchFamily="34" charset="0"/>
                  </a:rPr>
                  <a:t>Annexe</a:t>
                </a:r>
                <a:r>
                  <a:rPr lang="fr-FR" sz="6000" dirty="0">
                    <a:solidFill>
                      <a:srgbClr val="7E4342"/>
                    </a:solidFill>
                    <a:latin typeface="Arial" panose="020B0604020202020204" pitchFamily="34" charset="0"/>
                    <a:cs typeface="Arial" panose="020B0604020202020204" pitchFamily="34" charset="0"/>
                  </a:rPr>
                  <a:t> </a:t>
                </a:r>
                <a:r>
                  <a:rPr lang="fr-FR" sz="5100" dirty="0">
                    <a:solidFill>
                      <a:srgbClr val="7E4342"/>
                    </a:solidFill>
                    <a:latin typeface="Arial" panose="020B0604020202020204" pitchFamily="34" charset="0"/>
                    <a:cs typeface="Arial" panose="020B0604020202020204" pitchFamily="34" charset="0"/>
                  </a:rPr>
                  <a:t>Données – </a:t>
                </a:r>
                <a:r>
                  <a:rPr lang="fr-FR" sz="5100" dirty="0" err="1">
                    <a:solidFill>
                      <a:srgbClr val="7E4342"/>
                    </a:solidFill>
                    <a:latin typeface="Arial" panose="020B0604020202020204" pitchFamily="34" charset="0"/>
                    <a:cs typeface="Arial" panose="020B0604020202020204" pitchFamily="34" charset="0"/>
                  </a:rPr>
                  <a:t>Feature</a:t>
                </a:r>
                <a:r>
                  <a:rPr lang="fr-FR" sz="5100" dirty="0">
                    <a:solidFill>
                      <a:srgbClr val="7E4342"/>
                    </a:solidFill>
                    <a:latin typeface="Arial" panose="020B0604020202020204" pitchFamily="34" charset="0"/>
                    <a:cs typeface="Arial" panose="020B0604020202020204" pitchFamily="34" charset="0"/>
                  </a:rPr>
                  <a:t> </a:t>
                </a:r>
                <a:r>
                  <a:rPr lang="fr-FR" sz="5100" dirty="0" err="1">
                    <a:solidFill>
                      <a:srgbClr val="7E4342"/>
                    </a:solidFill>
                    <a:latin typeface="Arial" panose="020B0604020202020204" pitchFamily="34" charset="0"/>
                    <a:cs typeface="Arial" panose="020B0604020202020204" pitchFamily="34" charset="0"/>
                  </a:rPr>
                  <a:t>Selection</a:t>
                </a:r>
                <a:r>
                  <a:rPr lang="fr-FR" sz="5100" dirty="0">
                    <a:solidFill>
                      <a:srgbClr val="7E4342"/>
                    </a:solidFill>
                    <a:latin typeface="Arial" panose="020B0604020202020204" pitchFamily="34" charset="0"/>
                    <a:cs typeface="Arial" panose="020B0604020202020204" pitchFamily="34" charset="0"/>
                  </a:rPr>
                  <a:t> – </a:t>
                </a:r>
                <a:r>
                  <a:rPr lang="fr-FR" sz="5100" dirty="0" err="1">
                    <a:solidFill>
                      <a:srgbClr val="7E4342"/>
                    </a:solidFill>
                    <a:latin typeface="Arial" panose="020B0604020202020204" pitchFamily="34" charset="0"/>
                    <a:cs typeface="Arial" panose="020B0604020202020204" pitchFamily="34" charset="0"/>
                  </a:rPr>
                  <a:t>LightGbm</a:t>
                </a:r>
                <a:r>
                  <a:rPr lang="fr-FR" sz="5100" dirty="0">
                    <a:solidFill>
                      <a:srgbClr val="7E4342"/>
                    </a:solidFill>
                    <a:latin typeface="Arial" panose="020B0604020202020204" pitchFamily="34" charset="0"/>
                    <a:cs typeface="Arial" panose="020B0604020202020204" pitchFamily="34" charset="0"/>
                  </a:rPr>
                  <a:t>  </a:t>
                </a:r>
                <a:endParaRPr lang="fr-FR" sz="40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4"/>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5"/>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8</a:t>
            </a:r>
          </a:p>
        </p:txBody>
      </p:sp>
      <p:sp>
        <p:nvSpPr>
          <p:cNvPr id="15" name="ZoneTexte 14">
            <a:extLst>
              <a:ext uri="{FF2B5EF4-FFF2-40B4-BE49-F238E27FC236}">
                <a16:creationId xmlns:a16="http://schemas.microsoft.com/office/drawing/2014/main" id="{82D31205-A971-442C-A450-5BCDA8F73FE5}"/>
              </a:ext>
            </a:extLst>
          </p:cNvPr>
          <p:cNvSpPr txBox="1"/>
          <p:nvPr/>
        </p:nvSpPr>
        <p:spPr>
          <a:xfrm>
            <a:off x="177408" y="871563"/>
            <a:ext cx="11982011" cy="923330"/>
          </a:xfrm>
          <a:prstGeom prst="rect">
            <a:avLst/>
          </a:prstGeom>
          <a:noFill/>
        </p:spPr>
        <p:txBody>
          <a:bodyPr wrap="square">
            <a:spAutoFit/>
          </a:bodyPr>
          <a:lstStyle/>
          <a:p>
            <a:r>
              <a:rPr lang="fr-FR" b="0" i="0" dirty="0">
                <a:solidFill>
                  <a:srgbClr val="202122"/>
                </a:solidFill>
                <a:effectLst/>
                <a:latin typeface="Arial" panose="020B0604020202020204" pitchFamily="34" charset="0"/>
              </a:rPr>
              <a:t>La </a:t>
            </a:r>
            <a:r>
              <a:rPr lang="fr-FR" b="1" i="0" dirty="0">
                <a:solidFill>
                  <a:srgbClr val="202122"/>
                </a:solidFill>
                <a:effectLst>
                  <a:outerShdw blurRad="38100" dist="38100" dir="2700000" algn="tl">
                    <a:srgbClr val="000000">
                      <a:alpha val="43137"/>
                    </a:srgbClr>
                  </a:outerShdw>
                </a:effectLst>
                <a:latin typeface="Arial" panose="020B0604020202020204" pitchFamily="34" charset="0"/>
              </a:rPr>
              <a:t>sélection de variables </a:t>
            </a:r>
            <a:r>
              <a:rPr lang="fr-FR" b="0" i="0" dirty="0">
                <a:solidFill>
                  <a:srgbClr val="202122"/>
                </a:solidFill>
                <a:effectLst/>
                <a:latin typeface="Arial" panose="020B0604020202020204" pitchFamily="34" charset="0"/>
              </a:rPr>
              <a:t>consiste, étant donné des données dans un espace de grande dimension, à trouver </a:t>
            </a:r>
            <a:r>
              <a:rPr lang="fr-FR" b="1" i="0" dirty="0">
                <a:solidFill>
                  <a:srgbClr val="202122"/>
                </a:solidFill>
                <a:effectLst/>
                <a:latin typeface="Arial" panose="020B0604020202020204" pitchFamily="34" charset="0"/>
              </a:rPr>
              <a:t>un </a:t>
            </a:r>
            <a:r>
              <a:rPr lang="fr-FR" b="1" i="0" dirty="0" err="1">
                <a:solidFill>
                  <a:srgbClr val="202122"/>
                </a:solidFill>
                <a:effectLst>
                  <a:outerShdw blurRad="38100" dist="38100" dir="2700000" algn="tl">
                    <a:srgbClr val="000000">
                      <a:alpha val="43137"/>
                    </a:srgbClr>
                  </a:outerShdw>
                </a:effectLst>
                <a:latin typeface="Arial" panose="020B0604020202020204" pitchFamily="34" charset="0"/>
              </a:rPr>
              <a:t>sous-sensemble</a:t>
            </a:r>
            <a:r>
              <a:rPr lang="fr-FR" b="1" i="0" dirty="0">
                <a:solidFill>
                  <a:srgbClr val="202122"/>
                </a:solidFill>
                <a:effectLst>
                  <a:outerShdw blurRad="38100" dist="38100" dir="2700000" algn="tl">
                    <a:srgbClr val="000000">
                      <a:alpha val="43137"/>
                    </a:srgbClr>
                  </a:outerShdw>
                </a:effectLst>
                <a:latin typeface="Arial" panose="020B0604020202020204" pitchFamily="34" charset="0"/>
              </a:rPr>
              <a:t> de variables pertinentes </a:t>
            </a:r>
          </a:p>
          <a:p>
            <a:r>
              <a:rPr lang="fr-FR" b="0" i="0" dirty="0">
                <a:solidFill>
                  <a:srgbClr val="202122"/>
                </a:solidFill>
                <a:effectLst/>
                <a:latin typeface="Arial" panose="020B0604020202020204" pitchFamily="34" charset="0"/>
                <a:sym typeface="Wingdings" panose="05000000000000000000" pitchFamily="2" charset="2"/>
              </a:rPr>
              <a:t></a:t>
            </a:r>
            <a:r>
              <a:rPr lang="fr-FR" b="0" i="0" dirty="0">
                <a:solidFill>
                  <a:srgbClr val="202122"/>
                </a:solidFill>
                <a:effectLst/>
                <a:latin typeface="Arial" panose="020B0604020202020204" pitchFamily="34" charset="0"/>
              </a:rPr>
              <a:t> </a:t>
            </a:r>
            <a:r>
              <a:rPr lang="fr-FR" b="1" i="0" dirty="0">
                <a:solidFill>
                  <a:srgbClr val="202122"/>
                </a:solidFill>
                <a:effectLst>
                  <a:outerShdw blurRad="38100" dist="38100" dir="2700000" algn="tl">
                    <a:srgbClr val="000000">
                      <a:alpha val="43137"/>
                    </a:srgbClr>
                  </a:outerShdw>
                </a:effectLst>
                <a:latin typeface="Arial" panose="020B0604020202020204" pitchFamily="34" charset="0"/>
              </a:rPr>
              <a:t>minimiser la perte d'information </a:t>
            </a:r>
            <a:r>
              <a:rPr lang="fr-FR" b="0" i="0" dirty="0">
                <a:solidFill>
                  <a:srgbClr val="202122"/>
                </a:solidFill>
                <a:effectLst/>
                <a:latin typeface="Arial" panose="020B0604020202020204" pitchFamily="34" charset="0"/>
              </a:rPr>
              <a:t>venant de la suppression de toutes les autres variables.</a:t>
            </a:r>
            <a:endParaRPr lang="fr-FR" dirty="0"/>
          </a:p>
        </p:txBody>
      </p:sp>
      <p:sp>
        <p:nvSpPr>
          <p:cNvPr id="17" name="ZoneTexte 16">
            <a:extLst>
              <a:ext uri="{FF2B5EF4-FFF2-40B4-BE49-F238E27FC236}">
                <a16:creationId xmlns:a16="http://schemas.microsoft.com/office/drawing/2014/main" id="{45867A33-4776-4600-9C7B-752E56F3540D}"/>
              </a:ext>
            </a:extLst>
          </p:cNvPr>
          <p:cNvSpPr txBox="1"/>
          <p:nvPr/>
        </p:nvSpPr>
        <p:spPr>
          <a:xfrm>
            <a:off x="176647" y="2035193"/>
            <a:ext cx="5631321" cy="3416320"/>
          </a:xfrm>
          <a:prstGeom prst="rect">
            <a:avLst/>
          </a:prstGeom>
          <a:noFill/>
        </p:spPr>
        <p:txBody>
          <a:bodyPr wrap="square">
            <a:spAutoFit/>
          </a:bodyPr>
          <a:lstStyle/>
          <a:p>
            <a:r>
              <a:rPr lang="fr-FR"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Embedded Methods</a:t>
            </a:r>
          </a:p>
          <a:p>
            <a:endParaRPr lang="fr-FR" dirty="0">
              <a:latin typeface="Arial" panose="020B0604020202020204" pitchFamily="34" charset="0"/>
              <a:cs typeface="Arial" panose="020B0604020202020204" pitchFamily="34" charset="0"/>
            </a:endParaRPr>
          </a:p>
          <a:p>
            <a:r>
              <a:rPr lang="fr-FR" dirty="0" err="1">
                <a:latin typeface="Arial" panose="020B0604020202020204" pitchFamily="34" charset="0"/>
                <a:cs typeface="Arial" panose="020B0604020202020204" pitchFamily="34" charset="0"/>
              </a:rPr>
              <a:t>LightGbm</a:t>
            </a:r>
            <a:r>
              <a:rPr lang="fr-FR" dirty="0">
                <a:latin typeface="Arial" panose="020B0604020202020204" pitchFamily="34" charset="0"/>
                <a:cs typeface="Arial" panose="020B0604020202020204" pitchFamily="34" charset="0"/>
              </a:rPr>
              <a:t> contient des méthodes intégrées qui</a:t>
            </a:r>
          </a:p>
          <a:p>
            <a:r>
              <a:rPr lang="fr-FR" dirty="0">
                <a:latin typeface="Arial" panose="020B0604020202020204" pitchFamily="34" charset="0"/>
                <a:cs typeface="Arial" panose="020B0604020202020204" pitchFamily="34" charset="0"/>
              </a:rPr>
              <a:t>apprennent quelles </a:t>
            </a:r>
            <a:r>
              <a:rPr lang="fr-FR" dirty="0" err="1">
                <a:latin typeface="Arial" panose="020B0604020202020204" pitchFamily="34" charset="0"/>
                <a:cs typeface="Arial" panose="020B0604020202020204" pitchFamily="34" charset="0"/>
              </a:rPr>
              <a:t>varaibles</a:t>
            </a:r>
            <a:r>
              <a:rPr lang="fr-FR" dirty="0">
                <a:latin typeface="Arial" panose="020B0604020202020204" pitchFamily="34" charset="0"/>
                <a:cs typeface="Arial" panose="020B0604020202020204" pitchFamily="34" charset="0"/>
              </a:rPr>
              <a:t> contribuent le mieux à la précision du modèle pendant sa création.  </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Une valeur est calculée et liée à chaque variable du jeu de données servant à entraîner le modèle. </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Une fois normalisée, le diagramme ci-contre permet de représenter l’ordre des variables les plus pertinentes pour notre modèle.</a:t>
            </a:r>
          </a:p>
        </p:txBody>
      </p:sp>
    </p:spTree>
    <p:extLst>
      <p:ext uri="{BB962C8B-B14F-4D97-AF65-F5344CB8AC3E}">
        <p14:creationId xmlns:p14="http://schemas.microsoft.com/office/powerpoint/2010/main" val="8572857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Image 15">
            <a:extLst>
              <a:ext uri="{FF2B5EF4-FFF2-40B4-BE49-F238E27FC236}">
                <a16:creationId xmlns:a16="http://schemas.microsoft.com/office/drawing/2014/main" id="{4A5723DC-9E9B-44B9-A20B-431E3523F5FC}"/>
              </a:ext>
            </a:extLst>
          </p:cNvPr>
          <p:cNvPicPr>
            <a:picLocks noChangeAspect="1"/>
          </p:cNvPicPr>
          <p:nvPr/>
        </p:nvPicPr>
        <p:blipFill>
          <a:blip r:embed="rId3"/>
          <a:stretch>
            <a:fillRect/>
          </a:stretch>
        </p:blipFill>
        <p:spPr>
          <a:xfrm>
            <a:off x="7959978" y="3386702"/>
            <a:ext cx="4001420" cy="3139320"/>
          </a:xfrm>
          <a:prstGeom prst="rect">
            <a:avLst/>
          </a:prstGeom>
        </p:spPr>
      </p:pic>
      <p:grpSp>
        <p:nvGrpSpPr>
          <p:cNvPr id="10" name="Groupe 9">
            <a:extLst>
              <a:ext uri="{FF2B5EF4-FFF2-40B4-BE49-F238E27FC236}">
                <a16:creationId xmlns:a16="http://schemas.microsoft.com/office/drawing/2014/main" id="{01C0AB6B-AC7A-4287-8752-0AE11E1E74C9}"/>
              </a:ext>
            </a:extLst>
          </p:cNvPr>
          <p:cNvGrpSpPr/>
          <p:nvPr/>
        </p:nvGrpSpPr>
        <p:grpSpPr>
          <a:xfrm>
            <a:off x="5124907" y="4087058"/>
            <a:ext cx="2918821" cy="2031325"/>
            <a:chOff x="6454015" y="4190362"/>
            <a:chExt cx="3090619" cy="2330521"/>
          </a:xfrm>
        </p:grpSpPr>
        <p:pic>
          <p:nvPicPr>
            <p:cNvPr id="7" name="Image 6">
              <a:extLst>
                <a:ext uri="{FF2B5EF4-FFF2-40B4-BE49-F238E27FC236}">
                  <a16:creationId xmlns:a16="http://schemas.microsoft.com/office/drawing/2014/main" id="{3FF5A00A-F1E1-4DD7-BC98-E7226A0BE174}"/>
                </a:ext>
              </a:extLst>
            </p:cNvPr>
            <p:cNvPicPr>
              <a:picLocks noChangeAspect="1"/>
            </p:cNvPicPr>
            <p:nvPr/>
          </p:nvPicPr>
          <p:blipFill>
            <a:blip r:embed="rId4"/>
            <a:stretch>
              <a:fillRect/>
            </a:stretch>
          </p:blipFill>
          <p:spPr>
            <a:xfrm>
              <a:off x="6454015" y="4190362"/>
              <a:ext cx="2886178" cy="2330521"/>
            </a:xfrm>
            <a:prstGeom prst="rect">
              <a:avLst/>
            </a:prstGeom>
          </p:spPr>
        </p:pic>
        <p:pic>
          <p:nvPicPr>
            <p:cNvPr id="9" name="Image 8">
              <a:extLst>
                <a:ext uri="{FF2B5EF4-FFF2-40B4-BE49-F238E27FC236}">
                  <a16:creationId xmlns:a16="http://schemas.microsoft.com/office/drawing/2014/main" id="{6D1243D6-83AC-42C2-98CF-77315488891D}"/>
                </a:ext>
              </a:extLst>
            </p:cNvPr>
            <p:cNvPicPr>
              <a:picLocks noChangeAspect="1"/>
            </p:cNvPicPr>
            <p:nvPr/>
          </p:nvPicPr>
          <p:blipFill>
            <a:blip r:embed="rId5"/>
            <a:stretch>
              <a:fillRect/>
            </a:stretch>
          </p:blipFill>
          <p:spPr>
            <a:xfrm>
              <a:off x="7680175" y="4190362"/>
              <a:ext cx="1864459" cy="822814"/>
            </a:xfrm>
            <a:prstGeom prst="rect">
              <a:avLst/>
            </a:prstGeom>
          </p:spPr>
        </p:pic>
      </p:grpSp>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53</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6900" dirty="0">
                    <a:solidFill>
                      <a:srgbClr val="7E4342"/>
                    </a:solidFill>
                    <a:latin typeface="Arial" panose="020B0604020202020204" pitchFamily="34" charset="0"/>
                    <a:cs typeface="Arial" panose="020B0604020202020204" pitchFamily="34" charset="0"/>
                  </a:rPr>
                  <a:t>Annexe</a:t>
                </a:r>
                <a:r>
                  <a:rPr lang="fr-FR" sz="6000" dirty="0">
                    <a:solidFill>
                      <a:srgbClr val="7E4342"/>
                    </a:solidFill>
                    <a:latin typeface="Arial" panose="020B0604020202020204" pitchFamily="34" charset="0"/>
                    <a:cs typeface="Arial" panose="020B0604020202020204" pitchFamily="34" charset="0"/>
                  </a:rPr>
                  <a:t> </a:t>
                </a:r>
                <a:r>
                  <a:rPr lang="fr-FR" sz="5100" dirty="0">
                    <a:solidFill>
                      <a:srgbClr val="7E4342"/>
                    </a:solidFill>
                    <a:latin typeface="Arial" panose="020B0604020202020204" pitchFamily="34" charset="0"/>
                    <a:cs typeface="Arial" panose="020B0604020202020204" pitchFamily="34" charset="0"/>
                  </a:rPr>
                  <a:t>Données – </a:t>
                </a:r>
                <a:r>
                  <a:rPr lang="fr-FR" sz="5100" dirty="0" err="1">
                    <a:solidFill>
                      <a:srgbClr val="7E4342"/>
                    </a:solidFill>
                    <a:latin typeface="Arial" panose="020B0604020202020204" pitchFamily="34" charset="0"/>
                    <a:cs typeface="Arial" panose="020B0604020202020204" pitchFamily="34" charset="0"/>
                  </a:rPr>
                  <a:t>Feature</a:t>
                </a:r>
                <a:r>
                  <a:rPr lang="fr-FR" sz="5100" dirty="0">
                    <a:solidFill>
                      <a:srgbClr val="7E4342"/>
                    </a:solidFill>
                    <a:latin typeface="Arial" panose="020B0604020202020204" pitchFamily="34" charset="0"/>
                    <a:cs typeface="Arial" panose="020B0604020202020204" pitchFamily="34" charset="0"/>
                  </a:rPr>
                  <a:t> </a:t>
                </a:r>
                <a:r>
                  <a:rPr lang="fr-FR" sz="5100" dirty="0" err="1">
                    <a:solidFill>
                      <a:srgbClr val="7E4342"/>
                    </a:solidFill>
                    <a:latin typeface="Arial" panose="020B0604020202020204" pitchFamily="34" charset="0"/>
                    <a:cs typeface="Arial" panose="020B0604020202020204" pitchFamily="34" charset="0"/>
                  </a:rPr>
                  <a:t>Selection</a:t>
                </a:r>
                <a:r>
                  <a:rPr lang="fr-FR" sz="5100" dirty="0">
                    <a:solidFill>
                      <a:srgbClr val="7E4342"/>
                    </a:solidFill>
                    <a:latin typeface="Arial" panose="020B0604020202020204" pitchFamily="34" charset="0"/>
                    <a:cs typeface="Arial" panose="020B0604020202020204" pitchFamily="34" charset="0"/>
                  </a:rPr>
                  <a:t> – Boruta  </a:t>
                </a:r>
                <a:endParaRPr lang="fr-FR" sz="40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6"/>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latin typeface="Arial" panose="020B0604020202020204" pitchFamily="34" charset="0"/>
                <a:cs typeface="Arial" panose="020B0604020202020204" pitchFamily="34" charset="0"/>
                <a:hlinkClick r:id="rId7"/>
              </a:rPr>
              <a:t>Source</a:t>
            </a:r>
            <a:r>
              <a:rPr lang="fr-FR" sz="1600" dirty="0">
                <a:latin typeface="Arial" panose="020B0604020202020204" pitchFamily="34" charset="0"/>
                <a:cs typeface="Arial" panose="020B0604020202020204" pitchFamily="34" charset="0"/>
              </a:rPr>
              <a:t> </a:t>
            </a:r>
            <a:r>
              <a:rPr lang="fr-FR" sz="1600" dirty="0" err="1">
                <a:latin typeface="Arial" panose="020B0604020202020204" pitchFamily="34" charset="0"/>
                <a:cs typeface="Arial" panose="020B0604020202020204" pitchFamily="34" charset="0"/>
                <a:hlinkClick r:id="rId8"/>
              </a:rPr>
              <a:t>Source</a:t>
            </a:r>
            <a:endParaRPr lang="fr-FR" sz="1600" dirty="0">
              <a:latin typeface="Arial" panose="020B0604020202020204" pitchFamily="34" charset="0"/>
              <a:cs typeface="Arial" panose="020B0604020202020204" pitchFamily="34" charset="0"/>
            </a:endParaRPr>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9"/>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9</a:t>
            </a:r>
          </a:p>
        </p:txBody>
      </p:sp>
      <p:sp>
        <p:nvSpPr>
          <p:cNvPr id="13" name="ZoneTexte 12">
            <a:extLst>
              <a:ext uri="{FF2B5EF4-FFF2-40B4-BE49-F238E27FC236}">
                <a16:creationId xmlns:a16="http://schemas.microsoft.com/office/drawing/2014/main" id="{38A6B508-5AE7-401C-86E9-CD9249237D0C}"/>
              </a:ext>
            </a:extLst>
          </p:cNvPr>
          <p:cNvSpPr txBox="1"/>
          <p:nvPr/>
        </p:nvSpPr>
        <p:spPr>
          <a:xfrm>
            <a:off x="205676" y="801517"/>
            <a:ext cx="11780564" cy="3139321"/>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Boruta est le nom d'un package R qui implémente un nouvel algorithme de sélection de caractéristiques (</a:t>
            </a:r>
            <a:r>
              <a:rPr lang="fr-FR" dirty="0" err="1">
                <a:latin typeface="Arial" panose="020B0604020202020204" pitchFamily="34" charset="0"/>
                <a:cs typeface="Arial" panose="020B0604020202020204" pitchFamily="34" charset="0"/>
              </a:rPr>
              <a:t>wrapper</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method</a:t>
            </a:r>
            <a:r>
              <a:rPr lang="fr-FR" dirty="0">
                <a:latin typeface="Arial" panose="020B0604020202020204" pitchFamily="34" charset="0"/>
                <a:cs typeface="Arial" panose="020B0604020202020204" pitchFamily="34" charset="0"/>
              </a:rPr>
              <a:t>). </a:t>
            </a:r>
          </a:p>
          <a:p>
            <a:r>
              <a:rPr lang="fr-FR" dirty="0">
                <a:latin typeface="Arial" panose="020B0604020202020204" pitchFamily="34" charset="0"/>
                <a:cs typeface="Arial" panose="020B0604020202020204" pitchFamily="34" charset="0"/>
              </a:rPr>
              <a:t>Il </a:t>
            </a:r>
            <a:r>
              <a:rPr lang="fr-FR" b="1" dirty="0">
                <a:latin typeface="Arial" panose="020B0604020202020204" pitchFamily="34" charset="0"/>
                <a:cs typeface="Arial" panose="020B0604020202020204" pitchFamily="34" charset="0"/>
              </a:rPr>
              <a:t>permute aléatoirement les variables </a:t>
            </a:r>
            <a:r>
              <a:rPr lang="fr-FR" dirty="0">
                <a:latin typeface="Arial" panose="020B0604020202020204" pitchFamily="34" charset="0"/>
                <a:cs typeface="Arial" panose="020B0604020202020204" pitchFamily="34" charset="0"/>
              </a:rPr>
              <a:t>comme le permutation importance, mais </a:t>
            </a:r>
            <a:r>
              <a:rPr lang="fr-FR" b="1" dirty="0">
                <a:latin typeface="Arial" panose="020B0604020202020204" pitchFamily="34" charset="0"/>
                <a:cs typeface="Arial" panose="020B0604020202020204" pitchFamily="34" charset="0"/>
              </a:rPr>
              <a:t>s'exécute sur toutes les variables en même temps et concatène les caractéristiques mélangées avec les caractéristiques originales</a:t>
            </a:r>
            <a:r>
              <a:rPr lang="fr-FR" dirty="0">
                <a:latin typeface="Arial" panose="020B0604020202020204" pitchFamily="34" charset="0"/>
                <a:cs typeface="Arial" panose="020B0604020202020204" pitchFamily="34" charset="0"/>
              </a:rPr>
              <a:t>. Le résultat concaténé est utilisé pour ajuster le modèle.</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Les caractéristiques mélangées (aussi appelées caractéristiques </a:t>
            </a:r>
            <a:r>
              <a:rPr lang="fr-FR" b="1" dirty="0">
                <a:latin typeface="Arial" panose="020B0604020202020204" pitchFamily="34" charset="0"/>
                <a:cs typeface="Arial" panose="020B0604020202020204" pitchFamily="34" charset="0"/>
              </a:rPr>
              <a:t>fantômes</a:t>
            </a:r>
            <a:r>
              <a:rPr lang="fr-FR" dirty="0">
                <a:latin typeface="Arial" panose="020B0604020202020204" pitchFamily="34" charset="0"/>
                <a:cs typeface="Arial" panose="020B0604020202020204" pitchFamily="34" charset="0"/>
              </a:rPr>
              <a:t>) sont essentiellement des bruits dont la distribution marginale est identique à celle de la caractéristique originale.</a:t>
            </a:r>
          </a:p>
          <a:p>
            <a:r>
              <a:rPr lang="fr-FR" dirty="0">
                <a:latin typeface="Arial" panose="020B0604020202020204" pitchFamily="34" charset="0"/>
                <a:cs typeface="Arial" panose="020B0604020202020204" pitchFamily="34" charset="0"/>
              </a:rPr>
              <a:t>Nous comptons le nombre de fois où une variable est plus performante que le "meilleur" bruit et calculons le degré de confiance dans le fait qu'elle soit meilleure que le bruit (la valeur p) ou non.</a:t>
            </a:r>
          </a:p>
          <a:p>
            <a:endParaRPr lang="fr-FR" dirty="0">
              <a:latin typeface="Arial" panose="020B0604020202020204" pitchFamily="34" charset="0"/>
              <a:cs typeface="Arial" panose="020B0604020202020204" pitchFamily="34" charset="0"/>
            </a:endParaRPr>
          </a:p>
        </p:txBody>
      </p:sp>
      <p:sp>
        <p:nvSpPr>
          <p:cNvPr id="15" name="ZoneTexte 14">
            <a:extLst>
              <a:ext uri="{FF2B5EF4-FFF2-40B4-BE49-F238E27FC236}">
                <a16:creationId xmlns:a16="http://schemas.microsoft.com/office/drawing/2014/main" id="{C0785F36-0F72-4864-8EC7-097BE3B13548}"/>
              </a:ext>
            </a:extLst>
          </p:cNvPr>
          <p:cNvSpPr txBox="1"/>
          <p:nvPr/>
        </p:nvSpPr>
        <p:spPr>
          <a:xfrm>
            <a:off x="208463" y="3865398"/>
            <a:ext cx="5061019" cy="2308324"/>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Les caractéristiques qui sont assurément meilleures sont marquées "</a:t>
            </a:r>
            <a:r>
              <a:rPr lang="fr-FR" b="1" dirty="0">
                <a:latin typeface="Arial" panose="020B0604020202020204" pitchFamily="34" charset="0"/>
                <a:cs typeface="Arial" panose="020B0604020202020204" pitchFamily="34" charset="0"/>
              </a:rPr>
              <a:t>confirmées</a:t>
            </a:r>
            <a:r>
              <a:rPr lang="fr-FR" dirty="0">
                <a:latin typeface="Arial" panose="020B0604020202020204" pitchFamily="34" charset="0"/>
                <a:cs typeface="Arial" panose="020B0604020202020204" pitchFamily="34" charset="0"/>
              </a:rPr>
              <a:t>", et celles qui sont assurément égales aux bruits sont marquées "</a:t>
            </a:r>
            <a:r>
              <a:rPr lang="fr-FR" b="1" dirty="0">
                <a:latin typeface="Arial" panose="020B0604020202020204" pitchFamily="34" charset="0"/>
                <a:cs typeface="Arial" panose="020B0604020202020204" pitchFamily="34" charset="0"/>
              </a:rPr>
              <a:t>rejetées</a:t>
            </a:r>
            <a:r>
              <a:rPr lang="fr-FR" dirty="0">
                <a:latin typeface="Arial" panose="020B0604020202020204" pitchFamily="34" charset="0"/>
                <a:cs typeface="Arial" panose="020B0604020202020204" pitchFamily="34" charset="0"/>
              </a:rPr>
              <a:t>".</a:t>
            </a:r>
          </a:p>
          <a:p>
            <a:r>
              <a:rPr lang="fr-FR" dirty="0">
                <a:latin typeface="Arial" panose="020B0604020202020204" pitchFamily="34" charset="0"/>
                <a:cs typeface="Arial" panose="020B0604020202020204" pitchFamily="34" charset="0"/>
              </a:rPr>
              <a:t>Ensuite, nous éliminons les caractéristiques marquées et répétons le processus jusqu'à ce que toutes les caractéristiques soient marquées ou qu'un certain nombre d'itérations soit atteint.</a:t>
            </a:r>
          </a:p>
        </p:txBody>
      </p:sp>
    </p:spTree>
    <p:extLst>
      <p:ext uri="{BB962C8B-B14F-4D97-AF65-F5344CB8AC3E}">
        <p14:creationId xmlns:p14="http://schemas.microsoft.com/office/powerpoint/2010/main" val="589110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54</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6900" dirty="0">
                    <a:solidFill>
                      <a:srgbClr val="7E4342"/>
                    </a:solidFill>
                    <a:latin typeface="Arial" panose="020B0604020202020204" pitchFamily="34" charset="0"/>
                    <a:cs typeface="Arial" panose="020B0604020202020204" pitchFamily="34" charset="0"/>
                  </a:rPr>
                  <a:t>Annexe</a:t>
                </a:r>
                <a:r>
                  <a:rPr lang="fr-FR" sz="6000" dirty="0">
                    <a:solidFill>
                      <a:srgbClr val="7E4342"/>
                    </a:solidFill>
                    <a:latin typeface="Arial" panose="020B0604020202020204" pitchFamily="34" charset="0"/>
                    <a:cs typeface="Arial" panose="020B0604020202020204" pitchFamily="34" charset="0"/>
                  </a:rPr>
                  <a:t> </a:t>
                </a:r>
                <a:r>
                  <a:rPr lang="fr-FR" sz="5100" dirty="0">
                    <a:solidFill>
                      <a:srgbClr val="7E4342"/>
                    </a:solidFill>
                    <a:latin typeface="Arial" panose="020B0604020202020204" pitchFamily="34" charset="0"/>
                    <a:cs typeface="Arial" panose="020B0604020202020204" pitchFamily="34" charset="0"/>
                  </a:rPr>
                  <a:t>Données – </a:t>
                </a:r>
                <a:r>
                  <a:rPr lang="fr-FR" sz="5100" dirty="0" err="1">
                    <a:solidFill>
                      <a:srgbClr val="7E4342"/>
                    </a:solidFill>
                    <a:latin typeface="Arial" panose="020B0604020202020204" pitchFamily="34" charset="0"/>
                    <a:cs typeface="Arial" panose="020B0604020202020204" pitchFamily="34" charset="0"/>
                  </a:rPr>
                  <a:t>Feature</a:t>
                </a:r>
                <a:r>
                  <a:rPr lang="fr-FR" sz="5100" dirty="0">
                    <a:solidFill>
                      <a:srgbClr val="7E4342"/>
                    </a:solidFill>
                    <a:latin typeface="Arial" panose="020B0604020202020204" pitchFamily="34" charset="0"/>
                    <a:cs typeface="Arial" panose="020B0604020202020204" pitchFamily="34" charset="0"/>
                  </a:rPr>
                  <a:t> </a:t>
                </a:r>
                <a:r>
                  <a:rPr lang="fr-FR" sz="5100" dirty="0" err="1">
                    <a:solidFill>
                      <a:srgbClr val="7E4342"/>
                    </a:solidFill>
                    <a:latin typeface="Arial" panose="020B0604020202020204" pitchFamily="34" charset="0"/>
                    <a:cs typeface="Arial" panose="020B0604020202020204" pitchFamily="34" charset="0"/>
                  </a:rPr>
                  <a:t>Selection</a:t>
                </a:r>
                <a:r>
                  <a:rPr lang="fr-FR" sz="5100" dirty="0">
                    <a:solidFill>
                      <a:srgbClr val="7E4342"/>
                    </a:solidFill>
                    <a:latin typeface="Arial" panose="020B0604020202020204" pitchFamily="34" charset="0"/>
                    <a:cs typeface="Arial" panose="020B0604020202020204" pitchFamily="34" charset="0"/>
                  </a:rPr>
                  <a:t> – </a:t>
                </a:r>
                <a:r>
                  <a:rPr lang="fr-FR" sz="5100" dirty="0" err="1">
                    <a:solidFill>
                      <a:srgbClr val="7E4342"/>
                    </a:solidFill>
                    <a:latin typeface="Arial" panose="020B0604020202020204" pitchFamily="34" charset="0"/>
                    <a:cs typeface="Arial" panose="020B0604020202020204" pitchFamily="34" charset="0"/>
                  </a:rPr>
                  <a:t>BorutaShap</a:t>
                </a:r>
                <a:r>
                  <a:rPr lang="fr-FR" sz="5100" dirty="0">
                    <a:solidFill>
                      <a:srgbClr val="7E4342"/>
                    </a:solidFill>
                    <a:latin typeface="Arial" panose="020B0604020202020204" pitchFamily="34" charset="0"/>
                    <a:cs typeface="Arial" panose="020B0604020202020204" pitchFamily="34" charset="0"/>
                  </a:rPr>
                  <a:t> </a:t>
                </a:r>
                <a:endParaRPr lang="fr-FR" sz="40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sz="1600" dirty="0">
                <a:latin typeface="Arial" panose="020B0604020202020204" pitchFamily="34" charset="0"/>
                <a:cs typeface="Arial" panose="020B0604020202020204" pitchFamily="34" charset="0"/>
                <a:hlinkClick r:id="rId4"/>
              </a:rPr>
              <a:t>Source</a:t>
            </a:r>
            <a:r>
              <a:rPr lang="fr-FR" sz="1600" dirty="0">
                <a:latin typeface="Arial" panose="020B0604020202020204" pitchFamily="34" charset="0"/>
                <a:cs typeface="Arial" panose="020B0604020202020204" pitchFamily="34" charset="0"/>
              </a:rPr>
              <a:t> </a:t>
            </a:r>
            <a:r>
              <a:rPr lang="fr-FR" sz="1600" dirty="0" err="1">
                <a:latin typeface="Arial" panose="020B0604020202020204" pitchFamily="34" charset="0"/>
                <a:cs typeface="Arial" panose="020B0604020202020204" pitchFamily="34" charset="0"/>
                <a:hlinkClick r:id="rId5"/>
              </a:rPr>
              <a:t>Source</a:t>
            </a:r>
            <a:endParaRPr lang="fr-FR" sz="1600" dirty="0">
              <a:latin typeface="Arial" panose="020B0604020202020204" pitchFamily="34" charset="0"/>
              <a:cs typeface="Arial" panose="020B0604020202020204" pitchFamily="34" charset="0"/>
            </a:endParaRPr>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6"/>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74784" y="20212"/>
            <a:ext cx="794900" cy="584775"/>
          </a:xfrm>
          <a:prstGeom prst="rect">
            <a:avLst/>
          </a:prstGeom>
          <a:noFill/>
        </p:spPr>
        <p:txBody>
          <a:bodyPr wrap="square" rtlCol="0">
            <a:spAutoFit/>
          </a:bodyPr>
          <a:lstStyle/>
          <a:p>
            <a:pPr algn="ctr"/>
            <a:r>
              <a:rPr lang="fr-FR" sz="3200" b="1" dirty="0">
                <a:solidFill>
                  <a:srgbClr val="7E4342"/>
                </a:solidFill>
                <a:latin typeface="Arial" panose="020B0604020202020204" pitchFamily="34" charset="0"/>
                <a:cs typeface="Arial" panose="020B0604020202020204" pitchFamily="34" charset="0"/>
              </a:rPr>
              <a:t>10</a:t>
            </a:r>
          </a:p>
        </p:txBody>
      </p:sp>
      <p:sp>
        <p:nvSpPr>
          <p:cNvPr id="13" name="ZoneTexte 12">
            <a:extLst>
              <a:ext uri="{FF2B5EF4-FFF2-40B4-BE49-F238E27FC236}">
                <a16:creationId xmlns:a16="http://schemas.microsoft.com/office/drawing/2014/main" id="{5EE83CC1-49EA-49DF-A0E9-C34382C31DE2}"/>
              </a:ext>
            </a:extLst>
          </p:cNvPr>
          <p:cNvSpPr txBox="1"/>
          <p:nvPr/>
        </p:nvSpPr>
        <p:spPr>
          <a:xfrm>
            <a:off x="99164" y="882586"/>
            <a:ext cx="11981216" cy="1754326"/>
          </a:xfrm>
          <a:prstGeom prst="rect">
            <a:avLst/>
          </a:prstGeom>
          <a:noFill/>
        </p:spPr>
        <p:txBody>
          <a:bodyPr wrap="square">
            <a:spAutoFit/>
          </a:bodyPr>
          <a:lstStyle/>
          <a:p>
            <a:pPr algn="l"/>
            <a:r>
              <a:rPr lang="fr-FR" b="0" i="0" dirty="0">
                <a:solidFill>
                  <a:srgbClr val="000000"/>
                </a:solidFill>
                <a:effectLst/>
                <a:latin typeface="Arial" panose="020B0604020202020204" pitchFamily="34" charset="0"/>
                <a:cs typeface="Arial" panose="020B0604020202020204" pitchFamily="34" charset="0"/>
              </a:rPr>
              <a:t>La librairie </a:t>
            </a:r>
            <a:r>
              <a:rPr lang="fr-FR" b="1" i="0" dirty="0" err="1">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BorutaShap</a:t>
            </a:r>
            <a:r>
              <a:rPr lang="fr-FR" b="1" i="0" dirty="0">
                <a:solidFill>
                  <a:srgbClr val="000000"/>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a:t>
            </a:r>
            <a:r>
              <a:rPr lang="fr-FR" i="0" dirty="0">
                <a:solidFill>
                  <a:srgbClr val="000000"/>
                </a:solidFill>
                <a:latin typeface="Arial" panose="020B0604020202020204" pitchFamily="34" charset="0"/>
                <a:cs typeface="Arial" panose="020B0604020202020204" pitchFamily="34" charset="0"/>
              </a:rPr>
              <a:t>(</a:t>
            </a:r>
            <a:r>
              <a:rPr lang="fr-FR" i="0" dirty="0" err="1">
                <a:solidFill>
                  <a:srgbClr val="000000"/>
                </a:solidFill>
                <a:latin typeface="Arial" panose="020B0604020202020204" pitchFamily="34" charset="0"/>
                <a:cs typeface="Arial" panose="020B0604020202020204" pitchFamily="34" charset="0"/>
              </a:rPr>
              <a:t>wrapper</a:t>
            </a:r>
            <a:r>
              <a:rPr lang="fr-FR" i="0" dirty="0">
                <a:solidFill>
                  <a:srgbClr val="000000"/>
                </a:solidFill>
                <a:latin typeface="Arial" panose="020B0604020202020204" pitchFamily="34" charset="0"/>
                <a:cs typeface="Arial" panose="020B0604020202020204" pitchFamily="34" charset="0"/>
              </a:rPr>
              <a:t> </a:t>
            </a:r>
            <a:r>
              <a:rPr lang="fr-FR" i="0" dirty="0" err="1">
                <a:solidFill>
                  <a:srgbClr val="000000"/>
                </a:solidFill>
                <a:latin typeface="Arial" panose="020B0604020202020204" pitchFamily="34" charset="0"/>
                <a:cs typeface="Arial" panose="020B0604020202020204" pitchFamily="34" charset="0"/>
              </a:rPr>
              <a:t>method</a:t>
            </a:r>
            <a:r>
              <a:rPr lang="fr-FR" i="0" dirty="0">
                <a:solidFill>
                  <a:srgbClr val="000000"/>
                </a:solidFill>
                <a:latin typeface="Arial" panose="020B0604020202020204" pitchFamily="34" charset="0"/>
                <a:cs typeface="Arial" panose="020B0604020202020204" pitchFamily="34" charset="0"/>
              </a:rPr>
              <a:t>)</a:t>
            </a:r>
            <a:r>
              <a:rPr lang="fr-FR" b="0" i="0" dirty="0">
                <a:solidFill>
                  <a:srgbClr val="000000"/>
                </a:solidFill>
                <a:effectLst/>
                <a:latin typeface="Arial" panose="020B0604020202020204" pitchFamily="34" charset="0"/>
                <a:cs typeface="Arial" panose="020B0604020202020204" pitchFamily="34" charset="0"/>
              </a:rPr>
              <a:t>, comme son nom l'indique, combine l'algorithme de sélection de caractéristiques </a:t>
            </a:r>
            <a:r>
              <a:rPr lang="fr-FR" b="1" i="0" dirty="0">
                <a:solidFill>
                  <a:srgbClr val="000000"/>
                </a:solidFill>
                <a:effectLst/>
                <a:latin typeface="Arial" panose="020B0604020202020204" pitchFamily="34" charset="0"/>
                <a:cs typeface="Arial" panose="020B0604020202020204" pitchFamily="34" charset="0"/>
              </a:rPr>
              <a:t>Boruta</a:t>
            </a:r>
            <a:r>
              <a:rPr lang="fr-FR" b="0" i="0" dirty="0">
                <a:solidFill>
                  <a:srgbClr val="000000"/>
                </a:solidFill>
                <a:effectLst/>
                <a:latin typeface="Arial" panose="020B0604020202020204" pitchFamily="34" charset="0"/>
                <a:cs typeface="Arial" panose="020B0604020202020204" pitchFamily="34" charset="0"/>
              </a:rPr>
              <a:t> avec la technique </a:t>
            </a:r>
            <a:r>
              <a:rPr lang="fr-FR" b="1" i="0" dirty="0">
                <a:solidFill>
                  <a:srgbClr val="000000"/>
                </a:solidFill>
                <a:effectLst/>
                <a:latin typeface="Arial" panose="020B0604020202020204" pitchFamily="34" charset="0"/>
                <a:cs typeface="Arial" panose="020B0604020202020204" pitchFamily="34" charset="0"/>
              </a:rPr>
              <a:t>SHAP</a:t>
            </a:r>
            <a:r>
              <a:rPr lang="fr-FR" b="0" i="0" dirty="0">
                <a:solidFill>
                  <a:srgbClr val="000000"/>
                </a:solidFill>
                <a:effectLst/>
                <a:latin typeface="Arial" panose="020B0604020202020204" pitchFamily="34" charset="0"/>
                <a:cs typeface="Arial" panose="020B0604020202020204" pitchFamily="34" charset="0"/>
              </a:rPr>
              <a:t> (</a:t>
            </a:r>
            <a:r>
              <a:rPr lang="fr-FR" b="0" i="0" dirty="0" err="1">
                <a:solidFill>
                  <a:srgbClr val="000000"/>
                </a:solidFill>
                <a:effectLst/>
                <a:latin typeface="Arial" panose="020B0604020202020204" pitchFamily="34" charset="0"/>
                <a:cs typeface="Arial" panose="020B0604020202020204" pitchFamily="34" charset="0"/>
              </a:rPr>
              <a:t>SHapley</a:t>
            </a:r>
            <a:r>
              <a:rPr lang="fr-FR" b="0" i="0" dirty="0">
                <a:solidFill>
                  <a:srgbClr val="000000"/>
                </a:solidFill>
                <a:effectLst/>
                <a:latin typeface="Arial" panose="020B0604020202020204" pitchFamily="34" charset="0"/>
                <a:cs typeface="Arial" panose="020B0604020202020204" pitchFamily="34" charset="0"/>
              </a:rPr>
              <a:t> Additive </a:t>
            </a:r>
            <a:r>
              <a:rPr lang="fr-FR" b="0" i="0" dirty="0" err="1">
                <a:solidFill>
                  <a:srgbClr val="000000"/>
                </a:solidFill>
                <a:effectLst/>
                <a:latin typeface="Arial" panose="020B0604020202020204" pitchFamily="34" charset="0"/>
                <a:cs typeface="Arial" panose="020B0604020202020204" pitchFamily="34" charset="0"/>
              </a:rPr>
              <a:t>exPlanations</a:t>
            </a:r>
            <a:r>
              <a:rPr lang="fr-FR" b="0" i="0" dirty="0">
                <a:solidFill>
                  <a:srgbClr val="000000"/>
                </a:solidFill>
                <a:effectLst/>
                <a:latin typeface="Arial" panose="020B0604020202020204" pitchFamily="34" charset="0"/>
                <a:cs typeface="Arial" panose="020B0604020202020204" pitchFamily="34" charset="0"/>
              </a:rPr>
              <a:t>) permet de trouver un ensemble de caractéristiques optimal minimal plutôt que de trouver toutes les caractéristiques pertinentes pour la variable cible. Cela conduit à une sélection non biaisée et stable des attributs importants et non importants.</a:t>
            </a:r>
          </a:p>
          <a:p>
            <a:pPr algn="l"/>
            <a:r>
              <a:rPr lang="fr-FR" b="0" i="0" dirty="0">
                <a:solidFill>
                  <a:srgbClr val="000000"/>
                </a:solidFill>
                <a:effectLst/>
                <a:latin typeface="Arial" panose="020B0604020202020204" pitchFamily="34" charset="0"/>
                <a:cs typeface="Arial" panose="020B0604020202020204" pitchFamily="34" charset="0"/>
              </a:rPr>
              <a:t>Contrairement au package R original, qui limite l'utilisateur à un modèle </a:t>
            </a:r>
            <a:r>
              <a:rPr lang="fr-FR" b="0" i="0" dirty="0" err="1">
                <a:solidFill>
                  <a:srgbClr val="000000"/>
                </a:solidFill>
                <a:effectLst/>
                <a:latin typeface="Arial" panose="020B0604020202020204" pitchFamily="34" charset="0"/>
                <a:cs typeface="Arial" panose="020B0604020202020204" pitchFamily="34" charset="0"/>
              </a:rPr>
              <a:t>Random</a:t>
            </a:r>
            <a:r>
              <a:rPr lang="fr-FR" b="0" i="0" dirty="0">
                <a:solidFill>
                  <a:srgbClr val="000000"/>
                </a:solidFill>
                <a:effectLst/>
                <a:latin typeface="Arial" panose="020B0604020202020204" pitchFamily="34" charset="0"/>
                <a:cs typeface="Arial" panose="020B0604020202020204" pitchFamily="34" charset="0"/>
              </a:rPr>
              <a:t> Forest, </a:t>
            </a:r>
            <a:r>
              <a:rPr lang="fr-FR" b="0" i="0" dirty="0" err="1">
                <a:solidFill>
                  <a:srgbClr val="000000"/>
                </a:solidFill>
                <a:effectLst/>
                <a:latin typeface="Arial" panose="020B0604020202020204" pitchFamily="34" charset="0"/>
                <a:cs typeface="Arial" panose="020B0604020202020204" pitchFamily="34" charset="0"/>
              </a:rPr>
              <a:t>BorutaShap</a:t>
            </a:r>
            <a:r>
              <a:rPr lang="fr-FR" b="0" i="0" dirty="0">
                <a:solidFill>
                  <a:srgbClr val="000000"/>
                </a:solidFill>
                <a:effectLst/>
                <a:latin typeface="Arial" panose="020B0604020202020204" pitchFamily="34" charset="0"/>
                <a:cs typeface="Arial" panose="020B0604020202020204" pitchFamily="34" charset="0"/>
              </a:rPr>
              <a:t> permet à l'utilisateur de choisir n'importe quel apprenant basé sur un arbre comme modèle de base.</a:t>
            </a:r>
          </a:p>
        </p:txBody>
      </p:sp>
      <p:sp>
        <p:nvSpPr>
          <p:cNvPr id="15" name="ZoneTexte 14">
            <a:extLst>
              <a:ext uri="{FF2B5EF4-FFF2-40B4-BE49-F238E27FC236}">
                <a16:creationId xmlns:a16="http://schemas.microsoft.com/office/drawing/2014/main" id="{1E60818A-9264-47EF-B529-55EA5F48435C}"/>
              </a:ext>
            </a:extLst>
          </p:cNvPr>
          <p:cNvSpPr txBox="1"/>
          <p:nvPr/>
        </p:nvSpPr>
        <p:spPr>
          <a:xfrm>
            <a:off x="32871" y="2676576"/>
            <a:ext cx="12126549" cy="3970318"/>
          </a:xfrm>
          <a:prstGeom prst="rect">
            <a:avLst/>
          </a:prstGeom>
          <a:noFill/>
        </p:spPr>
        <p:txBody>
          <a:bodyPr wrap="square">
            <a:spAutoFit/>
          </a:bodyPr>
          <a:lstStyle/>
          <a:p>
            <a:r>
              <a:rPr lang="fr-FR" b="1" dirty="0">
                <a:latin typeface="Arial" panose="020B0604020202020204" pitchFamily="34" charset="0"/>
                <a:cs typeface="Arial" panose="020B0604020202020204" pitchFamily="34" charset="0"/>
              </a:rPr>
              <a:t>Algorithme :</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1. Commencez par créer de nouvelles copies de toutes les caractéristiques de l'ensemble de données et nommez-les </a:t>
            </a:r>
            <a:r>
              <a:rPr lang="fr-FR" dirty="0" err="1">
                <a:latin typeface="Arial" panose="020B0604020202020204" pitchFamily="34" charset="0"/>
                <a:cs typeface="Arial" panose="020B0604020202020204" pitchFamily="34" charset="0"/>
              </a:rPr>
              <a:t>shadow</a:t>
            </a:r>
            <a:r>
              <a:rPr lang="fr-FR" dirty="0">
                <a:latin typeface="Arial" panose="020B0604020202020204" pitchFamily="34" charset="0"/>
                <a:cs typeface="Arial" panose="020B0604020202020204" pitchFamily="34" charset="0"/>
              </a:rPr>
              <a:t> + </a:t>
            </a:r>
            <a:r>
              <a:rPr lang="fr-FR" dirty="0" err="1">
                <a:latin typeface="Arial" panose="020B0604020202020204" pitchFamily="34" charset="0"/>
                <a:cs typeface="Arial" panose="020B0604020202020204" pitchFamily="34" charset="0"/>
              </a:rPr>
              <a:t>feature_name</a:t>
            </a:r>
            <a:r>
              <a:rPr lang="fr-FR" dirty="0">
                <a:latin typeface="Arial" panose="020B0604020202020204" pitchFamily="34" charset="0"/>
                <a:cs typeface="Arial" panose="020B0604020202020204" pitchFamily="34" charset="0"/>
              </a:rPr>
              <a:t>, mélangez ces caractéristiques nouvellement ajoutées pour supprimer leurs corrélations avec la variable de réponse.</a:t>
            </a:r>
          </a:p>
          <a:p>
            <a:r>
              <a:rPr lang="fr-FR" dirty="0">
                <a:latin typeface="Arial" panose="020B0604020202020204" pitchFamily="34" charset="0"/>
                <a:cs typeface="Arial" panose="020B0604020202020204" pitchFamily="34" charset="0"/>
              </a:rPr>
              <a:t>2. Exécutez un classificateur sur les données étendues avec les caractéristiques aléatoires incluses. Ensuite, classez les caractéristiques en utilisant une métrique d'importance des caractéristiques;</a:t>
            </a:r>
          </a:p>
          <a:p>
            <a:r>
              <a:rPr lang="fr-FR" dirty="0">
                <a:latin typeface="Arial" panose="020B0604020202020204" pitchFamily="34" charset="0"/>
                <a:cs typeface="Arial" panose="020B0604020202020204" pitchFamily="34" charset="0"/>
              </a:rPr>
              <a:t>3. Créez un seuil en utilisant le score d'importance maximum des caractéristiques fantômes.  Attribuez ensuite un hit à toute caractéristique qui a dépassé ce seuil.</a:t>
            </a:r>
          </a:p>
          <a:p>
            <a:r>
              <a:rPr lang="fr-FR" dirty="0">
                <a:latin typeface="Arial" panose="020B0604020202020204" pitchFamily="34" charset="0"/>
                <a:cs typeface="Arial" panose="020B0604020202020204" pitchFamily="34" charset="0"/>
              </a:rPr>
              <a:t>4. Pour chaque caractéristique non attribuée, effectuez un test T bilatéral d'égalité. Les attributs dont l'importance est nettement inférieure au seuil sont considérés comme "sans importance" et sont retirés du processus. Les attributs dont l'importance est significativement plus élevée que le seuil sont considérés comme "importants".</a:t>
            </a:r>
          </a:p>
          <a:p>
            <a:r>
              <a:rPr lang="fr-FR" dirty="0">
                <a:latin typeface="Arial" panose="020B0604020202020204" pitchFamily="34" charset="0"/>
                <a:cs typeface="Arial" panose="020B0604020202020204" pitchFamily="34" charset="0"/>
              </a:rPr>
              <a:t>5. Supprimez tous les attributs fantômes et répétez la procédure jusqu'à ce qu'une importance ait été attribuée à chaque caractéristique, ou que l'algorithme ait atteint la limite d'exécution fixée précédemment.</a:t>
            </a:r>
          </a:p>
        </p:txBody>
      </p:sp>
    </p:spTree>
    <p:extLst>
      <p:ext uri="{BB962C8B-B14F-4D97-AF65-F5344CB8AC3E}">
        <p14:creationId xmlns:p14="http://schemas.microsoft.com/office/powerpoint/2010/main" val="212841120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55</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6900" dirty="0">
                    <a:solidFill>
                      <a:srgbClr val="7E4342"/>
                    </a:solidFill>
                    <a:latin typeface="Arial" panose="020B0604020202020204" pitchFamily="34" charset="0"/>
                    <a:cs typeface="Arial" panose="020B0604020202020204" pitchFamily="34" charset="0"/>
                  </a:rPr>
                  <a:t>Annexe</a:t>
                </a:r>
                <a:r>
                  <a:rPr lang="fr-FR" sz="6000" dirty="0">
                    <a:solidFill>
                      <a:srgbClr val="7E4342"/>
                    </a:solidFill>
                    <a:latin typeface="Arial" panose="020B0604020202020204" pitchFamily="34" charset="0"/>
                    <a:cs typeface="Arial" panose="020B0604020202020204" pitchFamily="34" charset="0"/>
                  </a:rPr>
                  <a:t> </a:t>
                </a:r>
                <a:r>
                  <a:rPr lang="fr-FR" sz="5100" dirty="0">
                    <a:solidFill>
                      <a:srgbClr val="7E4342"/>
                    </a:solidFill>
                    <a:latin typeface="Arial" panose="020B0604020202020204" pitchFamily="34" charset="0"/>
                    <a:cs typeface="Arial" panose="020B0604020202020204" pitchFamily="34" charset="0"/>
                  </a:rPr>
                  <a:t>Données – </a:t>
                </a:r>
                <a:r>
                  <a:rPr lang="fr-FR" sz="5100" dirty="0" err="1">
                    <a:solidFill>
                      <a:srgbClr val="7E4342"/>
                    </a:solidFill>
                    <a:latin typeface="Arial" panose="020B0604020202020204" pitchFamily="34" charset="0"/>
                    <a:cs typeface="Arial" panose="020B0604020202020204" pitchFamily="34" charset="0"/>
                  </a:rPr>
                  <a:t>Feature</a:t>
                </a:r>
                <a:r>
                  <a:rPr lang="fr-FR" sz="5100" dirty="0">
                    <a:solidFill>
                      <a:srgbClr val="7E4342"/>
                    </a:solidFill>
                    <a:latin typeface="Arial" panose="020B0604020202020204" pitchFamily="34" charset="0"/>
                    <a:cs typeface="Arial" panose="020B0604020202020204" pitchFamily="34" charset="0"/>
                  </a:rPr>
                  <a:t> </a:t>
                </a:r>
                <a:r>
                  <a:rPr lang="fr-FR" sz="5100" dirty="0" err="1">
                    <a:solidFill>
                      <a:srgbClr val="7E4342"/>
                    </a:solidFill>
                    <a:latin typeface="Arial" panose="020B0604020202020204" pitchFamily="34" charset="0"/>
                    <a:cs typeface="Arial" panose="020B0604020202020204" pitchFamily="34" charset="0"/>
                  </a:rPr>
                  <a:t>Selection</a:t>
                </a:r>
                <a:r>
                  <a:rPr lang="fr-FR" sz="5100" dirty="0">
                    <a:solidFill>
                      <a:srgbClr val="7E4342"/>
                    </a:solidFill>
                    <a:latin typeface="Arial" panose="020B0604020202020204" pitchFamily="34" charset="0"/>
                    <a:cs typeface="Arial" panose="020B0604020202020204" pitchFamily="34" charset="0"/>
                  </a:rPr>
                  <a:t> – </a:t>
                </a:r>
                <a:r>
                  <a:rPr lang="fr-FR" sz="5100" dirty="0" err="1">
                    <a:solidFill>
                      <a:srgbClr val="7E4342"/>
                    </a:solidFill>
                    <a:latin typeface="Arial" panose="020B0604020202020204" pitchFamily="34" charset="0"/>
                    <a:cs typeface="Arial" panose="020B0604020202020204" pitchFamily="34" charset="0"/>
                  </a:rPr>
                  <a:t>Perm.Importance</a:t>
                </a:r>
                <a:r>
                  <a:rPr lang="fr-FR" sz="5100" dirty="0">
                    <a:solidFill>
                      <a:srgbClr val="7E4342"/>
                    </a:solidFill>
                    <a:latin typeface="Arial" panose="020B0604020202020204" pitchFamily="34" charset="0"/>
                    <a:cs typeface="Arial" panose="020B0604020202020204" pitchFamily="34" charset="0"/>
                  </a:rPr>
                  <a:t> </a:t>
                </a:r>
                <a:endParaRPr lang="fr-FR" sz="40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12" name="ZoneTexte 11">
            <a:extLst>
              <a:ext uri="{FF2B5EF4-FFF2-40B4-BE49-F238E27FC236}">
                <a16:creationId xmlns:a16="http://schemas.microsoft.com/office/drawing/2014/main" id="{0463BC96-385D-47D4-AC54-ABCCC4444200}"/>
              </a:ext>
            </a:extLst>
          </p:cNvPr>
          <p:cNvSpPr txBox="1"/>
          <p:nvPr/>
        </p:nvSpPr>
        <p:spPr>
          <a:xfrm>
            <a:off x="-74784" y="20212"/>
            <a:ext cx="794900" cy="584775"/>
          </a:xfrm>
          <a:prstGeom prst="rect">
            <a:avLst/>
          </a:prstGeom>
          <a:noFill/>
        </p:spPr>
        <p:txBody>
          <a:bodyPr wrap="square" rtlCol="0">
            <a:spAutoFit/>
          </a:bodyPr>
          <a:lstStyle/>
          <a:p>
            <a:pPr algn="ctr"/>
            <a:r>
              <a:rPr lang="fr-FR" sz="3200" b="1" dirty="0">
                <a:solidFill>
                  <a:srgbClr val="7E4342"/>
                </a:solidFill>
                <a:latin typeface="Arial" panose="020B0604020202020204" pitchFamily="34" charset="0"/>
                <a:cs typeface="Arial" panose="020B0604020202020204" pitchFamily="34" charset="0"/>
              </a:rPr>
              <a:t>11</a:t>
            </a:r>
          </a:p>
        </p:txBody>
      </p:sp>
      <p:sp>
        <p:nvSpPr>
          <p:cNvPr id="14" name="ZoneTexte 13">
            <a:extLst>
              <a:ext uri="{FF2B5EF4-FFF2-40B4-BE49-F238E27FC236}">
                <a16:creationId xmlns:a16="http://schemas.microsoft.com/office/drawing/2014/main" id="{7C0D7725-1C6F-43E3-B06E-02CD99CA57C6}"/>
              </a:ext>
            </a:extLst>
          </p:cNvPr>
          <p:cNvSpPr txBox="1"/>
          <p:nvPr/>
        </p:nvSpPr>
        <p:spPr>
          <a:xfrm>
            <a:off x="32580" y="861172"/>
            <a:ext cx="11824060" cy="4247317"/>
          </a:xfrm>
          <a:prstGeom prst="rect">
            <a:avLst/>
          </a:prstGeom>
          <a:noFill/>
        </p:spPr>
        <p:txBody>
          <a:bodyPr wrap="square">
            <a:spAutoFit/>
          </a:bodyPr>
          <a:lstStyle/>
          <a:p>
            <a:r>
              <a:rPr lang="fr-FR" dirty="0">
                <a:latin typeface="Arial" panose="020B0604020202020204" pitchFamily="34" charset="0"/>
                <a:cs typeface="Arial" panose="020B0604020202020204" pitchFamily="34" charset="0"/>
              </a:rPr>
              <a:t>Permutation importance (</a:t>
            </a:r>
            <a:r>
              <a:rPr lang="fr-FR" dirty="0" err="1">
                <a:latin typeface="Arial" panose="020B0604020202020204" pitchFamily="34" charset="0"/>
                <a:cs typeface="Arial" panose="020B0604020202020204" pitchFamily="34" charset="0"/>
              </a:rPr>
              <a:t>scikit-learn</a:t>
            </a:r>
            <a:r>
              <a:rPr lang="fr-FR" dirty="0">
                <a:latin typeface="Arial" panose="020B0604020202020204" pitchFamily="34" charset="0"/>
                <a:cs typeface="Arial" panose="020B0604020202020204" pitchFamily="34" charset="0"/>
              </a:rPr>
              <a:t>) mesure l'augmentation de l'erreur de prédiction du modèle après avoir permuté les valeurs de la caractéristique, ce qui rompt la relation entre la caractéristique et le véritable résultat.</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Le concept est très simple : </a:t>
            </a:r>
          </a:p>
          <a:p>
            <a:r>
              <a:rPr lang="fr-FR" dirty="0">
                <a:latin typeface="Arial" panose="020B0604020202020204" pitchFamily="34" charset="0"/>
                <a:cs typeface="Arial" panose="020B0604020202020204" pitchFamily="34" charset="0"/>
              </a:rPr>
              <a:t>Nous mesurons l'importance d'une caractéristique en calculant l'augmentation de l'erreur de prédiction du modèle après permutation de la caractéristique. </a:t>
            </a:r>
          </a:p>
          <a:p>
            <a:r>
              <a:rPr lang="fr-FR" dirty="0">
                <a:latin typeface="Arial" panose="020B0604020202020204" pitchFamily="34" charset="0"/>
                <a:cs typeface="Arial" panose="020B0604020202020204" pitchFamily="34" charset="0"/>
              </a:rPr>
              <a:t>Une caractéristique est "importante" si le brassage de ses valeurs augmente l'erreur du modèle, car dans ce cas, le modèle s'est appuyé sur la caractéristique pour la prédiction.</a:t>
            </a:r>
          </a:p>
          <a:p>
            <a:r>
              <a:rPr lang="fr-FR" dirty="0">
                <a:latin typeface="Arial" panose="020B0604020202020204" pitchFamily="34" charset="0"/>
                <a:cs typeface="Arial" panose="020B0604020202020204" pitchFamily="34" charset="0"/>
              </a:rPr>
              <a:t>Une caractéristique est "sans importance" si le remaniement de ses valeurs laisse l'erreur du modèle inchangée, car dans ce cas, le modèle n'a pas tenu compte de la caractéristique pour la prédiction. </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La mesure de l'importance de la caractéristique de permutation a été introduite par </a:t>
            </a:r>
            <a:r>
              <a:rPr lang="fr-FR" dirty="0" err="1">
                <a:latin typeface="Arial" panose="020B0604020202020204" pitchFamily="34" charset="0"/>
                <a:cs typeface="Arial" panose="020B0604020202020204" pitchFamily="34" charset="0"/>
              </a:rPr>
              <a:t>Breiman</a:t>
            </a:r>
            <a:r>
              <a:rPr lang="fr-FR" dirty="0">
                <a:latin typeface="Arial" panose="020B0604020202020204" pitchFamily="34" charset="0"/>
                <a:cs typeface="Arial" panose="020B0604020202020204" pitchFamily="34" charset="0"/>
              </a:rPr>
              <a:t> (2001)37 pour les forêts aléatoires.</a:t>
            </a:r>
          </a:p>
          <a:p>
            <a:r>
              <a:rPr lang="fr-FR" dirty="0">
                <a:latin typeface="Arial" panose="020B0604020202020204" pitchFamily="34" charset="0"/>
                <a:cs typeface="Arial" panose="020B0604020202020204" pitchFamily="34" charset="0"/>
              </a:rPr>
              <a:t>Sur la base de cette idée, Fisher, </a:t>
            </a:r>
            <a:r>
              <a:rPr lang="fr-FR" dirty="0" err="1">
                <a:latin typeface="Arial" panose="020B0604020202020204" pitchFamily="34" charset="0"/>
                <a:cs typeface="Arial" panose="020B0604020202020204" pitchFamily="34" charset="0"/>
              </a:rPr>
              <a:t>Rudin</a:t>
            </a:r>
            <a:r>
              <a:rPr lang="fr-FR" dirty="0">
                <a:latin typeface="Arial" panose="020B0604020202020204" pitchFamily="34" charset="0"/>
                <a:cs typeface="Arial" panose="020B0604020202020204" pitchFamily="34" charset="0"/>
              </a:rPr>
              <a:t> et Dominici (2018)38 ont proposé une version agnostique de l'importance de la caractéristique et l'ont appelée confiance du modèle. </a:t>
            </a:r>
          </a:p>
        </p:txBody>
      </p:sp>
    </p:spTree>
    <p:extLst>
      <p:ext uri="{BB962C8B-B14F-4D97-AF65-F5344CB8AC3E}">
        <p14:creationId xmlns:p14="http://schemas.microsoft.com/office/powerpoint/2010/main" val="29252752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56</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6900" dirty="0">
                    <a:solidFill>
                      <a:srgbClr val="7E4342"/>
                    </a:solidFill>
                    <a:latin typeface="Arial" panose="020B0604020202020204" pitchFamily="34" charset="0"/>
                    <a:cs typeface="Arial" panose="020B0604020202020204" pitchFamily="34" charset="0"/>
                  </a:rPr>
                  <a:t>Annexe</a:t>
                </a:r>
                <a:r>
                  <a:rPr lang="fr-FR" sz="6000" dirty="0">
                    <a:solidFill>
                      <a:srgbClr val="7E4342"/>
                    </a:solidFill>
                    <a:latin typeface="Arial" panose="020B0604020202020204" pitchFamily="34" charset="0"/>
                    <a:cs typeface="Arial" panose="020B0604020202020204" pitchFamily="34" charset="0"/>
                  </a:rPr>
                  <a:t> </a:t>
                </a:r>
                <a:r>
                  <a:rPr lang="fr-FR" sz="5100" dirty="0">
                    <a:solidFill>
                      <a:srgbClr val="7E4342"/>
                    </a:solidFill>
                    <a:latin typeface="Arial" panose="020B0604020202020204" pitchFamily="34" charset="0"/>
                    <a:cs typeface="Arial" panose="020B0604020202020204" pitchFamily="34" charset="0"/>
                  </a:rPr>
                  <a:t>Données – </a:t>
                </a:r>
                <a:r>
                  <a:rPr lang="fr-FR" sz="5100" dirty="0" err="1">
                    <a:solidFill>
                      <a:srgbClr val="7E4342"/>
                    </a:solidFill>
                    <a:latin typeface="Arial" panose="020B0604020202020204" pitchFamily="34" charset="0"/>
                    <a:cs typeface="Arial" panose="020B0604020202020204" pitchFamily="34" charset="0"/>
                  </a:rPr>
                  <a:t>Feature</a:t>
                </a:r>
                <a:r>
                  <a:rPr lang="fr-FR" sz="5100" dirty="0">
                    <a:solidFill>
                      <a:srgbClr val="7E4342"/>
                    </a:solidFill>
                    <a:latin typeface="Arial" panose="020B0604020202020204" pitchFamily="34" charset="0"/>
                    <a:cs typeface="Arial" panose="020B0604020202020204" pitchFamily="34" charset="0"/>
                  </a:rPr>
                  <a:t> </a:t>
                </a:r>
                <a:r>
                  <a:rPr lang="fr-FR" sz="5100" dirty="0" err="1">
                    <a:solidFill>
                      <a:srgbClr val="7E4342"/>
                    </a:solidFill>
                    <a:latin typeface="Arial" panose="020B0604020202020204" pitchFamily="34" charset="0"/>
                    <a:cs typeface="Arial" panose="020B0604020202020204" pitchFamily="34" charset="0"/>
                  </a:rPr>
                  <a:t>Selection</a:t>
                </a:r>
                <a:r>
                  <a:rPr lang="fr-FR" sz="5100" dirty="0">
                    <a:solidFill>
                      <a:srgbClr val="7E4342"/>
                    </a:solidFill>
                    <a:latin typeface="Arial" panose="020B0604020202020204" pitchFamily="34" charset="0"/>
                    <a:cs typeface="Arial" panose="020B0604020202020204" pitchFamily="34" charset="0"/>
                  </a:rPr>
                  <a:t> – RFECV</a:t>
                </a:r>
                <a:endParaRPr lang="fr-FR" sz="40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hlinkClick r:id="rId4"/>
              </a:rPr>
              <a:t>Source</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5"/>
          <a:stretch>
            <a:fillRect/>
          </a:stretch>
        </p:blipFill>
        <p:spPr>
          <a:xfrm>
            <a:off x="1179" y="-12024"/>
            <a:ext cx="650866" cy="639032"/>
          </a:xfrm>
          <a:prstGeom prst="rect">
            <a:avLst/>
          </a:prstGeom>
        </p:spPr>
      </p:pic>
      <p:sp>
        <p:nvSpPr>
          <p:cNvPr id="12" name="ZoneTexte 11">
            <a:extLst>
              <a:ext uri="{FF2B5EF4-FFF2-40B4-BE49-F238E27FC236}">
                <a16:creationId xmlns:a16="http://schemas.microsoft.com/office/drawing/2014/main" id="{D2FA0A46-E2EC-4589-AFEC-CFDB67E974CA}"/>
              </a:ext>
            </a:extLst>
          </p:cNvPr>
          <p:cNvSpPr txBox="1"/>
          <p:nvPr/>
        </p:nvSpPr>
        <p:spPr>
          <a:xfrm>
            <a:off x="-74784" y="20212"/>
            <a:ext cx="794900" cy="584775"/>
          </a:xfrm>
          <a:prstGeom prst="rect">
            <a:avLst/>
          </a:prstGeom>
          <a:noFill/>
        </p:spPr>
        <p:txBody>
          <a:bodyPr wrap="square" rtlCol="0">
            <a:spAutoFit/>
          </a:bodyPr>
          <a:lstStyle/>
          <a:p>
            <a:pPr algn="ctr"/>
            <a:r>
              <a:rPr lang="fr-FR" sz="3200" b="1" dirty="0">
                <a:solidFill>
                  <a:srgbClr val="7E4342"/>
                </a:solidFill>
                <a:latin typeface="Arial" panose="020B0604020202020204" pitchFamily="34" charset="0"/>
                <a:cs typeface="Arial" panose="020B0604020202020204" pitchFamily="34" charset="0"/>
              </a:rPr>
              <a:t>12</a:t>
            </a:r>
          </a:p>
        </p:txBody>
      </p:sp>
      <p:sp>
        <p:nvSpPr>
          <p:cNvPr id="14" name="ZoneTexte 13">
            <a:extLst>
              <a:ext uri="{FF2B5EF4-FFF2-40B4-BE49-F238E27FC236}">
                <a16:creationId xmlns:a16="http://schemas.microsoft.com/office/drawing/2014/main" id="{24BE5FF2-B02A-4F5E-9805-BA617B54E7FD}"/>
              </a:ext>
            </a:extLst>
          </p:cNvPr>
          <p:cNvSpPr txBox="1"/>
          <p:nvPr/>
        </p:nvSpPr>
        <p:spPr>
          <a:xfrm>
            <a:off x="49460" y="971000"/>
            <a:ext cx="12158186" cy="4247317"/>
          </a:xfrm>
          <a:prstGeom prst="rect">
            <a:avLst/>
          </a:prstGeom>
          <a:noFill/>
        </p:spPr>
        <p:txBody>
          <a:bodyPr wrap="square">
            <a:spAutoFit/>
          </a:bodyPr>
          <a:lstStyle/>
          <a:p>
            <a:r>
              <a:rPr lang="fr-FR"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RFE</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Recursive</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feature</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elimination</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wrapper</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method</a:t>
            </a:r>
            <a:r>
              <a:rPr lang="fr-FR" dirty="0">
                <a:latin typeface="Arial" panose="020B0604020202020204" pitchFamily="34" charset="0"/>
                <a:cs typeface="Arial" panose="020B0604020202020204" pitchFamily="34" charset="0"/>
              </a:rPr>
              <a:t> :  cela signifie qu'un algorithme d'apprentissage automatique différent est donné et utilisé dans le noyau de la méthode, puis enveloppé par RFE et utilisé pour aider à sélectionner les caractéristiques.) est une méthode de sélection de caractéristiques qui ajuste un modèle et élimine la ou les caractéristiques les plus faibles jusqu'à ce que le nombre spécifié de caractéristiques soit atteint.</a:t>
            </a:r>
          </a:p>
          <a:p>
            <a:r>
              <a:rPr lang="fr-FR" dirty="0">
                <a:latin typeface="Arial" panose="020B0604020202020204" pitchFamily="34" charset="0"/>
                <a:cs typeface="Arial" panose="020B0604020202020204" pitchFamily="34" charset="0"/>
              </a:rPr>
              <a:t>Les caractéristiques sont classées par les attributs coef_ ou </a:t>
            </a:r>
            <a:r>
              <a:rPr lang="fr-FR" dirty="0" err="1">
                <a:latin typeface="Arial" panose="020B0604020202020204" pitchFamily="34" charset="0"/>
                <a:cs typeface="Arial" panose="020B0604020202020204" pitchFamily="34" charset="0"/>
              </a:rPr>
              <a:t>feature_importances</a:t>
            </a:r>
            <a:r>
              <a:rPr lang="fr-FR" dirty="0">
                <a:latin typeface="Arial" panose="020B0604020202020204" pitchFamily="34" charset="0"/>
                <a:cs typeface="Arial" panose="020B0604020202020204" pitchFamily="34" charset="0"/>
              </a:rPr>
              <a:t>_ du modèle, et en éliminant récursivement un petit nombre de caractéristiques par boucle, RFE tente d'éliminer les dépendances et la colinéarité qui peuvent exister dans le modèle.</a:t>
            </a:r>
          </a:p>
          <a:p>
            <a:r>
              <a:rPr lang="fr-FR" dirty="0">
                <a:latin typeface="Arial" panose="020B0604020202020204" pitchFamily="34" charset="0"/>
                <a:cs typeface="Arial" panose="020B0604020202020204" pitchFamily="34" charset="0"/>
              </a:rPr>
              <a:t>RFE requiert un nombre spécifique de caractéristiques à conserver, mais il est souvent impossible de savoir à l'avance combien de caractéristiques sont valides. </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Pour trouver le nombre optimal de caractéristiques, la validation croisée est utilisée avec RFE pour évaluer différents sous-ensembles de caractéristiques et sélectionner la collection de caractéristiques ayant le meilleur score. </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Le </a:t>
            </a:r>
            <a:r>
              <a:rPr lang="fr-FR" dirty="0" err="1">
                <a:latin typeface="Arial" panose="020B0604020202020204" pitchFamily="34" charset="0"/>
                <a:cs typeface="Arial" panose="020B0604020202020204" pitchFamily="34" charset="0"/>
              </a:rPr>
              <a:t>visualiseur</a:t>
            </a:r>
            <a:r>
              <a:rPr lang="fr-FR" dirty="0">
                <a:latin typeface="Arial" panose="020B0604020202020204" pitchFamily="34" charset="0"/>
                <a:cs typeface="Arial" panose="020B0604020202020204" pitchFamily="34" charset="0"/>
              </a:rPr>
              <a:t> </a:t>
            </a:r>
            <a:r>
              <a:rPr lang="fr-FR" b="1" dirty="0">
                <a:effectLst>
                  <a:outerShdw blurRad="38100" dist="38100" dir="2700000" algn="tl">
                    <a:srgbClr val="000000">
                      <a:alpha val="43137"/>
                    </a:srgbClr>
                  </a:outerShdw>
                </a:effectLst>
                <a:latin typeface="Arial" panose="020B0604020202020204" pitchFamily="34" charset="0"/>
                <a:cs typeface="Arial" panose="020B0604020202020204" pitchFamily="34" charset="0"/>
              </a:rPr>
              <a:t>RFECV</a:t>
            </a:r>
            <a:r>
              <a:rPr lang="fr-FR" dirty="0">
                <a:latin typeface="Arial" panose="020B0604020202020204" pitchFamily="34" charset="0"/>
                <a:cs typeface="Arial" panose="020B0604020202020204" pitchFamily="34" charset="0"/>
              </a:rPr>
              <a:t> (Cross Validation) trace le nombre de caractéristiques dans le modèle avec leur score de test validé par croisement et leur variabilité, et visualise le nombre de caractéristiques sélectionné.</a:t>
            </a:r>
          </a:p>
        </p:txBody>
      </p:sp>
    </p:spTree>
    <p:extLst>
      <p:ext uri="{BB962C8B-B14F-4D97-AF65-F5344CB8AC3E}">
        <p14:creationId xmlns:p14="http://schemas.microsoft.com/office/powerpoint/2010/main" val="249827092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57</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Annexe – </a:t>
                </a:r>
                <a:r>
                  <a:rPr lang="fr-FR" sz="3200" dirty="0">
                    <a:solidFill>
                      <a:srgbClr val="7E4342"/>
                    </a:solidFill>
                    <a:latin typeface="Arial" panose="020B0604020202020204" pitchFamily="34" charset="0"/>
                    <a:cs typeface="Arial" panose="020B0604020202020204" pitchFamily="34" charset="0"/>
                  </a:rPr>
                  <a:t>Modélisation - Métriques</a:t>
                </a:r>
                <a:r>
                  <a:rPr lang="fr-FR" sz="4000" dirty="0">
                    <a:solidFill>
                      <a:srgbClr val="7E4342"/>
                    </a:solidFill>
                    <a:latin typeface="Arial" panose="020B0604020202020204" pitchFamily="34" charset="0"/>
                    <a:cs typeface="Arial" panose="020B0604020202020204" pitchFamily="34" charset="0"/>
                  </a:rPr>
                  <a:t> </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hlinkClick r:id="rId4"/>
              </a:rPr>
              <a:t>Source</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5"/>
          <a:stretch>
            <a:fillRect/>
          </a:stretch>
        </p:blipFill>
        <p:spPr>
          <a:xfrm>
            <a:off x="1179" y="-12024"/>
            <a:ext cx="650866" cy="639032"/>
          </a:xfrm>
          <a:prstGeom prst="rect">
            <a:avLst/>
          </a:prstGeom>
        </p:spPr>
      </p:pic>
      <p:sp>
        <p:nvSpPr>
          <p:cNvPr id="12" name="ZoneTexte 11">
            <a:extLst>
              <a:ext uri="{FF2B5EF4-FFF2-40B4-BE49-F238E27FC236}">
                <a16:creationId xmlns:a16="http://schemas.microsoft.com/office/drawing/2014/main" id="{84405286-915D-432B-BDDA-F9ABDA10B9CF}"/>
              </a:ext>
            </a:extLst>
          </p:cNvPr>
          <p:cNvSpPr txBox="1"/>
          <p:nvPr/>
        </p:nvSpPr>
        <p:spPr>
          <a:xfrm>
            <a:off x="-74784" y="20212"/>
            <a:ext cx="794900" cy="584775"/>
          </a:xfrm>
          <a:prstGeom prst="rect">
            <a:avLst/>
          </a:prstGeom>
          <a:noFill/>
        </p:spPr>
        <p:txBody>
          <a:bodyPr wrap="square" rtlCol="0">
            <a:spAutoFit/>
          </a:bodyPr>
          <a:lstStyle/>
          <a:p>
            <a:pPr algn="ctr"/>
            <a:r>
              <a:rPr lang="fr-FR" sz="3200" b="1" dirty="0">
                <a:solidFill>
                  <a:srgbClr val="7E4342"/>
                </a:solidFill>
                <a:latin typeface="Arial" panose="020B0604020202020204" pitchFamily="34" charset="0"/>
                <a:cs typeface="Arial" panose="020B0604020202020204" pitchFamily="34" charset="0"/>
              </a:rPr>
              <a:t>13</a:t>
            </a:r>
          </a:p>
        </p:txBody>
      </p:sp>
      <p:sp>
        <p:nvSpPr>
          <p:cNvPr id="25" name="ZoneTexte 24">
            <a:extLst>
              <a:ext uri="{FF2B5EF4-FFF2-40B4-BE49-F238E27FC236}">
                <a16:creationId xmlns:a16="http://schemas.microsoft.com/office/drawing/2014/main" id="{10733674-02E5-4AE7-ACC5-E92B001AE260}"/>
              </a:ext>
            </a:extLst>
          </p:cNvPr>
          <p:cNvSpPr txBox="1"/>
          <p:nvPr/>
        </p:nvSpPr>
        <p:spPr>
          <a:xfrm>
            <a:off x="2782393" y="1025592"/>
            <a:ext cx="9409607" cy="1323439"/>
          </a:xfrm>
          <a:prstGeom prst="rect">
            <a:avLst/>
          </a:prstGeom>
          <a:noFill/>
        </p:spPr>
        <p:txBody>
          <a:bodyPr wrap="square">
            <a:spAutoFit/>
          </a:bodyPr>
          <a:lstStyle/>
          <a:p>
            <a:r>
              <a:rPr lang="fr-FR" sz="2000" b="0" i="0" dirty="0">
                <a:solidFill>
                  <a:srgbClr val="000000"/>
                </a:solidFill>
                <a:effectLst/>
                <a:latin typeface="Arial" panose="020B0604020202020204" pitchFamily="34" charset="0"/>
                <a:cs typeface="Arial" panose="020B0604020202020204" pitchFamily="34" charset="0"/>
              </a:rPr>
              <a:t>la métrique pour déterminer le </a:t>
            </a:r>
            <a:r>
              <a:rPr lang="fr-FR" sz="2000" b="1" i="0" dirty="0">
                <a:solidFill>
                  <a:srgbClr val="000000"/>
                </a:solidFill>
                <a:effectLst/>
                <a:latin typeface="Arial" panose="020B0604020202020204" pitchFamily="34" charset="0"/>
                <a:cs typeface="Arial" panose="020B0604020202020204" pitchFamily="34" charset="0"/>
              </a:rPr>
              <a:t>taux de vrais positif</a:t>
            </a:r>
            <a:r>
              <a:rPr lang="fr-FR" sz="2000" b="0" i="0" dirty="0">
                <a:solidFill>
                  <a:srgbClr val="000000"/>
                </a:solidFill>
                <a:effectLst/>
                <a:latin typeface="Arial" panose="020B0604020202020204" pitchFamily="34" charset="0"/>
                <a:cs typeface="Arial" panose="020B0604020202020204" pitchFamily="34" charset="0"/>
              </a:rPr>
              <a:t> est le Rappel(Sensibilité) / </a:t>
            </a:r>
            <a:r>
              <a:rPr lang="fr-FR" sz="2000" b="1" i="0" dirty="0" err="1">
                <a:solidFill>
                  <a:srgbClr val="000000"/>
                </a:solidFill>
                <a:effectLst/>
                <a:latin typeface="Arial" panose="020B0604020202020204" pitchFamily="34" charset="0"/>
                <a:cs typeface="Arial" panose="020B0604020202020204" pitchFamily="34" charset="0"/>
              </a:rPr>
              <a:t>Recall</a:t>
            </a:r>
            <a:r>
              <a:rPr lang="fr-FR" sz="2000" b="0" i="0" dirty="0">
                <a:solidFill>
                  <a:srgbClr val="000000"/>
                </a:solidFill>
                <a:effectLst/>
                <a:latin typeface="Arial" panose="020B0604020202020204" pitchFamily="34" charset="0"/>
                <a:cs typeface="Arial" panose="020B0604020202020204" pitchFamily="34" charset="0"/>
              </a:rPr>
              <a:t>, elle mesure parmi toutes les observations positives combien ont été classées comme positives. Pour ne pas avoir de pertes, il faut détecter tous les défaillants (classe positive) donc </a:t>
            </a:r>
            <a:r>
              <a:rPr lang="fr-FR" sz="2000" b="1" i="0" dirty="0">
                <a:solidFill>
                  <a:srgbClr val="000000"/>
                </a:solidFill>
                <a:effectLst/>
                <a:latin typeface="Arial" panose="020B0604020202020204" pitchFamily="34" charset="0"/>
                <a:cs typeface="Arial" panose="020B0604020202020204" pitchFamily="34" charset="0"/>
              </a:rPr>
              <a:t>maximiser la métrique </a:t>
            </a:r>
            <a:r>
              <a:rPr lang="fr-FR" sz="2000" b="1" i="0" dirty="0" err="1">
                <a:solidFill>
                  <a:srgbClr val="000000"/>
                </a:solidFill>
                <a:effectLst/>
                <a:latin typeface="Arial" panose="020B0604020202020204" pitchFamily="34" charset="0"/>
                <a:cs typeface="Arial" panose="020B0604020202020204" pitchFamily="34" charset="0"/>
              </a:rPr>
              <a:t>recall</a:t>
            </a:r>
            <a:r>
              <a:rPr lang="fr-FR" sz="2000" b="0" i="0" dirty="0">
                <a:solidFill>
                  <a:srgbClr val="000000"/>
                </a:solidFill>
                <a:effectLst/>
                <a:latin typeface="Arial" panose="020B0604020202020204" pitchFamily="34" charset="0"/>
                <a:cs typeface="Arial" panose="020B0604020202020204" pitchFamily="34" charset="0"/>
              </a:rPr>
              <a:t>.</a:t>
            </a:r>
            <a:endParaRPr lang="fr-FR" sz="2000" dirty="0">
              <a:latin typeface="Arial" panose="020B0604020202020204" pitchFamily="34" charset="0"/>
              <a:cs typeface="Arial" panose="020B0604020202020204" pitchFamily="34" charset="0"/>
            </a:endParaRPr>
          </a:p>
        </p:txBody>
      </p:sp>
      <p:pic>
        <p:nvPicPr>
          <p:cNvPr id="11" name="Image 10">
            <a:extLst>
              <a:ext uri="{FF2B5EF4-FFF2-40B4-BE49-F238E27FC236}">
                <a16:creationId xmlns:a16="http://schemas.microsoft.com/office/drawing/2014/main" id="{9416CC95-393E-42D6-8F33-B03349A39FB1}"/>
              </a:ext>
            </a:extLst>
          </p:cNvPr>
          <p:cNvPicPr>
            <a:picLocks noChangeAspect="1"/>
          </p:cNvPicPr>
          <p:nvPr/>
        </p:nvPicPr>
        <p:blipFill>
          <a:blip r:embed="rId6"/>
          <a:stretch>
            <a:fillRect/>
          </a:stretch>
        </p:blipFill>
        <p:spPr>
          <a:xfrm>
            <a:off x="83332" y="1262907"/>
            <a:ext cx="2562624" cy="841646"/>
          </a:xfrm>
          <a:prstGeom prst="rect">
            <a:avLst/>
          </a:prstGeom>
        </p:spPr>
      </p:pic>
      <p:sp>
        <p:nvSpPr>
          <p:cNvPr id="29" name="ZoneTexte 28">
            <a:extLst>
              <a:ext uri="{FF2B5EF4-FFF2-40B4-BE49-F238E27FC236}">
                <a16:creationId xmlns:a16="http://schemas.microsoft.com/office/drawing/2014/main" id="{E09BE0F4-355A-4374-A817-8B77FAD30943}"/>
              </a:ext>
            </a:extLst>
          </p:cNvPr>
          <p:cNvSpPr txBox="1"/>
          <p:nvPr/>
        </p:nvSpPr>
        <p:spPr>
          <a:xfrm>
            <a:off x="83332" y="801242"/>
            <a:ext cx="1656184" cy="461665"/>
          </a:xfrm>
          <a:prstGeom prst="rect">
            <a:avLst/>
          </a:prstGeom>
          <a:noFill/>
        </p:spPr>
        <p:txBody>
          <a:bodyPr wrap="square">
            <a:spAutoFit/>
          </a:bodyPr>
          <a:lstStyle/>
          <a:p>
            <a:r>
              <a:rPr lang="fr-FR" sz="2400" b="1" i="0" dirty="0" err="1">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Recall</a:t>
            </a:r>
            <a:r>
              <a:rPr lang="fr-FR" sz="2400" b="1" i="0"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 </a:t>
            </a:r>
          </a:p>
        </p:txBody>
      </p:sp>
      <p:pic>
        <p:nvPicPr>
          <p:cNvPr id="17" name="Image 16">
            <a:extLst>
              <a:ext uri="{FF2B5EF4-FFF2-40B4-BE49-F238E27FC236}">
                <a16:creationId xmlns:a16="http://schemas.microsoft.com/office/drawing/2014/main" id="{E228CF5F-804E-4152-AD16-1A5FA3C7B5A5}"/>
              </a:ext>
            </a:extLst>
          </p:cNvPr>
          <p:cNvPicPr>
            <a:picLocks noChangeAspect="1"/>
          </p:cNvPicPr>
          <p:nvPr/>
        </p:nvPicPr>
        <p:blipFill>
          <a:blip r:embed="rId7"/>
          <a:stretch>
            <a:fillRect/>
          </a:stretch>
        </p:blipFill>
        <p:spPr>
          <a:xfrm>
            <a:off x="25042" y="2852469"/>
            <a:ext cx="2886970" cy="823094"/>
          </a:xfrm>
          <a:prstGeom prst="rect">
            <a:avLst/>
          </a:prstGeom>
        </p:spPr>
      </p:pic>
      <p:sp>
        <p:nvSpPr>
          <p:cNvPr id="32" name="ZoneTexte 31">
            <a:extLst>
              <a:ext uri="{FF2B5EF4-FFF2-40B4-BE49-F238E27FC236}">
                <a16:creationId xmlns:a16="http://schemas.microsoft.com/office/drawing/2014/main" id="{3E23E094-589F-4CAA-BEC7-415107BA6064}"/>
              </a:ext>
            </a:extLst>
          </p:cNvPr>
          <p:cNvSpPr txBox="1"/>
          <p:nvPr/>
        </p:nvSpPr>
        <p:spPr>
          <a:xfrm>
            <a:off x="2796460" y="2633847"/>
            <a:ext cx="9377027" cy="1323439"/>
          </a:xfrm>
          <a:prstGeom prst="rect">
            <a:avLst/>
          </a:prstGeom>
          <a:noFill/>
        </p:spPr>
        <p:txBody>
          <a:bodyPr wrap="square">
            <a:spAutoFit/>
          </a:bodyPr>
          <a:lstStyle/>
          <a:p>
            <a:r>
              <a:rPr lang="fr-FR" sz="2000" b="0" i="0" dirty="0">
                <a:solidFill>
                  <a:srgbClr val="000000"/>
                </a:solidFill>
                <a:effectLst/>
                <a:latin typeface="Arial" panose="020B0604020202020204" pitchFamily="34" charset="0"/>
                <a:cs typeface="Arial" panose="020B0604020202020204" pitchFamily="34" charset="0"/>
              </a:rPr>
              <a:t>elle mesure le nombre d'observations prédites comme positives (client défaillant) qui le sont en réalité. Si le client est prédit défaillant alors qu'il ne le sera pas le prêt ne sera pas accordé et les intérêts ne seront pas empochés. Il faut donc </a:t>
            </a:r>
            <a:r>
              <a:rPr lang="fr-FR" sz="2000" b="1" i="0" dirty="0">
                <a:solidFill>
                  <a:srgbClr val="000000"/>
                </a:solidFill>
                <a:effectLst/>
                <a:latin typeface="Arial" panose="020B0604020202020204" pitchFamily="34" charset="0"/>
                <a:cs typeface="Arial" panose="020B0604020202020204" pitchFamily="34" charset="0"/>
              </a:rPr>
              <a:t>maximiser la '</a:t>
            </a:r>
            <a:r>
              <a:rPr lang="fr-FR" sz="2000" b="1" i="0" dirty="0" err="1">
                <a:solidFill>
                  <a:srgbClr val="000000"/>
                </a:solidFill>
                <a:effectLst/>
                <a:latin typeface="Arial" panose="020B0604020202020204" pitchFamily="34" charset="0"/>
                <a:cs typeface="Arial" panose="020B0604020202020204" pitchFamily="34" charset="0"/>
              </a:rPr>
              <a:t>Precision</a:t>
            </a:r>
            <a:r>
              <a:rPr lang="fr-FR" sz="2000" b="1" i="0" dirty="0">
                <a:solidFill>
                  <a:srgbClr val="000000"/>
                </a:solidFill>
                <a:effectLst/>
                <a:latin typeface="Arial" panose="020B0604020202020204" pitchFamily="34" charset="0"/>
                <a:cs typeface="Arial" panose="020B0604020202020204" pitchFamily="34" charset="0"/>
              </a:rPr>
              <a:t>'</a:t>
            </a:r>
            <a:r>
              <a:rPr lang="fr-FR" sz="2000" b="0" i="0" dirty="0">
                <a:solidFill>
                  <a:srgbClr val="000000"/>
                </a:solidFill>
                <a:effectLst/>
                <a:latin typeface="Arial" panose="020B0604020202020204" pitchFamily="34" charset="0"/>
                <a:cs typeface="Arial" panose="020B0604020202020204" pitchFamily="34" charset="0"/>
              </a:rPr>
              <a:t>.</a:t>
            </a:r>
            <a:endParaRPr lang="fr-FR" sz="2000" dirty="0">
              <a:latin typeface="Arial" panose="020B0604020202020204" pitchFamily="34" charset="0"/>
              <a:cs typeface="Arial" panose="020B0604020202020204" pitchFamily="34" charset="0"/>
            </a:endParaRPr>
          </a:p>
        </p:txBody>
      </p:sp>
      <p:sp>
        <p:nvSpPr>
          <p:cNvPr id="40" name="ZoneTexte 39">
            <a:extLst>
              <a:ext uri="{FF2B5EF4-FFF2-40B4-BE49-F238E27FC236}">
                <a16:creationId xmlns:a16="http://schemas.microsoft.com/office/drawing/2014/main" id="{BF4F4ADD-A340-4D6F-A026-6B0B7B6E481C}"/>
              </a:ext>
            </a:extLst>
          </p:cNvPr>
          <p:cNvSpPr txBox="1"/>
          <p:nvPr/>
        </p:nvSpPr>
        <p:spPr>
          <a:xfrm>
            <a:off x="95232" y="2442303"/>
            <a:ext cx="1794349" cy="461665"/>
          </a:xfrm>
          <a:prstGeom prst="rect">
            <a:avLst/>
          </a:prstGeom>
          <a:noFill/>
        </p:spPr>
        <p:txBody>
          <a:bodyPr wrap="square">
            <a:spAutoFit/>
          </a:bodyPr>
          <a:lstStyle/>
          <a:p>
            <a:r>
              <a:rPr lang="fr-FR" sz="2400" b="1" i="0"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Précision : </a:t>
            </a:r>
          </a:p>
        </p:txBody>
      </p:sp>
    </p:spTree>
    <p:extLst>
      <p:ext uri="{BB962C8B-B14F-4D97-AF65-F5344CB8AC3E}">
        <p14:creationId xmlns:p14="http://schemas.microsoft.com/office/powerpoint/2010/main" val="17900990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58</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Annexe -</a:t>
                </a:r>
                <a:r>
                  <a:rPr lang="fr-FR" sz="3200" dirty="0">
                    <a:solidFill>
                      <a:srgbClr val="7E4342"/>
                    </a:solidFill>
                    <a:latin typeface="Arial" panose="020B0604020202020204" pitchFamily="34" charset="0"/>
                    <a:cs typeface="Arial" panose="020B0604020202020204" pitchFamily="34" charset="0"/>
                  </a:rPr>
                  <a:t> Modélisation - Métriques</a:t>
                </a:r>
                <a:r>
                  <a:rPr lang="fr-FR" sz="4000" dirty="0">
                    <a:solidFill>
                      <a:srgbClr val="7E4342"/>
                    </a:solidFill>
                    <a:latin typeface="Arial" panose="020B0604020202020204" pitchFamily="34" charset="0"/>
                    <a:cs typeface="Arial" panose="020B0604020202020204" pitchFamily="34" charset="0"/>
                  </a:rPr>
                  <a:t> </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hlinkClick r:id="rId4"/>
              </a:rPr>
              <a:t>Source</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5"/>
          <a:stretch>
            <a:fillRect/>
          </a:stretch>
        </p:blipFill>
        <p:spPr>
          <a:xfrm>
            <a:off x="1179" y="-12024"/>
            <a:ext cx="650866" cy="639032"/>
          </a:xfrm>
          <a:prstGeom prst="rect">
            <a:avLst/>
          </a:prstGeom>
        </p:spPr>
      </p:pic>
      <p:sp>
        <p:nvSpPr>
          <p:cNvPr id="12" name="ZoneTexte 11">
            <a:extLst>
              <a:ext uri="{FF2B5EF4-FFF2-40B4-BE49-F238E27FC236}">
                <a16:creationId xmlns:a16="http://schemas.microsoft.com/office/drawing/2014/main" id="{84405286-915D-432B-BDDA-F9ABDA10B9CF}"/>
              </a:ext>
            </a:extLst>
          </p:cNvPr>
          <p:cNvSpPr txBox="1"/>
          <p:nvPr/>
        </p:nvSpPr>
        <p:spPr>
          <a:xfrm>
            <a:off x="-74784" y="20212"/>
            <a:ext cx="794900" cy="584775"/>
          </a:xfrm>
          <a:prstGeom prst="rect">
            <a:avLst/>
          </a:prstGeom>
          <a:noFill/>
        </p:spPr>
        <p:txBody>
          <a:bodyPr wrap="square" rtlCol="0">
            <a:spAutoFit/>
          </a:bodyPr>
          <a:lstStyle/>
          <a:p>
            <a:pPr algn="ctr"/>
            <a:r>
              <a:rPr lang="fr-FR" sz="3200" b="1" dirty="0">
                <a:solidFill>
                  <a:srgbClr val="7E4342"/>
                </a:solidFill>
                <a:latin typeface="Arial" panose="020B0604020202020204" pitchFamily="34" charset="0"/>
                <a:cs typeface="Arial" panose="020B0604020202020204" pitchFamily="34" charset="0"/>
              </a:rPr>
              <a:t>14</a:t>
            </a:r>
          </a:p>
        </p:txBody>
      </p:sp>
      <p:sp>
        <p:nvSpPr>
          <p:cNvPr id="13" name="ZoneTexte 12">
            <a:extLst>
              <a:ext uri="{FF2B5EF4-FFF2-40B4-BE49-F238E27FC236}">
                <a16:creationId xmlns:a16="http://schemas.microsoft.com/office/drawing/2014/main" id="{028F726F-CCF1-4D44-AC6B-A74FA6DB2434}"/>
              </a:ext>
            </a:extLst>
          </p:cNvPr>
          <p:cNvSpPr txBox="1"/>
          <p:nvPr/>
        </p:nvSpPr>
        <p:spPr>
          <a:xfrm>
            <a:off x="66070" y="816365"/>
            <a:ext cx="2713128" cy="461665"/>
          </a:xfrm>
          <a:prstGeom prst="rect">
            <a:avLst/>
          </a:prstGeom>
          <a:noFill/>
        </p:spPr>
        <p:txBody>
          <a:bodyPr wrap="square">
            <a:spAutoFit/>
          </a:bodyPr>
          <a:lstStyle/>
          <a:p>
            <a:r>
              <a:rPr lang="fr-FR" sz="2400" b="1" i="0"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F-mesure ou F1 : </a:t>
            </a:r>
          </a:p>
        </p:txBody>
      </p:sp>
      <p:sp>
        <p:nvSpPr>
          <p:cNvPr id="14" name="ZoneTexte 13">
            <a:extLst>
              <a:ext uri="{FF2B5EF4-FFF2-40B4-BE49-F238E27FC236}">
                <a16:creationId xmlns:a16="http://schemas.microsoft.com/office/drawing/2014/main" id="{298C05A5-4A3E-4D7B-9CDD-9BB01A0F5818}"/>
              </a:ext>
            </a:extLst>
          </p:cNvPr>
          <p:cNvSpPr txBox="1"/>
          <p:nvPr/>
        </p:nvSpPr>
        <p:spPr>
          <a:xfrm>
            <a:off x="565426" y="970736"/>
            <a:ext cx="11609312" cy="5632311"/>
          </a:xfrm>
          <a:prstGeom prst="rect">
            <a:avLst/>
          </a:prstGeom>
          <a:noFill/>
        </p:spPr>
        <p:txBody>
          <a:bodyPr wrap="square">
            <a:spAutoFit/>
          </a:bodyPr>
          <a:lstStyle/>
          <a:p>
            <a:pPr algn="l"/>
            <a:r>
              <a:rPr lang="fr-FR" sz="2000" b="0" i="0" dirty="0">
                <a:solidFill>
                  <a:srgbClr val="000000"/>
                </a:solidFill>
                <a:effectLst/>
                <a:latin typeface="Arial" panose="020B0604020202020204" pitchFamily="34" charset="0"/>
                <a:cs typeface="Arial" panose="020B0604020202020204" pitchFamily="34" charset="0"/>
              </a:rPr>
              <a:t>                               compromis entre le rappel et précision.</a:t>
            </a:r>
          </a:p>
          <a:p>
            <a:pPr algn="l"/>
            <a:endParaRPr lang="fr-FR" sz="2000" b="0" i="0" dirty="0">
              <a:solidFill>
                <a:srgbClr val="000000"/>
              </a:solidFill>
              <a:effectLst/>
              <a:latin typeface="Arial" panose="020B0604020202020204" pitchFamily="34" charset="0"/>
              <a:cs typeface="Arial" panose="020B0604020202020204" pitchFamily="34" charset="0"/>
            </a:endParaRPr>
          </a:p>
          <a:p>
            <a:pPr algn="l"/>
            <a:endParaRPr lang="fr-FR" sz="2000" dirty="0">
              <a:solidFill>
                <a:srgbClr val="000000"/>
              </a:solidFill>
              <a:latin typeface="Arial" panose="020B0604020202020204" pitchFamily="34" charset="0"/>
              <a:cs typeface="Arial" panose="020B0604020202020204" pitchFamily="34" charset="0"/>
            </a:endParaRPr>
          </a:p>
          <a:p>
            <a:pPr algn="l"/>
            <a:endParaRPr lang="fr-FR" sz="2000" b="0" i="0" dirty="0">
              <a:solidFill>
                <a:srgbClr val="000000"/>
              </a:solidFill>
              <a:effectLst/>
              <a:latin typeface="Arial" panose="020B0604020202020204" pitchFamily="34" charset="0"/>
              <a:cs typeface="Arial" panose="020B0604020202020204" pitchFamily="34" charset="0"/>
            </a:endParaRPr>
          </a:p>
          <a:p>
            <a:pPr algn="l"/>
            <a:endParaRPr lang="fr-FR" sz="2000" dirty="0">
              <a:solidFill>
                <a:srgbClr val="000000"/>
              </a:solidFill>
              <a:latin typeface="Arial" panose="020B0604020202020204" pitchFamily="34" charset="0"/>
              <a:cs typeface="Arial" panose="020B0604020202020204" pitchFamily="34" charset="0"/>
            </a:endParaRPr>
          </a:p>
          <a:p>
            <a:pPr algn="l"/>
            <a:endParaRPr lang="fr-FR" sz="2000" b="0" i="0" dirty="0">
              <a:solidFill>
                <a:srgbClr val="000000"/>
              </a:solidFill>
              <a:effectLst/>
              <a:latin typeface="Arial" panose="020B0604020202020204" pitchFamily="34" charset="0"/>
              <a:cs typeface="Arial" panose="020B0604020202020204" pitchFamily="34" charset="0"/>
            </a:endParaRPr>
          </a:p>
          <a:p>
            <a:pPr algn="l"/>
            <a:endParaRPr lang="fr-FR" sz="2000" dirty="0">
              <a:solidFill>
                <a:srgbClr val="000000"/>
              </a:solidFill>
              <a:latin typeface="Arial" panose="020B0604020202020204" pitchFamily="34" charset="0"/>
              <a:cs typeface="Arial" panose="020B0604020202020204" pitchFamily="34" charset="0"/>
            </a:endParaRPr>
          </a:p>
          <a:p>
            <a:pPr algn="l"/>
            <a:endParaRPr lang="fr-FR" sz="2000" b="0" i="0" dirty="0">
              <a:solidFill>
                <a:srgbClr val="000000"/>
              </a:solidFill>
              <a:effectLst/>
              <a:latin typeface="Arial" panose="020B0604020202020204" pitchFamily="34" charset="0"/>
              <a:cs typeface="Arial" panose="020B0604020202020204" pitchFamily="34" charset="0"/>
            </a:endParaRPr>
          </a:p>
          <a:p>
            <a:pPr algn="l">
              <a:buFont typeface="Arial" panose="020B0604020202020204" pitchFamily="34" charset="0"/>
              <a:buChar char="•"/>
            </a:pPr>
            <a:r>
              <a:rPr lang="fr-FR" sz="2000" b="0" i="0" dirty="0">
                <a:solidFill>
                  <a:srgbClr val="000000"/>
                </a:solidFill>
                <a:effectLst/>
                <a:latin typeface="Arial" panose="020B0604020202020204" pitchFamily="34" charset="0"/>
                <a:cs typeface="Arial" panose="020B0604020202020204" pitchFamily="34" charset="0"/>
              </a:rPr>
              <a:t>Si on augmente le </a:t>
            </a:r>
            <a:r>
              <a:rPr lang="fr-FR" sz="2000" b="0" i="0" dirty="0" err="1">
                <a:solidFill>
                  <a:srgbClr val="000000"/>
                </a:solidFill>
                <a:effectLst/>
                <a:latin typeface="Arial" panose="020B0604020202020204" pitchFamily="34" charset="0"/>
                <a:cs typeface="Arial" panose="020B0604020202020204" pitchFamily="34" charset="0"/>
              </a:rPr>
              <a:t>recall</a:t>
            </a:r>
            <a:r>
              <a:rPr lang="fr-FR" sz="2000" b="0" i="0" dirty="0">
                <a:solidFill>
                  <a:srgbClr val="000000"/>
                </a:solidFill>
                <a:effectLst/>
                <a:latin typeface="Arial" panose="020B0604020202020204" pitchFamily="34" charset="0"/>
                <a:cs typeface="Arial" panose="020B0604020202020204" pitchFamily="34" charset="0"/>
              </a:rPr>
              <a:t>, la précision diminue, il s'agit de faire un compromis entre ces 2 métriques qui dépendent l'une de l'autre, en prenant en compte le métier/problème de l'entreprise et les coûts associés pour répondre à ces questions.</a:t>
            </a:r>
          </a:p>
          <a:p>
            <a:pPr algn="l">
              <a:buFont typeface="Arial" panose="020B0604020202020204" pitchFamily="34" charset="0"/>
              <a:buChar char="•"/>
            </a:pPr>
            <a:r>
              <a:rPr lang="fr-FR" sz="2000" b="0" i="0" dirty="0">
                <a:solidFill>
                  <a:srgbClr val="000000"/>
                </a:solidFill>
                <a:effectLst/>
                <a:latin typeface="Arial" panose="020B0604020202020204" pitchFamily="34" charset="0"/>
                <a:cs typeface="Arial" panose="020B0604020202020204" pitchFamily="34" charset="0"/>
              </a:rPr>
              <a:t>Dans notre cas, il faut trouver le plus grand nombre d'observations réellement positives (client prédit défaillant et bien défaillant) et la perte est moins grande si on prédit un client défaillant mais qu'il n'est pas défaillant (faux positifs), donc </a:t>
            </a:r>
            <a:r>
              <a:rPr lang="fr-FR" sz="2000" b="1" i="0" dirty="0">
                <a:solidFill>
                  <a:srgbClr val="000000"/>
                </a:solidFill>
                <a:effectLst/>
                <a:latin typeface="Arial" panose="020B0604020202020204" pitchFamily="34" charset="0"/>
                <a:cs typeface="Arial" panose="020B0604020202020204" pitchFamily="34" charset="0"/>
              </a:rPr>
              <a:t>on donnera priorité à maximiser le </a:t>
            </a:r>
            <a:r>
              <a:rPr lang="fr-FR" sz="2000" b="1" i="0" dirty="0" err="1">
                <a:solidFill>
                  <a:srgbClr val="000000"/>
                </a:solidFill>
                <a:effectLst/>
                <a:latin typeface="Arial" panose="020B0604020202020204" pitchFamily="34" charset="0"/>
                <a:cs typeface="Arial" panose="020B0604020202020204" pitchFamily="34" charset="0"/>
              </a:rPr>
              <a:t>recall</a:t>
            </a:r>
            <a:r>
              <a:rPr lang="fr-FR" sz="2000" b="1" i="0" dirty="0">
                <a:solidFill>
                  <a:srgbClr val="000000"/>
                </a:solidFill>
                <a:effectLst/>
                <a:latin typeface="Arial" panose="020B0604020202020204" pitchFamily="34" charset="0"/>
                <a:cs typeface="Arial" panose="020B0604020202020204" pitchFamily="34" charset="0"/>
              </a:rPr>
              <a:t> au dépend de la précision</a:t>
            </a:r>
            <a:r>
              <a:rPr lang="fr-FR" sz="2000" b="0" i="0" dirty="0">
                <a:solidFill>
                  <a:srgbClr val="000000"/>
                </a:solidFill>
                <a:effectLst/>
                <a:latin typeface="Arial" panose="020B0604020202020204" pitchFamily="34" charset="0"/>
                <a:cs typeface="Arial" panose="020B0604020202020204" pitchFamily="34" charset="0"/>
              </a:rPr>
              <a:t> (on parle bien de </a:t>
            </a:r>
            <a:r>
              <a:rPr lang="fr-FR" sz="2000" b="0" i="0" dirty="0" err="1">
                <a:solidFill>
                  <a:srgbClr val="000000"/>
                </a:solidFill>
                <a:effectLst/>
                <a:latin typeface="Arial" panose="020B0604020202020204" pitchFamily="34" charset="0"/>
                <a:cs typeface="Arial" panose="020B0604020202020204" pitchFamily="34" charset="0"/>
              </a:rPr>
              <a:t>Precision</a:t>
            </a:r>
            <a:r>
              <a:rPr lang="fr-FR" sz="2000" b="0" i="0" dirty="0">
                <a:solidFill>
                  <a:srgbClr val="000000"/>
                </a:solidFill>
                <a:effectLst/>
                <a:latin typeface="Arial" panose="020B0604020202020204" pitchFamily="34" charset="0"/>
                <a:cs typeface="Arial" panose="020B0604020202020204" pitchFamily="34" charset="0"/>
              </a:rPr>
              <a:t> pas d'</a:t>
            </a:r>
            <a:r>
              <a:rPr lang="fr-FR" sz="2000" b="0" i="0" dirty="0" err="1">
                <a:solidFill>
                  <a:srgbClr val="000000"/>
                </a:solidFill>
                <a:effectLst/>
                <a:latin typeface="Arial" panose="020B0604020202020204" pitchFamily="34" charset="0"/>
                <a:cs typeface="Arial" panose="020B0604020202020204" pitchFamily="34" charset="0"/>
              </a:rPr>
              <a:t>accuracy</a:t>
            </a:r>
            <a:r>
              <a:rPr lang="fr-FR" sz="2000" b="0" i="0" dirty="0">
                <a:solidFill>
                  <a:srgbClr val="000000"/>
                </a:solidFill>
                <a:effectLst/>
                <a:latin typeface="Arial" panose="020B0604020202020204" pitchFamily="34" charset="0"/>
                <a:cs typeface="Arial" panose="020B0604020202020204" pitchFamily="34" charset="0"/>
              </a:rPr>
              <a:t>).</a:t>
            </a:r>
          </a:p>
          <a:p>
            <a:pPr algn="l">
              <a:buFont typeface="Arial" panose="020B0604020202020204" pitchFamily="34" charset="0"/>
              <a:buChar char="•"/>
            </a:pPr>
            <a:r>
              <a:rPr lang="fr-FR" sz="2000" b="0" i="0" dirty="0">
                <a:solidFill>
                  <a:srgbClr val="000000"/>
                </a:solidFill>
                <a:effectLst/>
                <a:latin typeface="Arial" panose="020B0604020202020204" pitchFamily="34" charset="0"/>
                <a:cs typeface="Arial" panose="020B0604020202020204" pitchFamily="34" charset="0"/>
              </a:rPr>
              <a:t>Le réglage du paramètre beta pour le </a:t>
            </a:r>
            <a:r>
              <a:rPr lang="fr-FR" sz="2000" b="0" i="0" dirty="0" err="1">
                <a:solidFill>
                  <a:srgbClr val="000000"/>
                </a:solidFill>
                <a:effectLst/>
                <a:latin typeface="Arial" panose="020B0604020202020204" pitchFamily="34" charset="0"/>
                <a:cs typeface="Arial" panose="020B0604020202020204" pitchFamily="34" charset="0"/>
              </a:rPr>
              <a:t>Fbeta</a:t>
            </a:r>
            <a:r>
              <a:rPr lang="fr-FR" sz="2000" b="0" i="0" dirty="0">
                <a:solidFill>
                  <a:srgbClr val="000000"/>
                </a:solidFill>
                <a:effectLst/>
                <a:latin typeface="Arial" panose="020B0604020202020204" pitchFamily="34" charset="0"/>
                <a:cs typeface="Arial" panose="020B0604020202020204" pitchFamily="34" charset="0"/>
              </a:rPr>
              <a:t> score permet de donner plus de poids au </a:t>
            </a:r>
            <a:r>
              <a:rPr lang="fr-FR" sz="2000" b="0" i="0" dirty="0" err="1">
                <a:solidFill>
                  <a:srgbClr val="000000"/>
                </a:solidFill>
                <a:effectLst/>
                <a:latin typeface="Arial" panose="020B0604020202020204" pitchFamily="34" charset="0"/>
                <a:cs typeface="Arial" panose="020B0604020202020204" pitchFamily="34" charset="0"/>
              </a:rPr>
              <a:t>recall</a:t>
            </a:r>
            <a:r>
              <a:rPr lang="fr-FR" sz="2000" b="0" i="0" dirty="0">
                <a:solidFill>
                  <a:srgbClr val="000000"/>
                </a:solidFill>
                <a:effectLst/>
                <a:latin typeface="Arial" panose="020B0604020202020204" pitchFamily="34" charset="0"/>
                <a:cs typeface="Arial" panose="020B0604020202020204" pitchFamily="34" charset="0"/>
              </a:rPr>
              <a:t> (beta&gt;1) qu'à la précision (0&lt;beta&lt;1). </a:t>
            </a:r>
          </a:p>
          <a:p>
            <a:pPr algn="l">
              <a:buFont typeface="Arial" panose="020B0604020202020204" pitchFamily="34" charset="0"/>
              <a:buChar char="•"/>
            </a:pPr>
            <a:r>
              <a:rPr lang="fr-FR" sz="2000" b="0" i="0" dirty="0">
                <a:solidFill>
                  <a:srgbClr val="000000"/>
                </a:solidFill>
                <a:effectLst/>
                <a:latin typeface="Arial" panose="020B0604020202020204" pitchFamily="34" charset="0"/>
                <a:cs typeface="Arial" panose="020B0604020202020204" pitchFamily="34" charset="0"/>
              </a:rPr>
              <a:t>Le score F1 est la moyenne harmonique entre le </a:t>
            </a:r>
            <a:r>
              <a:rPr lang="fr-FR" sz="2000" b="0" i="0" dirty="0" err="1">
                <a:solidFill>
                  <a:srgbClr val="000000"/>
                </a:solidFill>
                <a:effectLst/>
                <a:latin typeface="Arial" panose="020B0604020202020204" pitchFamily="34" charset="0"/>
                <a:cs typeface="Arial" panose="020B0604020202020204" pitchFamily="34" charset="0"/>
              </a:rPr>
              <a:t>recall</a:t>
            </a:r>
            <a:r>
              <a:rPr lang="fr-FR" sz="2000" b="0" i="0" dirty="0">
                <a:solidFill>
                  <a:srgbClr val="000000"/>
                </a:solidFill>
                <a:effectLst/>
                <a:latin typeface="Arial" panose="020B0604020202020204" pitchFamily="34" charset="0"/>
                <a:cs typeface="Arial" panose="020B0604020202020204" pitchFamily="34" charset="0"/>
              </a:rPr>
              <a:t> et la précision.</a:t>
            </a:r>
          </a:p>
        </p:txBody>
      </p:sp>
      <p:pic>
        <p:nvPicPr>
          <p:cNvPr id="5" name="Image 4">
            <a:extLst>
              <a:ext uri="{FF2B5EF4-FFF2-40B4-BE49-F238E27FC236}">
                <a16:creationId xmlns:a16="http://schemas.microsoft.com/office/drawing/2014/main" id="{E962C25A-4915-473F-BFA0-43481B590951}"/>
              </a:ext>
            </a:extLst>
          </p:cNvPr>
          <p:cNvPicPr>
            <a:picLocks noChangeAspect="1"/>
          </p:cNvPicPr>
          <p:nvPr/>
        </p:nvPicPr>
        <p:blipFill>
          <a:blip r:embed="rId6"/>
          <a:stretch>
            <a:fillRect/>
          </a:stretch>
        </p:blipFill>
        <p:spPr>
          <a:xfrm>
            <a:off x="2792946" y="1347635"/>
            <a:ext cx="5046785" cy="1853339"/>
          </a:xfrm>
          <a:prstGeom prst="rect">
            <a:avLst/>
          </a:prstGeom>
        </p:spPr>
      </p:pic>
    </p:spTree>
    <p:extLst>
      <p:ext uri="{BB962C8B-B14F-4D97-AF65-F5344CB8AC3E}">
        <p14:creationId xmlns:p14="http://schemas.microsoft.com/office/powerpoint/2010/main" val="69413765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59</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Annexe -</a:t>
                </a:r>
                <a:r>
                  <a:rPr lang="fr-FR" sz="4800" dirty="0">
                    <a:solidFill>
                      <a:srgbClr val="7E4342"/>
                    </a:solidFill>
                    <a:latin typeface="Arial" panose="020B0604020202020204" pitchFamily="34" charset="0"/>
                    <a:cs typeface="Arial" panose="020B0604020202020204" pitchFamily="34" charset="0"/>
                  </a:rPr>
                  <a:t> </a:t>
                </a:r>
                <a:r>
                  <a:rPr lang="fr-FR" sz="3500" dirty="0">
                    <a:solidFill>
                      <a:srgbClr val="7E4342"/>
                    </a:solidFill>
                    <a:latin typeface="Arial" panose="020B0604020202020204" pitchFamily="34" charset="0"/>
                    <a:cs typeface="Arial" panose="020B0604020202020204" pitchFamily="34" charset="0"/>
                  </a:rPr>
                  <a:t>Modélisation - Métriques </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12" name="ZoneTexte 11">
            <a:extLst>
              <a:ext uri="{FF2B5EF4-FFF2-40B4-BE49-F238E27FC236}">
                <a16:creationId xmlns:a16="http://schemas.microsoft.com/office/drawing/2014/main" id="{84405286-915D-432B-BDDA-F9ABDA10B9CF}"/>
              </a:ext>
            </a:extLst>
          </p:cNvPr>
          <p:cNvSpPr txBox="1"/>
          <p:nvPr/>
        </p:nvSpPr>
        <p:spPr>
          <a:xfrm>
            <a:off x="-74784" y="20212"/>
            <a:ext cx="794900" cy="584775"/>
          </a:xfrm>
          <a:prstGeom prst="rect">
            <a:avLst/>
          </a:prstGeom>
          <a:noFill/>
        </p:spPr>
        <p:txBody>
          <a:bodyPr wrap="square" rtlCol="0">
            <a:spAutoFit/>
          </a:bodyPr>
          <a:lstStyle/>
          <a:p>
            <a:pPr algn="ctr"/>
            <a:r>
              <a:rPr lang="fr-FR" sz="3200" b="1" dirty="0">
                <a:solidFill>
                  <a:srgbClr val="7E4342"/>
                </a:solidFill>
                <a:latin typeface="Arial" panose="020B0604020202020204" pitchFamily="34" charset="0"/>
                <a:cs typeface="Arial" panose="020B0604020202020204" pitchFamily="34" charset="0"/>
              </a:rPr>
              <a:t>15</a:t>
            </a:r>
          </a:p>
        </p:txBody>
      </p:sp>
      <p:sp>
        <p:nvSpPr>
          <p:cNvPr id="13" name="ZoneTexte 12">
            <a:extLst>
              <a:ext uri="{FF2B5EF4-FFF2-40B4-BE49-F238E27FC236}">
                <a16:creationId xmlns:a16="http://schemas.microsoft.com/office/drawing/2014/main" id="{5880B429-B461-4805-9700-1B3F633E5950}"/>
              </a:ext>
            </a:extLst>
          </p:cNvPr>
          <p:cNvSpPr txBox="1"/>
          <p:nvPr/>
        </p:nvSpPr>
        <p:spPr>
          <a:xfrm>
            <a:off x="0" y="858067"/>
            <a:ext cx="3389701" cy="461665"/>
          </a:xfrm>
          <a:prstGeom prst="rect">
            <a:avLst/>
          </a:prstGeom>
          <a:noFill/>
        </p:spPr>
        <p:txBody>
          <a:bodyPr wrap="square">
            <a:spAutoFit/>
          </a:bodyPr>
          <a:lstStyle/>
          <a:p>
            <a:r>
              <a:rPr lang="fr-FR" sz="2400" b="1" i="0"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Score ROC_AUC : </a:t>
            </a:r>
          </a:p>
        </p:txBody>
      </p:sp>
      <p:sp>
        <p:nvSpPr>
          <p:cNvPr id="14" name="ZoneTexte 13">
            <a:extLst>
              <a:ext uri="{FF2B5EF4-FFF2-40B4-BE49-F238E27FC236}">
                <a16:creationId xmlns:a16="http://schemas.microsoft.com/office/drawing/2014/main" id="{70C7CA32-9112-4026-A990-6DE51E29B762}"/>
              </a:ext>
            </a:extLst>
          </p:cNvPr>
          <p:cNvSpPr txBox="1"/>
          <p:nvPr/>
        </p:nvSpPr>
        <p:spPr>
          <a:xfrm>
            <a:off x="3719106" y="1113027"/>
            <a:ext cx="8135548" cy="1938992"/>
          </a:xfrm>
          <a:prstGeom prst="rect">
            <a:avLst/>
          </a:prstGeom>
          <a:noFill/>
        </p:spPr>
        <p:txBody>
          <a:bodyPr wrap="square">
            <a:spAutoFit/>
          </a:bodyPr>
          <a:lstStyle/>
          <a:p>
            <a:r>
              <a:rPr lang="fr-FR" sz="2000" b="0" i="0" dirty="0">
                <a:solidFill>
                  <a:srgbClr val="000000"/>
                </a:solidFill>
                <a:effectLst/>
                <a:latin typeface="Arial" panose="020B0604020202020204" pitchFamily="34" charset="0"/>
                <a:cs typeface="Arial" panose="020B0604020202020204" pitchFamily="34" charset="0"/>
              </a:rPr>
              <a:t>le score ROC AUC est équivalent au calcul de la corrélation de rang entre les prédictions et la cible. Du point de vue de l'interprétation, il est plus utile car il nous indique que cette métrique montre à quel point votre modèle est bon pour classer les prédictions. Elle vous indique la probabilité qu'une instance positive choisie au hasard soit classée plus haut qu'une instance négative choisie au hasard.</a:t>
            </a:r>
            <a:endParaRPr lang="fr-FR" sz="2000" dirty="0">
              <a:latin typeface="Arial" panose="020B0604020202020204" pitchFamily="34" charset="0"/>
              <a:cs typeface="Arial" panose="020B0604020202020204" pitchFamily="34" charset="0"/>
            </a:endParaRPr>
          </a:p>
        </p:txBody>
      </p:sp>
      <p:sp>
        <p:nvSpPr>
          <p:cNvPr id="15" name="ZoneTexte 14">
            <a:extLst>
              <a:ext uri="{FF2B5EF4-FFF2-40B4-BE49-F238E27FC236}">
                <a16:creationId xmlns:a16="http://schemas.microsoft.com/office/drawing/2014/main" id="{3DB62802-2087-40A1-84DD-B61AC619FD02}"/>
              </a:ext>
            </a:extLst>
          </p:cNvPr>
          <p:cNvSpPr txBox="1"/>
          <p:nvPr/>
        </p:nvSpPr>
        <p:spPr>
          <a:xfrm>
            <a:off x="120692" y="3183359"/>
            <a:ext cx="3389701" cy="461665"/>
          </a:xfrm>
          <a:prstGeom prst="rect">
            <a:avLst/>
          </a:prstGeom>
          <a:noFill/>
        </p:spPr>
        <p:txBody>
          <a:bodyPr wrap="square">
            <a:spAutoFit/>
          </a:bodyPr>
          <a:lstStyle/>
          <a:p>
            <a:r>
              <a:rPr lang="fr-FR" sz="2400" b="1" i="0"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Score PR_AUC : </a:t>
            </a:r>
          </a:p>
        </p:txBody>
      </p:sp>
      <p:sp>
        <p:nvSpPr>
          <p:cNvPr id="16" name="ZoneTexte 15">
            <a:extLst>
              <a:ext uri="{FF2B5EF4-FFF2-40B4-BE49-F238E27FC236}">
                <a16:creationId xmlns:a16="http://schemas.microsoft.com/office/drawing/2014/main" id="{FA8858EA-EAEC-4689-91C2-905EF900A6F5}"/>
              </a:ext>
            </a:extLst>
          </p:cNvPr>
          <p:cNvSpPr txBox="1"/>
          <p:nvPr/>
        </p:nvSpPr>
        <p:spPr>
          <a:xfrm>
            <a:off x="2645436" y="3039595"/>
            <a:ext cx="9577362" cy="3477875"/>
          </a:xfrm>
          <a:prstGeom prst="rect">
            <a:avLst/>
          </a:prstGeom>
          <a:noFill/>
        </p:spPr>
        <p:txBody>
          <a:bodyPr wrap="square">
            <a:spAutoFit/>
          </a:bodyPr>
          <a:lstStyle/>
          <a:p>
            <a:pPr algn="l"/>
            <a:r>
              <a:rPr lang="fr-FR" sz="2000" b="0" i="0" dirty="0">
                <a:solidFill>
                  <a:srgbClr val="000000"/>
                </a:solidFill>
                <a:effectLst/>
                <a:latin typeface="Arial" panose="020B0604020202020204" pitchFamily="34" charset="0"/>
                <a:cs typeface="Arial" panose="020B0604020202020204" pitchFamily="34" charset="0"/>
              </a:rPr>
              <a:t>calcule de l'aire sous la courbe précision-rappel pour obtenir un nombre qui vous donne des informations sur la performance du modèle. A utiliser :</a:t>
            </a:r>
          </a:p>
          <a:p>
            <a:pPr algn="l">
              <a:buFont typeface="Arial" panose="020B0604020202020204" pitchFamily="34" charset="0"/>
              <a:buChar char="•"/>
            </a:pPr>
            <a:r>
              <a:rPr lang="fr-FR" sz="2000" b="0" i="0" dirty="0">
                <a:solidFill>
                  <a:srgbClr val="000000"/>
                </a:solidFill>
                <a:effectLst/>
                <a:latin typeface="Arial" panose="020B0604020202020204" pitchFamily="34" charset="0"/>
                <a:cs typeface="Arial" panose="020B0604020202020204" pitchFamily="34" charset="0"/>
              </a:rPr>
              <a:t>lorsque vous voulez communiquer la décision de précision/rappel à d'autres parties prenantes et que vous voulez choisir le seuil qui correspond au problème de l'entreprise.</a:t>
            </a:r>
          </a:p>
          <a:p>
            <a:pPr algn="l">
              <a:buFont typeface="Arial" panose="020B0604020202020204" pitchFamily="34" charset="0"/>
              <a:buChar char="•"/>
            </a:pPr>
            <a:r>
              <a:rPr lang="fr-FR" sz="2000" b="0" i="0" dirty="0">
                <a:solidFill>
                  <a:srgbClr val="000000"/>
                </a:solidFill>
                <a:effectLst/>
                <a:latin typeface="Arial" panose="020B0604020202020204" pitchFamily="34" charset="0"/>
                <a:cs typeface="Arial" panose="020B0604020202020204" pitchFamily="34" charset="0"/>
              </a:rPr>
              <a:t>lorsque vos données sont fortement déséquilibrées. Puisque l'AUC de PR se concentre principalement sur la classe positive (PPV et TPR), elle se soucie moins de la classe négative fréquente.</a:t>
            </a:r>
          </a:p>
          <a:p>
            <a:pPr algn="l">
              <a:buFont typeface="Arial" panose="020B0604020202020204" pitchFamily="34" charset="0"/>
              <a:buChar char="•"/>
            </a:pPr>
            <a:r>
              <a:rPr lang="fr-FR" sz="2000" b="0" i="0" dirty="0">
                <a:solidFill>
                  <a:srgbClr val="000000"/>
                </a:solidFill>
                <a:effectLst/>
                <a:latin typeface="Arial" panose="020B0604020202020204" pitchFamily="34" charset="0"/>
                <a:cs typeface="Arial" panose="020B0604020202020204" pitchFamily="34" charset="0"/>
              </a:rPr>
              <a:t>quand vous vous souciez plus de la classe positive que de la classe négative. Si vous vous souciez davantage de la classe positive et donc du PPV et du TPR, vous devriez opter pour la courbe </a:t>
            </a:r>
            <a:r>
              <a:rPr lang="fr-FR" sz="2000" b="0" i="0" dirty="0" err="1">
                <a:solidFill>
                  <a:srgbClr val="000000"/>
                </a:solidFill>
                <a:effectLst/>
                <a:latin typeface="Arial" panose="020B0604020202020204" pitchFamily="34" charset="0"/>
                <a:cs typeface="Arial" panose="020B0604020202020204" pitchFamily="34" charset="0"/>
              </a:rPr>
              <a:t>Precision-Recall</a:t>
            </a:r>
            <a:r>
              <a:rPr lang="fr-FR" sz="2000" b="0" i="0" dirty="0">
                <a:solidFill>
                  <a:srgbClr val="000000"/>
                </a:solidFill>
                <a:effectLst/>
                <a:latin typeface="Arial" panose="020B0604020202020204" pitchFamily="34" charset="0"/>
                <a:cs typeface="Arial" panose="020B0604020202020204" pitchFamily="34" charset="0"/>
              </a:rPr>
              <a:t> et la PR AUC (précision moyenne).</a:t>
            </a:r>
          </a:p>
        </p:txBody>
      </p:sp>
      <p:pic>
        <p:nvPicPr>
          <p:cNvPr id="6" name="Image 5">
            <a:extLst>
              <a:ext uri="{FF2B5EF4-FFF2-40B4-BE49-F238E27FC236}">
                <a16:creationId xmlns:a16="http://schemas.microsoft.com/office/drawing/2014/main" id="{5E8EED08-9E3F-4E49-9241-C2841E61F5D6}"/>
              </a:ext>
            </a:extLst>
          </p:cNvPr>
          <p:cNvPicPr>
            <a:picLocks noChangeAspect="1"/>
          </p:cNvPicPr>
          <p:nvPr/>
        </p:nvPicPr>
        <p:blipFill>
          <a:blip r:embed="rId5"/>
          <a:stretch>
            <a:fillRect/>
          </a:stretch>
        </p:blipFill>
        <p:spPr>
          <a:xfrm>
            <a:off x="303142" y="1319732"/>
            <a:ext cx="1881611" cy="1890049"/>
          </a:xfrm>
          <a:prstGeom prst="rect">
            <a:avLst/>
          </a:prstGeom>
        </p:spPr>
      </p:pic>
      <p:pic>
        <p:nvPicPr>
          <p:cNvPr id="8" name="Image 7">
            <a:extLst>
              <a:ext uri="{FF2B5EF4-FFF2-40B4-BE49-F238E27FC236}">
                <a16:creationId xmlns:a16="http://schemas.microsoft.com/office/drawing/2014/main" id="{1CB63347-655B-45DB-8FDA-E54CD9FD5F8B}"/>
              </a:ext>
            </a:extLst>
          </p:cNvPr>
          <p:cNvPicPr>
            <a:picLocks noChangeAspect="1"/>
          </p:cNvPicPr>
          <p:nvPr/>
        </p:nvPicPr>
        <p:blipFill>
          <a:blip r:embed="rId6"/>
          <a:stretch>
            <a:fillRect/>
          </a:stretch>
        </p:blipFill>
        <p:spPr>
          <a:xfrm>
            <a:off x="30425" y="3987199"/>
            <a:ext cx="2575472" cy="1963082"/>
          </a:xfrm>
          <a:prstGeom prst="rect">
            <a:avLst/>
          </a:prstGeom>
        </p:spPr>
      </p:pic>
    </p:spTree>
    <p:extLst>
      <p:ext uri="{BB962C8B-B14F-4D97-AF65-F5344CB8AC3E}">
        <p14:creationId xmlns:p14="http://schemas.microsoft.com/office/powerpoint/2010/main" val="15086515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6</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193500" cy="817017"/>
            <a:chOff x="-266" y="-15501"/>
            <a:chExt cx="12193500"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192000" cy="652370"/>
              <a:chOff x="-266" y="-15501"/>
              <a:chExt cx="12192000" cy="652370"/>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407368" y="42730"/>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Sommaire</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6" name="Groupe 15">
            <a:extLst>
              <a:ext uri="{FF2B5EF4-FFF2-40B4-BE49-F238E27FC236}">
                <a16:creationId xmlns:a16="http://schemas.microsoft.com/office/drawing/2014/main" id="{EDD2216D-CE38-4F47-8A5D-001F906E9ABD}"/>
              </a:ext>
            </a:extLst>
          </p:cNvPr>
          <p:cNvGrpSpPr/>
          <p:nvPr/>
        </p:nvGrpSpPr>
        <p:grpSpPr>
          <a:xfrm>
            <a:off x="3182694" y="1484784"/>
            <a:ext cx="6511120" cy="707886"/>
            <a:chOff x="2205072" y="1258857"/>
            <a:chExt cx="6511120" cy="707886"/>
          </a:xfrm>
        </p:grpSpPr>
        <p:sp>
          <p:nvSpPr>
            <p:cNvPr id="32" name="Titre 1">
              <a:extLst>
                <a:ext uri="{FF2B5EF4-FFF2-40B4-BE49-F238E27FC236}">
                  <a16:creationId xmlns:a16="http://schemas.microsoft.com/office/drawing/2014/main" id="{F0CBC8AA-0F23-405A-9742-5A6195F1C40D}"/>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Problématique</a:t>
              </a:r>
            </a:p>
          </p:txBody>
        </p:sp>
        <p:grpSp>
          <p:nvGrpSpPr>
            <p:cNvPr id="15" name="Groupe 14">
              <a:extLst>
                <a:ext uri="{FF2B5EF4-FFF2-40B4-BE49-F238E27FC236}">
                  <a16:creationId xmlns:a16="http://schemas.microsoft.com/office/drawing/2014/main" id="{2F01FB67-60F3-4E91-87FA-FBA48D937191}"/>
                </a:ext>
              </a:extLst>
            </p:cNvPr>
            <p:cNvGrpSpPr/>
            <p:nvPr/>
          </p:nvGrpSpPr>
          <p:grpSpPr>
            <a:xfrm>
              <a:off x="2205072" y="1258857"/>
              <a:ext cx="688119" cy="707886"/>
              <a:chOff x="1087401" y="1342089"/>
              <a:chExt cx="688119" cy="707886"/>
            </a:xfrm>
          </p:grpSpPr>
          <p:pic>
            <p:nvPicPr>
              <p:cNvPr id="14" name="Image 13">
                <a:extLst>
                  <a:ext uri="{FF2B5EF4-FFF2-40B4-BE49-F238E27FC236}">
                    <a16:creationId xmlns:a16="http://schemas.microsoft.com/office/drawing/2014/main" id="{0FC99E67-F251-4CEB-88F9-77C49796303F}"/>
                  </a:ext>
                </a:extLst>
              </p:cNvPr>
              <p:cNvPicPr>
                <a:picLocks noChangeAspect="1"/>
              </p:cNvPicPr>
              <p:nvPr/>
            </p:nvPicPr>
            <p:blipFill>
              <a:blip r:embed="rId4"/>
              <a:stretch>
                <a:fillRect/>
              </a:stretch>
            </p:blipFill>
            <p:spPr>
              <a:xfrm>
                <a:off x="1087401" y="1349667"/>
                <a:ext cx="688119" cy="675608"/>
              </a:xfrm>
              <a:prstGeom prst="rect">
                <a:avLst/>
              </a:prstGeom>
            </p:spPr>
          </p:pic>
          <p:sp>
            <p:nvSpPr>
              <p:cNvPr id="86" name="ZoneTexte 85">
                <a:extLst>
                  <a:ext uri="{FF2B5EF4-FFF2-40B4-BE49-F238E27FC236}">
                    <a16:creationId xmlns:a16="http://schemas.microsoft.com/office/drawing/2014/main" id="{85F45F37-8593-403C-894B-906BF2C26136}"/>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1</a:t>
                </a:r>
              </a:p>
            </p:txBody>
          </p:sp>
        </p:grpSp>
      </p:grpSp>
      <p:grpSp>
        <p:nvGrpSpPr>
          <p:cNvPr id="45" name="Groupe 44">
            <a:extLst>
              <a:ext uri="{FF2B5EF4-FFF2-40B4-BE49-F238E27FC236}">
                <a16:creationId xmlns:a16="http://schemas.microsoft.com/office/drawing/2014/main" id="{AB465E05-23E8-4B97-ADB6-B29459C47B7B}"/>
              </a:ext>
            </a:extLst>
          </p:cNvPr>
          <p:cNvGrpSpPr/>
          <p:nvPr/>
        </p:nvGrpSpPr>
        <p:grpSpPr>
          <a:xfrm>
            <a:off x="3185190" y="2309243"/>
            <a:ext cx="6511120" cy="707886"/>
            <a:chOff x="2205072" y="1258857"/>
            <a:chExt cx="6511120" cy="707886"/>
          </a:xfrm>
        </p:grpSpPr>
        <p:sp>
          <p:nvSpPr>
            <p:cNvPr id="47" name="Titre 1">
              <a:extLst>
                <a:ext uri="{FF2B5EF4-FFF2-40B4-BE49-F238E27FC236}">
                  <a16:creationId xmlns:a16="http://schemas.microsoft.com/office/drawing/2014/main" id="{E07384CD-728F-452A-BB3B-8CEEAB36EC67}"/>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Données</a:t>
              </a:r>
            </a:p>
          </p:txBody>
        </p:sp>
        <p:grpSp>
          <p:nvGrpSpPr>
            <p:cNvPr id="48" name="Groupe 47">
              <a:extLst>
                <a:ext uri="{FF2B5EF4-FFF2-40B4-BE49-F238E27FC236}">
                  <a16:creationId xmlns:a16="http://schemas.microsoft.com/office/drawing/2014/main" id="{2B2FB541-58C6-4278-8297-8E861D723EFA}"/>
                </a:ext>
              </a:extLst>
            </p:cNvPr>
            <p:cNvGrpSpPr/>
            <p:nvPr/>
          </p:nvGrpSpPr>
          <p:grpSpPr>
            <a:xfrm>
              <a:off x="2205072" y="1258857"/>
              <a:ext cx="688119" cy="707886"/>
              <a:chOff x="1087401" y="1342089"/>
              <a:chExt cx="688119" cy="707886"/>
            </a:xfrm>
          </p:grpSpPr>
          <p:pic>
            <p:nvPicPr>
              <p:cNvPr id="49" name="Image 48">
                <a:extLst>
                  <a:ext uri="{FF2B5EF4-FFF2-40B4-BE49-F238E27FC236}">
                    <a16:creationId xmlns:a16="http://schemas.microsoft.com/office/drawing/2014/main" id="{3A7D1362-CD2E-4FBB-89CC-75C5ECA25E21}"/>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0" name="ZoneTexte 49">
                <a:extLst>
                  <a:ext uri="{FF2B5EF4-FFF2-40B4-BE49-F238E27FC236}">
                    <a16:creationId xmlns:a16="http://schemas.microsoft.com/office/drawing/2014/main" id="{B7F17782-5B7A-47FC-A99A-7839634B62B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2</a:t>
                </a:r>
              </a:p>
            </p:txBody>
          </p:sp>
        </p:grpSp>
      </p:grpSp>
      <p:grpSp>
        <p:nvGrpSpPr>
          <p:cNvPr id="51" name="Groupe 50">
            <a:extLst>
              <a:ext uri="{FF2B5EF4-FFF2-40B4-BE49-F238E27FC236}">
                <a16:creationId xmlns:a16="http://schemas.microsoft.com/office/drawing/2014/main" id="{12D4EFE3-D428-43E7-8446-0C44C8E60BB9}"/>
              </a:ext>
            </a:extLst>
          </p:cNvPr>
          <p:cNvGrpSpPr/>
          <p:nvPr/>
        </p:nvGrpSpPr>
        <p:grpSpPr>
          <a:xfrm>
            <a:off x="3185280" y="3144347"/>
            <a:ext cx="6511120" cy="707886"/>
            <a:chOff x="2205072" y="1258857"/>
            <a:chExt cx="6511120" cy="707886"/>
          </a:xfrm>
        </p:grpSpPr>
        <p:sp>
          <p:nvSpPr>
            <p:cNvPr id="53" name="Titre 1">
              <a:extLst>
                <a:ext uri="{FF2B5EF4-FFF2-40B4-BE49-F238E27FC236}">
                  <a16:creationId xmlns:a16="http://schemas.microsoft.com/office/drawing/2014/main" id="{B4C5429A-E365-4112-BECC-1248ACA4872C}"/>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Modélisation</a:t>
              </a:r>
            </a:p>
          </p:txBody>
        </p:sp>
        <p:grpSp>
          <p:nvGrpSpPr>
            <p:cNvPr id="54" name="Groupe 53">
              <a:extLst>
                <a:ext uri="{FF2B5EF4-FFF2-40B4-BE49-F238E27FC236}">
                  <a16:creationId xmlns:a16="http://schemas.microsoft.com/office/drawing/2014/main" id="{87DE31D1-9CF3-41AE-BF3D-3632FA008FEB}"/>
                </a:ext>
              </a:extLst>
            </p:cNvPr>
            <p:cNvGrpSpPr/>
            <p:nvPr/>
          </p:nvGrpSpPr>
          <p:grpSpPr>
            <a:xfrm>
              <a:off x="2205072" y="1258857"/>
              <a:ext cx="688119" cy="707886"/>
              <a:chOff x="1087401" y="1342089"/>
              <a:chExt cx="688119" cy="707886"/>
            </a:xfrm>
          </p:grpSpPr>
          <p:pic>
            <p:nvPicPr>
              <p:cNvPr id="55" name="Image 54">
                <a:extLst>
                  <a:ext uri="{FF2B5EF4-FFF2-40B4-BE49-F238E27FC236}">
                    <a16:creationId xmlns:a16="http://schemas.microsoft.com/office/drawing/2014/main" id="{5CE465EE-AB34-4659-9672-4B35778493BD}"/>
                  </a:ext>
                </a:extLst>
              </p:cNvPr>
              <p:cNvPicPr>
                <a:picLocks noChangeAspect="1"/>
              </p:cNvPicPr>
              <p:nvPr/>
            </p:nvPicPr>
            <p:blipFill>
              <a:blip r:embed="rId4"/>
              <a:stretch>
                <a:fillRect/>
              </a:stretch>
            </p:blipFill>
            <p:spPr>
              <a:xfrm>
                <a:off x="1087401" y="1349667"/>
                <a:ext cx="688119" cy="675608"/>
              </a:xfrm>
              <a:prstGeom prst="rect">
                <a:avLst/>
              </a:prstGeom>
            </p:spPr>
          </p:pic>
          <p:sp>
            <p:nvSpPr>
              <p:cNvPr id="56" name="ZoneTexte 55">
                <a:extLst>
                  <a:ext uri="{FF2B5EF4-FFF2-40B4-BE49-F238E27FC236}">
                    <a16:creationId xmlns:a16="http://schemas.microsoft.com/office/drawing/2014/main" id="{907D8742-C51C-4331-962D-2C735C22B7DA}"/>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3</a:t>
                </a:r>
              </a:p>
            </p:txBody>
          </p:sp>
        </p:grpSp>
      </p:grpSp>
      <p:grpSp>
        <p:nvGrpSpPr>
          <p:cNvPr id="57" name="Groupe 56">
            <a:extLst>
              <a:ext uri="{FF2B5EF4-FFF2-40B4-BE49-F238E27FC236}">
                <a16:creationId xmlns:a16="http://schemas.microsoft.com/office/drawing/2014/main" id="{62A5EFF2-9298-47AD-9E65-AE28C384E799}"/>
              </a:ext>
            </a:extLst>
          </p:cNvPr>
          <p:cNvGrpSpPr/>
          <p:nvPr/>
        </p:nvGrpSpPr>
        <p:grpSpPr>
          <a:xfrm>
            <a:off x="3185280" y="3977531"/>
            <a:ext cx="6511120" cy="707886"/>
            <a:chOff x="2205072" y="1258857"/>
            <a:chExt cx="6511120" cy="707886"/>
          </a:xfrm>
        </p:grpSpPr>
        <p:sp>
          <p:nvSpPr>
            <p:cNvPr id="58" name="Titre 1">
              <a:extLst>
                <a:ext uri="{FF2B5EF4-FFF2-40B4-BE49-F238E27FC236}">
                  <a16:creationId xmlns:a16="http://schemas.microsoft.com/office/drawing/2014/main" id="{EF975663-EE7C-4BE4-8AD3-13BAD00A7151}"/>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Dashboard</a:t>
              </a:r>
            </a:p>
          </p:txBody>
        </p:sp>
        <p:grpSp>
          <p:nvGrpSpPr>
            <p:cNvPr id="59" name="Groupe 58">
              <a:extLst>
                <a:ext uri="{FF2B5EF4-FFF2-40B4-BE49-F238E27FC236}">
                  <a16:creationId xmlns:a16="http://schemas.microsoft.com/office/drawing/2014/main" id="{78F7D5C3-3DCC-434A-9B39-81C31371A154}"/>
                </a:ext>
              </a:extLst>
            </p:cNvPr>
            <p:cNvGrpSpPr/>
            <p:nvPr/>
          </p:nvGrpSpPr>
          <p:grpSpPr>
            <a:xfrm>
              <a:off x="2205072" y="1258857"/>
              <a:ext cx="688119" cy="707886"/>
              <a:chOff x="1087401" y="1342089"/>
              <a:chExt cx="688119" cy="707886"/>
            </a:xfrm>
          </p:grpSpPr>
          <p:pic>
            <p:nvPicPr>
              <p:cNvPr id="60" name="Image 59">
                <a:extLst>
                  <a:ext uri="{FF2B5EF4-FFF2-40B4-BE49-F238E27FC236}">
                    <a16:creationId xmlns:a16="http://schemas.microsoft.com/office/drawing/2014/main" id="{B5E3D021-47E5-4071-B725-B1DD2ED30E38}"/>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1" name="ZoneTexte 60">
                <a:extLst>
                  <a:ext uri="{FF2B5EF4-FFF2-40B4-BE49-F238E27FC236}">
                    <a16:creationId xmlns:a16="http://schemas.microsoft.com/office/drawing/2014/main" id="{63E72558-266C-47BB-97DC-A3850B1CACA4}"/>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4</a:t>
                </a:r>
              </a:p>
            </p:txBody>
          </p:sp>
        </p:grpSp>
      </p:grpSp>
      <p:grpSp>
        <p:nvGrpSpPr>
          <p:cNvPr id="62" name="Groupe 61">
            <a:extLst>
              <a:ext uri="{FF2B5EF4-FFF2-40B4-BE49-F238E27FC236}">
                <a16:creationId xmlns:a16="http://schemas.microsoft.com/office/drawing/2014/main" id="{F6B2ED0B-D6B8-4AB1-9EA5-C04CDEE13F0E}"/>
              </a:ext>
            </a:extLst>
          </p:cNvPr>
          <p:cNvGrpSpPr/>
          <p:nvPr/>
        </p:nvGrpSpPr>
        <p:grpSpPr>
          <a:xfrm>
            <a:off x="3185100" y="4798521"/>
            <a:ext cx="6511120" cy="707886"/>
            <a:chOff x="2205072" y="1258857"/>
            <a:chExt cx="6511120" cy="707886"/>
          </a:xfrm>
        </p:grpSpPr>
        <p:sp>
          <p:nvSpPr>
            <p:cNvPr id="63" name="Titre 1">
              <a:extLst>
                <a:ext uri="{FF2B5EF4-FFF2-40B4-BE49-F238E27FC236}">
                  <a16:creationId xmlns:a16="http://schemas.microsoft.com/office/drawing/2014/main" id="{2EAA1A32-FFFE-4F73-A120-AE92532DAD45}"/>
                </a:ext>
              </a:extLst>
            </p:cNvPr>
            <p:cNvSpPr txBox="1">
              <a:spLocks/>
            </p:cNvSpPr>
            <p:nvPr/>
          </p:nvSpPr>
          <p:spPr>
            <a:xfrm>
              <a:off x="2870470" y="1352605"/>
              <a:ext cx="5845722" cy="584775"/>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bg1">
                      <a:lumMod val="75000"/>
                    </a:schemeClr>
                  </a:solidFill>
                  <a:latin typeface="Arial" panose="020B0604020202020204" pitchFamily="34" charset="0"/>
                  <a:cs typeface="Arial" panose="020B0604020202020204" pitchFamily="34" charset="0"/>
                </a:rPr>
                <a:t>Conclusions</a:t>
              </a:r>
            </a:p>
          </p:txBody>
        </p:sp>
        <p:grpSp>
          <p:nvGrpSpPr>
            <p:cNvPr id="64" name="Groupe 63">
              <a:extLst>
                <a:ext uri="{FF2B5EF4-FFF2-40B4-BE49-F238E27FC236}">
                  <a16:creationId xmlns:a16="http://schemas.microsoft.com/office/drawing/2014/main" id="{DDE85F11-1F1C-4F7E-8DB0-4634CDDB3A29}"/>
                </a:ext>
              </a:extLst>
            </p:cNvPr>
            <p:cNvGrpSpPr/>
            <p:nvPr/>
          </p:nvGrpSpPr>
          <p:grpSpPr>
            <a:xfrm>
              <a:off x="2205072" y="1258857"/>
              <a:ext cx="688119" cy="707886"/>
              <a:chOff x="1087401" y="1342089"/>
              <a:chExt cx="688119" cy="707886"/>
            </a:xfrm>
          </p:grpSpPr>
          <p:pic>
            <p:nvPicPr>
              <p:cNvPr id="65" name="Image 64">
                <a:extLst>
                  <a:ext uri="{FF2B5EF4-FFF2-40B4-BE49-F238E27FC236}">
                    <a16:creationId xmlns:a16="http://schemas.microsoft.com/office/drawing/2014/main" id="{BC8ADC09-A28F-4AB1-B2D5-746005BC4209}"/>
                  </a:ext>
                </a:extLst>
              </p:cNvPr>
              <p:cNvPicPr>
                <a:picLocks noChangeAspect="1"/>
              </p:cNvPicPr>
              <p:nvPr/>
            </p:nvPicPr>
            <p:blipFill>
              <a:blip r:embed="rId4"/>
              <a:stretch>
                <a:fillRect/>
              </a:stretch>
            </p:blipFill>
            <p:spPr>
              <a:xfrm>
                <a:off x="1087401" y="1349667"/>
                <a:ext cx="688119" cy="675608"/>
              </a:xfrm>
              <a:prstGeom prst="rect">
                <a:avLst/>
              </a:prstGeom>
            </p:spPr>
          </p:pic>
          <p:sp>
            <p:nvSpPr>
              <p:cNvPr id="66" name="ZoneTexte 65">
                <a:extLst>
                  <a:ext uri="{FF2B5EF4-FFF2-40B4-BE49-F238E27FC236}">
                    <a16:creationId xmlns:a16="http://schemas.microsoft.com/office/drawing/2014/main" id="{292896F7-9758-4B71-A491-343A2F3EEE02}"/>
                  </a:ext>
                </a:extLst>
              </p:cNvPr>
              <p:cNvSpPr txBox="1"/>
              <p:nvPr/>
            </p:nvSpPr>
            <p:spPr>
              <a:xfrm>
                <a:off x="1284119" y="1342089"/>
                <a:ext cx="294682" cy="707886"/>
              </a:xfrm>
              <a:prstGeom prst="rect">
                <a:avLst/>
              </a:prstGeom>
              <a:noFill/>
            </p:spPr>
            <p:txBody>
              <a:bodyPr wrap="square" rtlCol="0">
                <a:spAutoFit/>
              </a:bodyPr>
              <a:lstStyle/>
              <a:p>
                <a:pPr algn="ctr"/>
                <a:r>
                  <a:rPr lang="fr-FR" sz="4000" b="1" dirty="0">
                    <a:solidFill>
                      <a:schemeClr val="bg1">
                        <a:lumMod val="75000"/>
                      </a:schemeClr>
                    </a:solidFill>
                    <a:latin typeface="Arial" panose="020B0604020202020204" pitchFamily="34" charset="0"/>
                    <a:cs typeface="Arial" panose="020B0604020202020204" pitchFamily="34" charset="0"/>
                  </a:rPr>
                  <a:t>5</a:t>
                </a:r>
              </a:p>
            </p:txBody>
          </p:sp>
        </p:grpSp>
      </p:grpSp>
    </p:spTree>
    <p:extLst>
      <p:ext uri="{BB962C8B-B14F-4D97-AF65-F5344CB8AC3E}">
        <p14:creationId xmlns:p14="http://schemas.microsoft.com/office/powerpoint/2010/main" val="32397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60</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Annexe - </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12" name="ZoneTexte 11">
            <a:extLst>
              <a:ext uri="{FF2B5EF4-FFF2-40B4-BE49-F238E27FC236}">
                <a16:creationId xmlns:a16="http://schemas.microsoft.com/office/drawing/2014/main" id="{84405286-915D-432B-BDDA-F9ABDA10B9CF}"/>
              </a:ext>
            </a:extLst>
          </p:cNvPr>
          <p:cNvSpPr txBox="1"/>
          <p:nvPr/>
        </p:nvSpPr>
        <p:spPr>
          <a:xfrm>
            <a:off x="-74784" y="20212"/>
            <a:ext cx="794900" cy="584775"/>
          </a:xfrm>
          <a:prstGeom prst="rect">
            <a:avLst/>
          </a:prstGeom>
          <a:noFill/>
        </p:spPr>
        <p:txBody>
          <a:bodyPr wrap="square" rtlCol="0">
            <a:spAutoFit/>
          </a:bodyPr>
          <a:lstStyle/>
          <a:p>
            <a:pPr algn="ctr"/>
            <a:r>
              <a:rPr lang="fr-FR" sz="3200" b="1" dirty="0">
                <a:solidFill>
                  <a:srgbClr val="7E4342"/>
                </a:solidFill>
                <a:latin typeface="Arial" panose="020B0604020202020204" pitchFamily="34" charset="0"/>
                <a:cs typeface="Arial" panose="020B0604020202020204" pitchFamily="34" charset="0"/>
              </a:rPr>
              <a:t>16</a:t>
            </a:r>
          </a:p>
        </p:txBody>
      </p:sp>
      <p:sp>
        <p:nvSpPr>
          <p:cNvPr id="13" name="ZoneTexte 12">
            <a:extLst>
              <a:ext uri="{FF2B5EF4-FFF2-40B4-BE49-F238E27FC236}">
                <a16:creationId xmlns:a16="http://schemas.microsoft.com/office/drawing/2014/main" id="{B6282D64-B13E-4F30-9CAF-4CE2DF8A6929}"/>
              </a:ext>
            </a:extLst>
          </p:cNvPr>
          <p:cNvSpPr txBox="1"/>
          <p:nvPr/>
        </p:nvSpPr>
        <p:spPr>
          <a:xfrm>
            <a:off x="75773" y="1010884"/>
            <a:ext cx="2691890" cy="461665"/>
          </a:xfrm>
          <a:prstGeom prst="rect">
            <a:avLst/>
          </a:prstGeom>
          <a:noFill/>
        </p:spPr>
        <p:txBody>
          <a:bodyPr wrap="square">
            <a:spAutoFit/>
          </a:bodyPr>
          <a:lstStyle/>
          <a:p>
            <a:r>
              <a:rPr lang="fr-FR" sz="2400" b="1" i="0"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Métier bancaire : </a:t>
            </a:r>
          </a:p>
        </p:txBody>
      </p:sp>
      <p:pic>
        <p:nvPicPr>
          <p:cNvPr id="14" name="Image 13">
            <a:extLst>
              <a:ext uri="{FF2B5EF4-FFF2-40B4-BE49-F238E27FC236}">
                <a16:creationId xmlns:a16="http://schemas.microsoft.com/office/drawing/2014/main" id="{6F8AC4E2-7498-4BBB-BBBD-2A867E754C52}"/>
              </a:ext>
            </a:extLst>
          </p:cNvPr>
          <p:cNvPicPr>
            <a:picLocks noChangeAspect="1"/>
          </p:cNvPicPr>
          <p:nvPr/>
        </p:nvPicPr>
        <p:blipFill>
          <a:blip r:embed="rId5"/>
          <a:stretch>
            <a:fillRect/>
          </a:stretch>
        </p:blipFill>
        <p:spPr>
          <a:xfrm>
            <a:off x="3281899" y="844960"/>
            <a:ext cx="6552328" cy="5820065"/>
          </a:xfrm>
          <a:prstGeom prst="rect">
            <a:avLst/>
          </a:prstGeom>
        </p:spPr>
      </p:pic>
    </p:spTree>
    <p:extLst>
      <p:ext uri="{BB962C8B-B14F-4D97-AF65-F5344CB8AC3E}">
        <p14:creationId xmlns:p14="http://schemas.microsoft.com/office/powerpoint/2010/main" val="39696675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2D83984D-FEEC-4E40-AED3-67F646B345C4}"/>
              </a:ext>
            </a:extLst>
          </p:cNvPr>
          <p:cNvPicPr>
            <a:picLocks noChangeAspect="1"/>
          </p:cNvPicPr>
          <p:nvPr/>
        </p:nvPicPr>
        <p:blipFill>
          <a:blip r:embed="rId3"/>
          <a:stretch>
            <a:fillRect/>
          </a:stretch>
        </p:blipFill>
        <p:spPr>
          <a:xfrm>
            <a:off x="2135560" y="2842091"/>
            <a:ext cx="7200800" cy="3827269"/>
          </a:xfrm>
          <a:prstGeom prst="rect">
            <a:avLst/>
          </a:prstGeom>
        </p:spPr>
      </p:pic>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61</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Annexe - </a:t>
                </a:r>
                <a:r>
                  <a:rPr lang="fr-FR" sz="4000" dirty="0" err="1">
                    <a:solidFill>
                      <a:srgbClr val="7E4342"/>
                    </a:solidFill>
                    <a:latin typeface="Arial" panose="020B0604020202020204" pitchFamily="34" charset="0"/>
                    <a:cs typeface="Arial" panose="020B0604020202020204" pitchFamily="34" charset="0"/>
                  </a:rPr>
                  <a:t>BayesianOptimisation</a:t>
                </a:r>
                <a:r>
                  <a:rPr lang="fr-FR" sz="4000" dirty="0">
                    <a:solidFill>
                      <a:srgbClr val="7E4342"/>
                    </a:solidFill>
                    <a:latin typeface="Arial" panose="020B0604020202020204" pitchFamily="34" charset="0"/>
                    <a:cs typeface="Arial" panose="020B0604020202020204" pitchFamily="34" charset="0"/>
                  </a:rPr>
                  <a:t> </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4"/>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hlinkClick r:id="rId5"/>
              </a:rPr>
              <a:t>Source</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6"/>
          <a:stretch>
            <a:fillRect/>
          </a:stretch>
        </p:blipFill>
        <p:spPr>
          <a:xfrm>
            <a:off x="1179" y="-12024"/>
            <a:ext cx="650866" cy="639032"/>
          </a:xfrm>
          <a:prstGeom prst="rect">
            <a:avLst/>
          </a:prstGeom>
        </p:spPr>
      </p:pic>
      <p:sp>
        <p:nvSpPr>
          <p:cNvPr id="12" name="ZoneTexte 11">
            <a:extLst>
              <a:ext uri="{FF2B5EF4-FFF2-40B4-BE49-F238E27FC236}">
                <a16:creationId xmlns:a16="http://schemas.microsoft.com/office/drawing/2014/main" id="{84405286-915D-432B-BDDA-F9ABDA10B9CF}"/>
              </a:ext>
            </a:extLst>
          </p:cNvPr>
          <p:cNvSpPr txBox="1"/>
          <p:nvPr/>
        </p:nvSpPr>
        <p:spPr>
          <a:xfrm>
            <a:off x="-74784" y="20212"/>
            <a:ext cx="794900" cy="584775"/>
          </a:xfrm>
          <a:prstGeom prst="rect">
            <a:avLst/>
          </a:prstGeom>
          <a:noFill/>
        </p:spPr>
        <p:txBody>
          <a:bodyPr wrap="square" rtlCol="0">
            <a:spAutoFit/>
          </a:bodyPr>
          <a:lstStyle/>
          <a:p>
            <a:pPr algn="ctr"/>
            <a:r>
              <a:rPr lang="fr-FR" sz="3200" b="1" dirty="0">
                <a:solidFill>
                  <a:srgbClr val="7E4342"/>
                </a:solidFill>
                <a:latin typeface="Arial" panose="020B0604020202020204" pitchFamily="34" charset="0"/>
                <a:cs typeface="Arial" panose="020B0604020202020204" pitchFamily="34" charset="0"/>
              </a:rPr>
              <a:t>17</a:t>
            </a:r>
          </a:p>
        </p:txBody>
      </p:sp>
      <p:sp>
        <p:nvSpPr>
          <p:cNvPr id="13" name="ZoneTexte 12">
            <a:extLst>
              <a:ext uri="{FF2B5EF4-FFF2-40B4-BE49-F238E27FC236}">
                <a16:creationId xmlns:a16="http://schemas.microsoft.com/office/drawing/2014/main" id="{37CD73F1-1C7D-4097-89B3-B521A259404E}"/>
              </a:ext>
            </a:extLst>
          </p:cNvPr>
          <p:cNvSpPr txBox="1"/>
          <p:nvPr/>
        </p:nvSpPr>
        <p:spPr>
          <a:xfrm>
            <a:off x="201558" y="889047"/>
            <a:ext cx="11561818" cy="1938992"/>
          </a:xfrm>
          <a:prstGeom prst="rect">
            <a:avLst/>
          </a:prstGeom>
          <a:noFill/>
        </p:spPr>
        <p:txBody>
          <a:bodyPr wrap="square">
            <a:spAutoFit/>
          </a:bodyPr>
          <a:lstStyle/>
          <a:p>
            <a:r>
              <a:rPr lang="fr-FR" sz="2000" dirty="0">
                <a:latin typeface="Arial" panose="020B0604020202020204" pitchFamily="34" charset="0"/>
                <a:cs typeface="Arial" panose="020B0604020202020204" pitchFamily="34" charset="0"/>
              </a:rPr>
              <a:t>Librairie </a:t>
            </a:r>
            <a:r>
              <a:rPr lang="fr-FR" sz="2000" dirty="0" err="1">
                <a:latin typeface="Arial" panose="020B0604020202020204" pitchFamily="34" charset="0"/>
                <a:cs typeface="Arial" panose="020B0604020202020204" pitchFamily="34" charset="0"/>
              </a:rPr>
              <a:t>bayes_opt</a:t>
            </a:r>
            <a:r>
              <a:rPr lang="fr-FR" sz="2000" dirty="0">
                <a:latin typeface="Arial" panose="020B0604020202020204" pitchFamily="34" charset="0"/>
                <a:cs typeface="Arial" panose="020B0604020202020204" pitchFamily="34" charset="0"/>
              </a:rPr>
              <a:t> du MIT : l'optimisation bayésienne fonctionne en construisant une distribution postérieure de fonctions (processus gaussien) qui décrit au mieux la fonction que l'on veut optimiser. </a:t>
            </a:r>
          </a:p>
          <a:p>
            <a:endParaRPr lang="fr-FR" sz="2000" dirty="0">
              <a:latin typeface="Arial" panose="020B0604020202020204" pitchFamily="34" charset="0"/>
              <a:cs typeface="Arial" panose="020B0604020202020204" pitchFamily="34" charset="0"/>
            </a:endParaRPr>
          </a:p>
          <a:p>
            <a:r>
              <a:rPr lang="fr-FR" sz="2000" dirty="0">
                <a:latin typeface="Arial" panose="020B0604020202020204" pitchFamily="34" charset="0"/>
                <a:cs typeface="Arial" panose="020B0604020202020204" pitchFamily="34" charset="0"/>
              </a:rPr>
              <a:t>Au fur et à mesure que le nombre d'observations augmente, la distribution postérieure s'améliore, et l'algorithme devient plus certain des régions de l'espace des paramètres qui méritent d'être explorées et de celles qui ne le méritent pas, comme le montre l'image ci-dessous.</a:t>
            </a:r>
          </a:p>
        </p:txBody>
      </p:sp>
      <p:pic>
        <p:nvPicPr>
          <p:cNvPr id="14" name="Image 13">
            <a:extLst>
              <a:ext uri="{FF2B5EF4-FFF2-40B4-BE49-F238E27FC236}">
                <a16:creationId xmlns:a16="http://schemas.microsoft.com/office/drawing/2014/main" id="{FA25128F-3F10-4293-9337-D8BE98C46526}"/>
              </a:ext>
            </a:extLst>
          </p:cNvPr>
          <p:cNvPicPr/>
          <p:nvPr/>
        </p:nvPicPr>
        <p:blipFill>
          <a:blip r:embed="rId7">
            <a:extLst>
              <a:ext uri="{28A0092B-C50C-407E-A947-70E740481C1C}">
                <a14:useLocalDpi xmlns:a14="http://schemas.microsoft.com/office/drawing/2010/main" val="0"/>
              </a:ext>
            </a:extLst>
          </a:blip>
          <a:stretch>
            <a:fillRect/>
          </a:stretch>
        </p:blipFill>
        <p:spPr>
          <a:xfrm>
            <a:off x="8328248" y="3255116"/>
            <a:ext cx="1132840" cy="478155"/>
          </a:xfrm>
          <a:prstGeom prst="rect">
            <a:avLst/>
          </a:prstGeom>
        </p:spPr>
      </p:pic>
      <p:pic>
        <p:nvPicPr>
          <p:cNvPr id="15" name="Image 14">
            <a:extLst>
              <a:ext uri="{FF2B5EF4-FFF2-40B4-BE49-F238E27FC236}">
                <a16:creationId xmlns:a16="http://schemas.microsoft.com/office/drawing/2014/main" id="{ED36FEB9-5CEB-4D34-9B0F-2036A8DA2449}"/>
              </a:ext>
            </a:extLst>
          </p:cNvPr>
          <p:cNvPicPr/>
          <p:nvPr/>
        </p:nvPicPr>
        <p:blipFill>
          <a:blip r:embed="rId8">
            <a:extLst>
              <a:ext uri="{28A0092B-C50C-407E-A947-70E740481C1C}">
                <a14:useLocalDpi xmlns:a14="http://schemas.microsoft.com/office/drawing/2010/main" val="0"/>
              </a:ext>
            </a:extLst>
          </a:blip>
          <a:stretch>
            <a:fillRect/>
          </a:stretch>
        </p:blipFill>
        <p:spPr>
          <a:xfrm>
            <a:off x="8328248" y="5640006"/>
            <a:ext cx="854710" cy="316230"/>
          </a:xfrm>
          <a:prstGeom prst="rect">
            <a:avLst/>
          </a:prstGeom>
        </p:spPr>
      </p:pic>
    </p:spTree>
    <p:extLst>
      <p:ext uri="{BB962C8B-B14F-4D97-AF65-F5344CB8AC3E}">
        <p14:creationId xmlns:p14="http://schemas.microsoft.com/office/powerpoint/2010/main" val="24059054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7</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Données – Jeux de données</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https://www.kaggle.com/c/home-credit-default-risk/data</a:t>
            </a:r>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2</a:t>
            </a:r>
          </a:p>
        </p:txBody>
      </p:sp>
      <p:sp>
        <p:nvSpPr>
          <p:cNvPr id="22" name="Rectangle : coins arrondis 21">
            <a:extLst>
              <a:ext uri="{FF2B5EF4-FFF2-40B4-BE49-F238E27FC236}">
                <a16:creationId xmlns:a16="http://schemas.microsoft.com/office/drawing/2014/main" id="{4F0FE494-297C-4A4E-A7E1-5A4E47E2EF0A}"/>
              </a:ext>
            </a:extLst>
          </p:cNvPr>
          <p:cNvSpPr/>
          <p:nvPr/>
        </p:nvSpPr>
        <p:spPr>
          <a:xfrm>
            <a:off x="6232135" y="2581241"/>
            <a:ext cx="5840529" cy="3431422"/>
          </a:xfrm>
          <a:prstGeom prst="roundRect">
            <a:avLst/>
          </a:prstGeom>
          <a:noFill/>
          <a:ln w="50800">
            <a:solidFill>
              <a:srgbClr val="C1344B"/>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5" name="ZoneTexte 4">
            <a:extLst>
              <a:ext uri="{FF2B5EF4-FFF2-40B4-BE49-F238E27FC236}">
                <a16:creationId xmlns:a16="http://schemas.microsoft.com/office/drawing/2014/main" id="{3DFE3C62-CEFF-4824-AD0B-5B27124714D3}"/>
              </a:ext>
            </a:extLst>
          </p:cNvPr>
          <p:cNvSpPr txBox="1"/>
          <p:nvPr/>
        </p:nvSpPr>
        <p:spPr>
          <a:xfrm>
            <a:off x="8107982" y="5979722"/>
            <a:ext cx="2812554" cy="369332"/>
          </a:xfrm>
          <a:prstGeom prst="rect">
            <a:avLst/>
          </a:prstGeom>
          <a:noFill/>
        </p:spPr>
        <p:txBody>
          <a:bodyPr wrap="square" rtlCol="0">
            <a:spAutoFit/>
          </a:bodyPr>
          <a:lstStyle/>
          <a:p>
            <a:r>
              <a:rPr lang="fr-FR" b="1" dirty="0">
                <a:solidFill>
                  <a:srgbClr val="C1344B"/>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Home Crédit Group</a:t>
            </a:r>
          </a:p>
        </p:txBody>
      </p:sp>
      <p:sp>
        <p:nvSpPr>
          <p:cNvPr id="24" name="Rectangle 23">
            <a:extLst>
              <a:ext uri="{FF2B5EF4-FFF2-40B4-BE49-F238E27FC236}">
                <a16:creationId xmlns:a16="http://schemas.microsoft.com/office/drawing/2014/main" id="{D372BDA1-E57D-4AEA-9E40-F8C84FCCB22A}"/>
              </a:ext>
            </a:extLst>
          </p:cNvPr>
          <p:cNvSpPr/>
          <p:nvPr/>
        </p:nvSpPr>
        <p:spPr>
          <a:xfrm>
            <a:off x="8040217" y="2790024"/>
            <a:ext cx="2448272" cy="527682"/>
          </a:xfrm>
          <a:prstGeom prst="rect">
            <a:avLst/>
          </a:prstGeom>
          <a:solidFill>
            <a:srgbClr val="C1344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fr-FR" sz="1600" dirty="0">
                <a:latin typeface="Arial" panose="020B0604020202020204" pitchFamily="34" charset="0"/>
                <a:cs typeface="Arial" panose="020B0604020202020204" pitchFamily="34" charset="0"/>
              </a:rPr>
              <a:t>previous_application.csv</a:t>
            </a:r>
          </a:p>
          <a:p>
            <a:pPr algn="ctr"/>
            <a:r>
              <a:rPr lang="fr-FR" sz="1200" dirty="0">
                <a:latin typeface="Arial" panose="020B0604020202020204" pitchFamily="34" charset="0"/>
                <a:cs typeface="Arial" panose="020B0604020202020204" pitchFamily="34" charset="0"/>
              </a:rPr>
              <a:t>(1670214, 37)</a:t>
            </a:r>
            <a:endParaRPr lang="fr-FR" sz="1600" dirty="0">
              <a:latin typeface="Arial" panose="020B0604020202020204" pitchFamily="34" charset="0"/>
              <a:cs typeface="Arial" panose="020B0604020202020204" pitchFamily="34" charset="0"/>
            </a:endParaRPr>
          </a:p>
          <a:p>
            <a:pPr algn="ctr"/>
            <a:endParaRPr lang="fr-FR" sz="1600" dirty="0">
              <a:latin typeface="Arial" panose="020B0604020202020204" pitchFamily="34" charset="0"/>
              <a:cs typeface="Arial" panose="020B0604020202020204" pitchFamily="34" charset="0"/>
            </a:endParaRPr>
          </a:p>
        </p:txBody>
      </p:sp>
      <p:sp>
        <p:nvSpPr>
          <p:cNvPr id="6" name="ZoneTexte 5">
            <a:extLst>
              <a:ext uri="{FF2B5EF4-FFF2-40B4-BE49-F238E27FC236}">
                <a16:creationId xmlns:a16="http://schemas.microsoft.com/office/drawing/2014/main" id="{68EECA39-D4C8-4B61-849C-90004F236B2D}"/>
              </a:ext>
            </a:extLst>
          </p:cNvPr>
          <p:cNvSpPr txBox="1"/>
          <p:nvPr/>
        </p:nvSpPr>
        <p:spPr>
          <a:xfrm>
            <a:off x="8760297" y="3272247"/>
            <a:ext cx="2448272" cy="430887"/>
          </a:xfrm>
          <a:prstGeom prst="rect">
            <a:avLst/>
          </a:prstGeom>
          <a:noFill/>
        </p:spPr>
        <p:txBody>
          <a:bodyPr wrap="square" rtlCol="0">
            <a:spAutoFit/>
          </a:bodyPr>
          <a:lstStyle/>
          <a:p>
            <a:pPr algn="ctr"/>
            <a:r>
              <a:rPr lang="fr-FR" sz="1100" dirty="0">
                <a:latin typeface="Arial" panose="020B0604020202020204" pitchFamily="34" charset="0"/>
                <a:cs typeface="Arial" panose="020B0604020202020204" pitchFamily="34" charset="0"/>
              </a:rPr>
              <a:t>Demande de crédit </a:t>
            </a:r>
          </a:p>
          <a:p>
            <a:pPr algn="ctr"/>
            <a:r>
              <a:rPr lang="fr-FR" sz="1100" dirty="0">
                <a:latin typeface="Arial" panose="020B0604020202020204" pitchFamily="34" charset="0"/>
                <a:cs typeface="Arial" panose="020B0604020202020204" pitchFamily="34" charset="0"/>
              </a:rPr>
              <a:t>immobilier antérieur</a:t>
            </a:r>
          </a:p>
        </p:txBody>
      </p:sp>
      <p:sp>
        <p:nvSpPr>
          <p:cNvPr id="26" name="Rectangle 25">
            <a:extLst>
              <a:ext uri="{FF2B5EF4-FFF2-40B4-BE49-F238E27FC236}">
                <a16:creationId xmlns:a16="http://schemas.microsoft.com/office/drawing/2014/main" id="{FCDCAE19-66A7-4A3F-862A-0F9FDDE4FDC3}"/>
              </a:ext>
            </a:extLst>
          </p:cNvPr>
          <p:cNvSpPr/>
          <p:nvPr/>
        </p:nvSpPr>
        <p:spPr>
          <a:xfrm>
            <a:off x="6495635" y="4109033"/>
            <a:ext cx="2565273" cy="527682"/>
          </a:xfrm>
          <a:prstGeom prst="rect">
            <a:avLst/>
          </a:prstGeom>
          <a:solidFill>
            <a:srgbClr val="C1344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fr-FR" sz="1600" dirty="0">
                <a:latin typeface="Arial" panose="020B0604020202020204" pitchFamily="34" charset="0"/>
                <a:cs typeface="Arial" panose="020B0604020202020204" pitchFamily="34" charset="0"/>
              </a:rPr>
              <a:t>installments_payment.csv</a:t>
            </a:r>
          </a:p>
          <a:p>
            <a:pPr algn="ctr"/>
            <a:r>
              <a:rPr lang="fr-FR" sz="1200" dirty="0">
                <a:latin typeface="Arial" panose="020B0604020202020204" pitchFamily="34" charset="0"/>
                <a:cs typeface="Arial" panose="020B0604020202020204" pitchFamily="34" charset="0"/>
              </a:rPr>
              <a:t>(13605401, 8)</a:t>
            </a:r>
            <a:endParaRPr lang="fr-FR" sz="1600" dirty="0">
              <a:latin typeface="Arial" panose="020B0604020202020204" pitchFamily="34" charset="0"/>
              <a:cs typeface="Arial" panose="020B0604020202020204" pitchFamily="34" charset="0"/>
            </a:endParaRPr>
          </a:p>
          <a:p>
            <a:pPr algn="ctr"/>
            <a:endParaRPr lang="fr-FR" sz="1600" dirty="0">
              <a:latin typeface="Arial" panose="020B0604020202020204" pitchFamily="34" charset="0"/>
              <a:cs typeface="Arial" panose="020B0604020202020204" pitchFamily="34" charset="0"/>
            </a:endParaRPr>
          </a:p>
        </p:txBody>
      </p:sp>
      <p:sp>
        <p:nvSpPr>
          <p:cNvPr id="27" name="ZoneTexte 26">
            <a:extLst>
              <a:ext uri="{FF2B5EF4-FFF2-40B4-BE49-F238E27FC236}">
                <a16:creationId xmlns:a16="http://schemas.microsoft.com/office/drawing/2014/main" id="{67E43749-3C0F-4B49-8F98-6C76C704197D}"/>
              </a:ext>
            </a:extLst>
          </p:cNvPr>
          <p:cNvSpPr txBox="1"/>
          <p:nvPr/>
        </p:nvSpPr>
        <p:spPr>
          <a:xfrm>
            <a:off x="6711799" y="4569740"/>
            <a:ext cx="2292010" cy="430887"/>
          </a:xfrm>
          <a:prstGeom prst="rect">
            <a:avLst/>
          </a:prstGeom>
          <a:noFill/>
        </p:spPr>
        <p:txBody>
          <a:bodyPr wrap="square" rtlCol="0">
            <a:spAutoFit/>
          </a:bodyPr>
          <a:lstStyle/>
          <a:p>
            <a:pPr algn="ctr"/>
            <a:r>
              <a:rPr lang="fr-FR" sz="1100" dirty="0">
                <a:latin typeface="Arial" panose="020B0604020202020204" pitchFamily="34" charset="0"/>
                <a:cs typeface="Arial" panose="020B0604020202020204" pitchFamily="34" charset="0"/>
              </a:rPr>
              <a:t>Historique de remboursement des crédits précédents</a:t>
            </a:r>
          </a:p>
        </p:txBody>
      </p:sp>
      <p:sp>
        <p:nvSpPr>
          <p:cNvPr id="28" name="Rectangle 27">
            <a:extLst>
              <a:ext uri="{FF2B5EF4-FFF2-40B4-BE49-F238E27FC236}">
                <a16:creationId xmlns:a16="http://schemas.microsoft.com/office/drawing/2014/main" id="{3EA9ED8A-D045-45FF-B03B-82CA79FD317D}"/>
              </a:ext>
            </a:extLst>
          </p:cNvPr>
          <p:cNvSpPr/>
          <p:nvPr/>
        </p:nvSpPr>
        <p:spPr>
          <a:xfrm>
            <a:off x="9394293" y="4112334"/>
            <a:ext cx="2534356" cy="527682"/>
          </a:xfrm>
          <a:prstGeom prst="rect">
            <a:avLst/>
          </a:prstGeom>
          <a:solidFill>
            <a:srgbClr val="C1344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fr-FR" sz="1600" dirty="0">
                <a:latin typeface="Arial" panose="020B0604020202020204" pitchFamily="34" charset="0"/>
                <a:cs typeface="Arial" panose="020B0604020202020204" pitchFamily="34" charset="0"/>
              </a:rPr>
              <a:t>POS_CASH_balance.csv</a:t>
            </a:r>
          </a:p>
          <a:p>
            <a:pPr algn="ctr"/>
            <a:r>
              <a:rPr lang="fr-FR" sz="1200" dirty="0">
                <a:latin typeface="Arial" panose="020B0604020202020204" pitchFamily="34" charset="0"/>
                <a:cs typeface="Arial" panose="020B0604020202020204" pitchFamily="34" charset="0"/>
              </a:rPr>
              <a:t>(10001358, 8)</a:t>
            </a:r>
            <a:endParaRPr lang="fr-FR" sz="1600" dirty="0">
              <a:latin typeface="Arial" panose="020B0604020202020204" pitchFamily="34" charset="0"/>
              <a:cs typeface="Arial" panose="020B0604020202020204" pitchFamily="34" charset="0"/>
            </a:endParaRPr>
          </a:p>
          <a:p>
            <a:pPr algn="ctr"/>
            <a:endParaRPr lang="fr-FR" sz="1600" dirty="0">
              <a:latin typeface="Arial" panose="020B0604020202020204" pitchFamily="34" charset="0"/>
              <a:cs typeface="Arial" panose="020B0604020202020204" pitchFamily="34" charset="0"/>
            </a:endParaRPr>
          </a:p>
        </p:txBody>
      </p:sp>
      <p:sp>
        <p:nvSpPr>
          <p:cNvPr id="29" name="ZoneTexte 28">
            <a:extLst>
              <a:ext uri="{FF2B5EF4-FFF2-40B4-BE49-F238E27FC236}">
                <a16:creationId xmlns:a16="http://schemas.microsoft.com/office/drawing/2014/main" id="{919E762A-4AE7-44CC-85EF-BB2342A5E6E2}"/>
              </a:ext>
            </a:extLst>
          </p:cNvPr>
          <p:cNvSpPr txBox="1"/>
          <p:nvPr/>
        </p:nvSpPr>
        <p:spPr>
          <a:xfrm>
            <a:off x="9419127" y="4583799"/>
            <a:ext cx="2508033" cy="430887"/>
          </a:xfrm>
          <a:prstGeom prst="rect">
            <a:avLst/>
          </a:prstGeom>
          <a:noFill/>
        </p:spPr>
        <p:txBody>
          <a:bodyPr wrap="square" rtlCol="0">
            <a:spAutoFit/>
          </a:bodyPr>
          <a:lstStyle/>
          <a:p>
            <a:pPr algn="ctr"/>
            <a:r>
              <a:rPr lang="fr-FR" sz="1100" dirty="0">
                <a:latin typeface="Arial" panose="020B0604020202020204" pitchFamily="34" charset="0"/>
                <a:cs typeface="Arial" panose="020B0604020202020204" pitchFamily="34" charset="0"/>
              </a:rPr>
              <a:t>Bilans mensuels des anciens points de vente et des prêts </a:t>
            </a:r>
            <a:r>
              <a:rPr lang="fr-FR" sz="1100" dirty="0" err="1">
                <a:latin typeface="Arial" panose="020B0604020202020204" pitchFamily="34" charset="0"/>
                <a:cs typeface="Arial" panose="020B0604020202020204" pitchFamily="34" charset="0"/>
              </a:rPr>
              <a:t>cashs</a:t>
            </a:r>
            <a:endParaRPr lang="fr-FR" sz="1100" dirty="0">
              <a:latin typeface="Arial" panose="020B0604020202020204" pitchFamily="34" charset="0"/>
              <a:cs typeface="Arial" panose="020B0604020202020204" pitchFamily="34" charset="0"/>
            </a:endParaRPr>
          </a:p>
        </p:txBody>
      </p:sp>
      <p:sp>
        <p:nvSpPr>
          <p:cNvPr id="31" name="Rectangle 30">
            <a:extLst>
              <a:ext uri="{FF2B5EF4-FFF2-40B4-BE49-F238E27FC236}">
                <a16:creationId xmlns:a16="http://schemas.microsoft.com/office/drawing/2014/main" id="{90219FBE-56AF-47DB-8442-74BDC7FFD80F}"/>
              </a:ext>
            </a:extLst>
          </p:cNvPr>
          <p:cNvSpPr/>
          <p:nvPr/>
        </p:nvSpPr>
        <p:spPr>
          <a:xfrm>
            <a:off x="8047677" y="5131918"/>
            <a:ext cx="2448272" cy="527682"/>
          </a:xfrm>
          <a:prstGeom prst="rect">
            <a:avLst/>
          </a:prstGeom>
          <a:solidFill>
            <a:srgbClr val="C1344B"/>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fr-FR" sz="1600" dirty="0">
                <a:latin typeface="Arial" panose="020B0604020202020204" pitchFamily="34" charset="0"/>
                <a:cs typeface="Arial" panose="020B0604020202020204" pitchFamily="34" charset="0"/>
              </a:rPr>
              <a:t>credit_card_balance.csv</a:t>
            </a:r>
          </a:p>
          <a:p>
            <a:pPr algn="ctr"/>
            <a:r>
              <a:rPr lang="fr-FR" sz="1200" dirty="0">
                <a:latin typeface="Arial" panose="020B0604020202020204" pitchFamily="34" charset="0"/>
                <a:cs typeface="Arial" panose="020B0604020202020204" pitchFamily="34" charset="0"/>
              </a:rPr>
              <a:t>(3840312, 23)</a:t>
            </a:r>
            <a:endParaRPr lang="fr-FR" sz="1600" dirty="0">
              <a:latin typeface="Arial" panose="020B0604020202020204" pitchFamily="34" charset="0"/>
              <a:cs typeface="Arial" panose="020B0604020202020204" pitchFamily="34" charset="0"/>
            </a:endParaRPr>
          </a:p>
          <a:p>
            <a:pPr algn="ctr"/>
            <a:endParaRPr lang="fr-FR" sz="1600" dirty="0">
              <a:latin typeface="Arial" panose="020B0604020202020204" pitchFamily="34" charset="0"/>
              <a:cs typeface="Arial" panose="020B0604020202020204" pitchFamily="34" charset="0"/>
            </a:endParaRPr>
          </a:p>
        </p:txBody>
      </p:sp>
      <p:sp>
        <p:nvSpPr>
          <p:cNvPr id="32" name="ZoneTexte 31">
            <a:extLst>
              <a:ext uri="{FF2B5EF4-FFF2-40B4-BE49-F238E27FC236}">
                <a16:creationId xmlns:a16="http://schemas.microsoft.com/office/drawing/2014/main" id="{C3B9D325-6633-43D4-AB9B-F13A28F1A04A}"/>
              </a:ext>
            </a:extLst>
          </p:cNvPr>
          <p:cNvSpPr txBox="1"/>
          <p:nvPr/>
        </p:nvSpPr>
        <p:spPr>
          <a:xfrm>
            <a:off x="8117864" y="5603383"/>
            <a:ext cx="2283876" cy="430887"/>
          </a:xfrm>
          <a:prstGeom prst="rect">
            <a:avLst/>
          </a:prstGeom>
          <a:noFill/>
        </p:spPr>
        <p:txBody>
          <a:bodyPr wrap="square" rtlCol="0">
            <a:spAutoFit/>
          </a:bodyPr>
          <a:lstStyle/>
          <a:p>
            <a:pPr algn="ctr"/>
            <a:r>
              <a:rPr lang="fr-FR" sz="1100" dirty="0">
                <a:latin typeface="Arial" panose="020B0604020202020204" pitchFamily="34" charset="0"/>
                <a:cs typeface="Arial" panose="020B0604020202020204" pitchFamily="34" charset="0"/>
              </a:rPr>
              <a:t>Soldes mensuels des cartes de crédit précédentes</a:t>
            </a:r>
          </a:p>
        </p:txBody>
      </p:sp>
      <p:sp>
        <p:nvSpPr>
          <p:cNvPr id="34" name="Rectangle : coins arrondis 33">
            <a:extLst>
              <a:ext uri="{FF2B5EF4-FFF2-40B4-BE49-F238E27FC236}">
                <a16:creationId xmlns:a16="http://schemas.microsoft.com/office/drawing/2014/main" id="{C89EEA3B-631E-4C4D-BF9D-6888463F3D07}"/>
              </a:ext>
            </a:extLst>
          </p:cNvPr>
          <p:cNvSpPr/>
          <p:nvPr/>
        </p:nvSpPr>
        <p:spPr>
          <a:xfrm>
            <a:off x="272225" y="2582252"/>
            <a:ext cx="3015463" cy="3430411"/>
          </a:xfrm>
          <a:prstGeom prst="roundRect">
            <a:avLst/>
          </a:prstGeom>
          <a:noFill/>
          <a:ln w="50800">
            <a:solidFill>
              <a:srgbClr val="A6A6A6"/>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cs typeface="Arial" panose="020B0604020202020204" pitchFamily="34" charset="0"/>
            </a:endParaRPr>
          </a:p>
        </p:txBody>
      </p:sp>
      <p:sp>
        <p:nvSpPr>
          <p:cNvPr id="38" name="ZoneTexte 37">
            <a:extLst>
              <a:ext uri="{FF2B5EF4-FFF2-40B4-BE49-F238E27FC236}">
                <a16:creationId xmlns:a16="http://schemas.microsoft.com/office/drawing/2014/main" id="{1B2E7CC6-DEB6-4BAF-B222-9C8DA4AEEF84}"/>
              </a:ext>
            </a:extLst>
          </p:cNvPr>
          <p:cNvSpPr txBox="1"/>
          <p:nvPr/>
        </p:nvSpPr>
        <p:spPr>
          <a:xfrm>
            <a:off x="191344" y="5972901"/>
            <a:ext cx="3521424" cy="369332"/>
          </a:xfrm>
          <a:prstGeom prst="rect">
            <a:avLst/>
          </a:prstGeom>
          <a:noFill/>
        </p:spPr>
        <p:txBody>
          <a:bodyPr wrap="square" rtlCol="0">
            <a:spAutoFit/>
          </a:bodyPr>
          <a:lstStyle/>
          <a:p>
            <a:r>
              <a:rPr lang="fr-FR" b="1" dirty="0">
                <a:solidFill>
                  <a:schemeClr val="bg1">
                    <a:lumMod val="50000"/>
                  </a:schemeClr>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Autres organismes financiers</a:t>
            </a:r>
          </a:p>
        </p:txBody>
      </p:sp>
      <p:sp>
        <p:nvSpPr>
          <p:cNvPr id="39" name="Rectangle 38">
            <a:extLst>
              <a:ext uri="{FF2B5EF4-FFF2-40B4-BE49-F238E27FC236}">
                <a16:creationId xmlns:a16="http://schemas.microsoft.com/office/drawing/2014/main" id="{5656E7B5-1AB7-46AD-94C1-32978D5858D3}"/>
              </a:ext>
            </a:extLst>
          </p:cNvPr>
          <p:cNvSpPr/>
          <p:nvPr/>
        </p:nvSpPr>
        <p:spPr>
          <a:xfrm>
            <a:off x="513436" y="3212976"/>
            <a:ext cx="2228320" cy="527682"/>
          </a:xfrm>
          <a:prstGeom prst="rect">
            <a:avLst/>
          </a:prstGeom>
          <a:solidFill>
            <a:srgbClr val="A6A6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fr-FR" sz="1600" dirty="0">
                <a:latin typeface="Arial" panose="020B0604020202020204" pitchFamily="34" charset="0"/>
                <a:cs typeface="Arial" panose="020B0604020202020204" pitchFamily="34" charset="0"/>
              </a:rPr>
              <a:t>bureau.csv</a:t>
            </a:r>
          </a:p>
          <a:p>
            <a:pPr algn="ctr"/>
            <a:r>
              <a:rPr lang="fr-FR" sz="1200" dirty="0">
                <a:latin typeface="Arial" panose="020B0604020202020204" pitchFamily="34" charset="0"/>
                <a:cs typeface="Arial" panose="020B0604020202020204" pitchFamily="34" charset="0"/>
              </a:rPr>
              <a:t>(1716428, 17)</a:t>
            </a:r>
            <a:endParaRPr lang="fr-FR" sz="1600" dirty="0">
              <a:latin typeface="Arial" panose="020B0604020202020204" pitchFamily="34" charset="0"/>
              <a:cs typeface="Arial" panose="020B0604020202020204" pitchFamily="34" charset="0"/>
            </a:endParaRPr>
          </a:p>
          <a:p>
            <a:pPr algn="ctr"/>
            <a:endParaRPr lang="fr-FR" sz="1600" dirty="0">
              <a:latin typeface="Arial" panose="020B0604020202020204" pitchFamily="34" charset="0"/>
              <a:cs typeface="Arial" panose="020B0604020202020204" pitchFamily="34" charset="0"/>
            </a:endParaRPr>
          </a:p>
        </p:txBody>
      </p:sp>
      <p:sp>
        <p:nvSpPr>
          <p:cNvPr id="45" name="Rectangle 44">
            <a:extLst>
              <a:ext uri="{FF2B5EF4-FFF2-40B4-BE49-F238E27FC236}">
                <a16:creationId xmlns:a16="http://schemas.microsoft.com/office/drawing/2014/main" id="{2AA00C76-7EC2-4E27-B14C-6277A9406053}"/>
              </a:ext>
            </a:extLst>
          </p:cNvPr>
          <p:cNvSpPr/>
          <p:nvPr/>
        </p:nvSpPr>
        <p:spPr>
          <a:xfrm>
            <a:off x="515802" y="4607284"/>
            <a:ext cx="2228320" cy="527682"/>
          </a:xfrm>
          <a:prstGeom prst="rect">
            <a:avLst/>
          </a:prstGeom>
          <a:solidFill>
            <a:srgbClr val="A6A6A6"/>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fr-FR" sz="1600" dirty="0">
                <a:latin typeface="Arial" panose="020B0604020202020204" pitchFamily="34" charset="0"/>
                <a:cs typeface="Arial" panose="020B0604020202020204" pitchFamily="34" charset="0"/>
              </a:rPr>
              <a:t>bureau_balance.csv</a:t>
            </a:r>
          </a:p>
          <a:p>
            <a:pPr algn="ctr"/>
            <a:r>
              <a:rPr lang="fr-FR" sz="1200" dirty="0">
                <a:latin typeface="Arial" panose="020B0604020202020204" pitchFamily="34" charset="0"/>
                <a:cs typeface="Arial" panose="020B0604020202020204" pitchFamily="34" charset="0"/>
              </a:rPr>
              <a:t>(27299925, 3)</a:t>
            </a:r>
            <a:endParaRPr lang="fr-FR" sz="1600" dirty="0">
              <a:latin typeface="Arial" panose="020B0604020202020204" pitchFamily="34" charset="0"/>
              <a:cs typeface="Arial" panose="020B0604020202020204" pitchFamily="34" charset="0"/>
            </a:endParaRPr>
          </a:p>
          <a:p>
            <a:pPr algn="ctr"/>
            <a:endParaRPr lang="fr-FR" sz="1600" dirty="0">
              <a:latin typeface="Arial" panose="020B0604020202020204" pitchFamily="34" charset="0"/>
              <a:cs typeface="Arial" panose="020B0604020202020204" pitchFamily="34" charset="0"/>
            </a:endParaRPr>
          </a:p>
        </p:txBody>
      </p:sp>
      <p:sp>
        <p:nvSpPr>
          <p:cNvPr id="47" name="ZoneTexte 46">
            <a:extLst>
              <a:ext uri="{FF2B5EF4-FFF2-40B4-BE49-F238E27FC236}">
                <a16:creationId xmlns:a16="http://schemas.microsoft.com/office/drawing/2014/main" id="{43D7CC67-BF44-4EDD-91F4-F64D96A120E4}"/>
              </a:ext>
            </a:extLst>
          </p:cNvPr>
          <p:cNvSpPr txBox="1"/>
          <p:nvPr/>
        </p:nvSpPr>
        <p:spPr>
          <a:xfrm>
            <a:off x="1568815" y="3727080"/>
            <a:ext cx="1656184" cy="430887"/>
          </a:xfrm>
          <a:prstGeom prst="rect">
            <a:avLst/>
          </a:prstGeom>
          <a:noFill/>
        </p:spPr>
        <p:txBody>
          <a:bodyPr wrap="square" rtlCol="0">
            <a:spAutoFit/>
          </a:bodyPr>
          <a:lstStyle/>
          <a:p>
            <a:pPr algn="ctr"/>
            <a:r>
              <a:rPr lang="fr-FR" sz="1100" dirty="0">
                <a:latin typeface="Arial" panose="020B0604020202020204" pitchFamily="34" charset="0"/>
                <a:cs typeface="Arial" panose="020B0604020202020204" pitchFamily="34" charset="0"/>
              </a:rPr>
              <a:t>Antécédents des crédits du clients</a:t>
            </a:r>
          </a:p>
        </p:txBody>
      </p:sp>
      <p:sp>
        <p:nvSpPr>
          <p:cNvPr id="48" name="ZoneTexte 47">
            <a:extLst>
              <a:ext uri="{FF2B5EF4-FFF2-40B4-BE49-F238E27FC236}">
                <a16:creationId xmlns:a16="http://schemas.microsoft.com/office/drawing/2014/main" id="{3C10A358-E3E9-4E95-AD76-D7955D8C7513}"/>
              </a:ext>
            </a:extLst>
          </p:cNvPr>
          <p:cNvSpPr txBox="1"/>
          <p:nvPr/>
        </p:nvSpPr>
        <p:spPr>
          <a:xfrm>
            <a:off x="1631504" y="5105824"/>
            <a:ext cx="1656184" cy="430887"/>
          </a:xfrm>
          <a:prstGeom prst="rect">
            <a:avLst/>
          </a:prstGeom>
          <a:noFill/>
        </p:spPr>
        <p:txBody>
          <a:bodyPr wrap="square" rtlCol="0">
            <a:spAutoFit/>
          </a:bodyPr>
          <a:lstStyle/>
          <a:p>
            <a:pPr algn="ctr"/>
            <a:r>
              <a:rPr lang="fr-FR" sz="1100" dirty="0">
                <a:latin typeface="Arial" panose="020B0604020202020204" pitchFamily="34" charset="0"/>
                <a:cs typeface="Arial" panose="020B0604020202020204" pitchFamily="34" charset="0"/>
              </a:rPr>
              <a:t>Soldes mensuels des crédits précédents</a:t>
            </a:r>
          </a:p>
        </p:txBody>
      </p:sp>
      <p:grpSp>
        <p:nvGrpSpPr>
          <p:cNvPr id="9" name="Groupe 8">
            <a:extLst>
              <a:ext uri="{FF2B5EF4-FFF2-40B4-BE49-F238E27FC236}">
                <a16:creationId xmlns:a16="http://schemas.microsoft.com/office/drawing/2014/main" id="{DE3C6580-10E5-494A-94FA-CBB63C5C19DA}"/>
              </a:ext>
            </a:extLst>
          </p:cNvPr>
          <p:cNvGrpSpPr/>
          <p:nvPr/>
        </p:nvGrpSpPr>
        <p:grpSpPr>
          <a:xfrm>
            <a:off x="2927648" y="1196752"/>
            <a:ext cx="4824536" cy="810248"/>
            <a:chOff x="3143673" y="949247"/>
            <a:chExt cx="4824536" cy="810248"/>
          </a:xfrm>
        </p:grpSpPr>
        <p:sp>
          <p:nvSpPr>
            <p:cNvPr id="19" name="Rectangle 18">
              <a:extLst>
                <a:ext uri="{FF2B5EF4-FFF2-40B4-BE49-F238E27FC236}">
                  <a16:creationId xmlns:a16="http://schemas.microsoft.com/office/drawing/2014/main" id="{442DABBB-62A4-4BD0-858E-B9A52E9002A3}"/>
                </a:ext>
              </a:extLst>
            </p:cNvPr>
            <p:cNvSpPr/>
            <p:nvPr/>
          </p:nvSpPr>
          <p:spPr>
            <a:xfrm>
              <a:off x="5663952" y="1101241"/>
              <a:ext cx="2088232" cy="527682"/>
            </a:xfrm>
            <a:prstGeom prst="rect">
              <a:avLst/>
            </a:prstGeom>
            <a:solidFill>
              <a:srgbClr val="91646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fr-FR" sz="1600" dirty="0">
                  <a:latin typeface="Arial" panose="020B0604020202020204" pitchFamily="34" charset="0"/>
                  <a:cs typeface="Arial" panose="020B0604020202020204" pitchFamily="34" charset="0"/>
                </a:rPr>
                <a:t>application_test.csv</a:t>
              </a:r>
            </a:p>
            <a:p>
              <a:pPr algn="ctr"/>
              <a:r>
                <a:rPr lang="fr-FR" sz="1200" dirty="0">
                  <a:latin typeface="Arial" panose="020B0604020202020204" pitchFamily="34" charset="0"/>
                  <a:cs typeface="Arial" panose="020B0604020202020204" pitchFamily="34" charset="0"/>
                </a:rPr>
                <a:t>(48744, 121)</a:t>
              </a:r>
              <a:endParaRPr lang="fr-FR" sz="1600" dirty="0">
                <a:latin typeface="Arial" panose="020B0604020202020204" pitchFamily="34" charset="0"/>
                <a:cs typeface="Arial" panose="020B0604020202020204" pitchFamily="34" charset="0"/>
              </a:endParaRPr>
            </a:p>
            <a:p>
              <a:pPr algn="ctr"/>
              <a:endParaRPr lang="fr-FR" sz="1600" dirty="0">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161204A0-F806-4188-B2EB-3838762A1D5A}"/>
                </a:ext>
              </a:extLst>
            </p:cNvPr>
            <p:cNvSpPr/>
            <p:nvPr/>
          </p:nvSpPr>
          <p:spPr>
            <a:xfrm>
              <a:off x="3287688" y="1090483"/>
              <a:ext cx="2088232" cy="527682"/>
            </a:xfrm>
            <a:prstGeom prst="rect">
              <a:avLst/>
            </a:prstGeom>
            <a:solidFill>
              <a:srgbClr val="91646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pPr algn="ctr"/>
              <a:r>
                <a:rPr lang="fr-FR" sz="1600" dirty="0">
                  <a:latin typeface="Arial" panose="020B0604020202020204" pitchFamily="34" charset="0"/>
                  <a:cs typeface="Arial" panose="020B0604020202020204" pitchFamily="34" charset="0"/>
                </a:rPr>
                <a:t>application_train.csv</a:t>
              </a:r>
            </a:p>
            <a:p>
              <a:pPr algn="ctr"/>
              <a:r>
                <a:rPr lang="fr-FR" sz="1200" dirty="0">
                  <a:latin typeface="Arial" panose="020B0604020202020204" pitchFamily="34" charset="0"/>
                  <a:cs typeface="Arial" panose="020B0604020202020204" pitchFamily="34" charset="0"/>
                </a:rPr>
                <a:t>(307511, 122)</a:t>
              </a:r>
              <a:endParaRPr lang="fr-FR" sz="1600" dirty="0">
                <a:latin typeface="Arial" panose="020B0604020202020204" pitchFamily="34" charset="0"/>
                <a:cs typeface="Arial" panose="020B0604020202020204" pitchFamily="34" charset="0"/>
              </a:endParaRPr>
            </a:p>
            <a:p>
              <a:pPr algn="ctr"/>
              <a:endParaRPr lang="fr-FR" sz="1600" dirty="0">
                <a:latin typeface="Arial" panose="020B0604020202020204" pitchFamily="34" charset="0"/>
                <a:cs typeface="Arial" panose="020B0604020202020204" pitchFamily="34" charset="0"/>
              </a:endParaRPr>
            </a:p>
          </p:txBody>
        </p:sp>
        <p:sp>
          <p:nvSpPr>
            <p:cNvPr id="49" name="Rectangle : coins arrondis 48">
              <a:extLst>
                <a:ext uri="{FF2B5EF4-FFF2-40B4-BE49-F238E27FC236}">
                  <a16:creationId xmlns:a16="http://schemas.microsoft.com/office/drawing/2014/main" id="{5B889B0E-3BDD-4522-8967-DC3B9911D084}"/>
                </a:ext>
              </a:extLst>
            </p:cNvPr>
            <p:cNvSpPr/>
            <p:nvPr/>
          </p:nvSpPr>
          <p:spPr>
            <a:xfrm>
              <a:off x="3143673" y="949247"/>
              <a:ext cx="4824536" cy="810248"/>
            </a:xfrm>
            <a:prstGeom prst="roundRect">
              <a:avLst/>
            </a:prstGeom>
            <a:noFill/>
            <a:ln w="50800">
              <a:solidFill>
                <a:srgbClr val="91646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atin typeface="Arial" panose="020B0604020202020204" pitchFamily="34" charset="0"/>
                <a:cs typeface="Arial" panose="020B0604020202020204" pitchFamily="34" charset="0"/>
              </a:endParaRPr>
            </a:p>
          </p:txBody>
        </p:sp>
      </p:grpSp>
      <p:cxnSp>
        <p:nvCxnSpPr>
          <p:cNvPr id="13" name="Connecteur : en angle 12">
            <a:extLst>
              <a:ext uri="{FF2B5EF4-FFF2-40B4-BE49-F238E27FC236}">
                <a16:creationId xmlns:a16="http://schemas.microsoft.com/office/drawing/2014/main" id="{9197963A-98A2-4AA1-8FF3-1C906904DCE5}"/>
              </a:ext>
            </a:extLst>
          </p:cNvPr>
          <p:cNvCxnSpPr>
            <a:cxnSpLocks/>
          </p:cNvCxnSpPr>
          <p:nvPr/>
        </p:nvCxnSpPr>
        <p:spPr>
          <a:xfrm>
            <a:off x="9245806" y="3766468"/>
            <a:ext cx="1405249" cy="776320"/>
          </a:xfrm>
          <a:prstGeom prst="bentConnector2">
            <a:avLst/>
          </a:prstGeom>
          <a:ln w="19050">
            <a:solidFill>
              <a:srgbClr val="C1344B"/>
            </a:solidFill>
            <a:prstDash val="dash"/>
          </a:ln>
        </p:spPr>
        <p:style>
          <a:lnRef idx="1">
            <a:schemeClr val="accent1"/>
          </a:lnRef>
          <a:fillRef idx="0">
            <a:schemeClr val="accent1"/>
          </a:fillRef>
          <a:effectRef idx="0">
            <a:schemeClr val="accent1"/>
          </a:effectRef>
          <a:fontRef idx="minor">
            <a:schemeClr val="tx1"/>
          </a:fontRef>
        </p:style>
      </p:cxnSp>
      <p:cxnSp>
        <p:nvCxnSpPr>
          <p:cNvPr id="16" name="Connecteur : en angle 15">
            <a:extLst>
              <a:ext uri="{FF2B5EF4-FFF2-40B4-BE49-F238E27FC236}">
                <a16:creationId xmlns:a16="http://schemas.microsoft.com/office/drawing/2014/main" id="{CC9D3A00-3529-462D-B8A9-D5900BB76A31}"/>
              </a:ext>
            </a:extLst>
          </p:cNvPr>
          <p:cNvCxnSpPr>
            <a:cxnSpLocks/>
          </p:cNvCxnSpPr>
          <p:nvPr/>
        </p:nvCxnSpPr>
        <p:spPr>
          <a:xfrm rot="16200000" flipH="1" flipV="1">
            <a:off x="8102920" y="2936841"/>
            <a:ext cx="836786" cy="1486081"/>
          </a:xfrm>
          <a:prstGeom prst="bentConnector3">
            <a:avLst>
              <a:gd name="adj1" fmla="val 60101"/>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54" name="Connecteur : en angle 53">
            <a:extLst>
              <a:ext uri="{FF2B5EF4-FFF2-40B4-BE49-F238E27FC236}">
                <a16:creationId xmlns:a16="http://schemas.microsoft.com/office/drawing/2014/main" id="{AADDCF60-9EFE-496C-B20B-CF1830829B26}"/>
              </a:ext>
            </a:extLst>
          </p:cNvPr>
          <p:cNvCxnSpPr>
            <a:cxnSpLocks/>
            <a:endCxn id="31" idx="0"/>
          </p:cNvCxnSpPr>
          <p:nvPr/>
        </p:nvCxnSpPr>
        <p:spPr>
          <a:xfrm rot="16200000" flipH="1">
            <a:off x="8351052" y="4211156"/>
            <a:ext cx="1834063" cy="7459"/>
          </a:xfrm>
          <a:prstGeom prst="bentConnector3">
            <a:avLst>
              <a:gd name="adj1" fmla="val 50000"/>
            </a:avLst>
          </a:prstGeom>
          <a:ln w="19050">
            <a:solidFill>
              <a:srgbClr val="C00000"/>
            </a:solidFill>
            <a:prstDash val="dash"/>
          </a:ln>
        </p:spPr>
        <p:style>
          <a:lnRef idx="1">
            <a:schemeClr val="accent1"/>
          </a:lnRef>
          <a:fillRef idx="0">
            <a:schemeClr val="accent1"/>
          </a:fillRef>
          <a:effectRef idx="0">
            <a:schemeClr val="accent1"/>
          </a:effectRef>
          <a:fontRef idx="minor">
            <a:schemeClr val="tx1"/>
          </a:fontRef>
        </p:style>
      </p:cxnSp>
      <p:cxnSp>
        <p:nvCxnSpPr>
          <p:cNvPr id="58" name="Connecteur droit 57">
            <a:extLst>
              <a:ext uri="{FF2B5EF4-FFF2-40B4-BE49-F238E27FC236}">
                <a16:creationId xmlns:a16="http://schemas.microsoft.com/office/drawing/2014/main" id="{74945174-3A97-408F-8EE2-45D169E349A3}"/>
              </a:ext>
            </a:extLst>
          </p:cNvPr>
          <p:cNvCxnSpPr>
            <a:cxnSpLocks/>
            <a:endCxn id="45" idx="0"/>
          </p:cNvCxnSpPr>
          <p:nvPr/>
        </p:nvCxnSpPr>
        <p:spPr>
          <a:xfrm flipH="1">
            <a:off x="1629962" y="3622798"/>
            <a:ext cx="1542" cy="984486"/>
          </a:xfrm>
          <a:prstGeom prst="line">
            <a:avLst/>
          </a:prstGeom>
          <a:ln w="19050">
            <a:solidFill>
              <a:srgbClr val="A6A6A6"/>
            </a:solidFill>
            <a:prstDash val="dash"/>
          </a:ln>
        </p:spPr>
        <p:style>
          <a:lnRef idx="1">
            <a:schemeClr val="accent1"/>
          </a:lnRef>
          <a:fillRef idx="0">
            <a:schemeClr val="accent1"/>
          </a:fillRef>
          <a:effectRef idx="0">
            <a:schemeClr val="accent1"/>
          </a:effectRef>
          <a:fontRef idx="minor">
            <a:schemeClr val="tx1"/>
          </a:fontRef>
        </p:style>
      </p:cxnSp>
      <p:cxnSp>
        <p:nvCxnSpPr>
          <p:cNvPr id="60" name="Connecteur : en angle 59">
            <a:extLst>
              <a:ext uri="{FF2B5EF4-FFF2-40B4-BE49-F238E27FC236}">
                <a16:creationId xmlns:a16="http://schemas.microsoft.com/office/drawing/2014/main" id="{AB744DB0-0541-4B9D-83B1-1E9284C1A709}"/>
              </a:ext>
            </a:extLst>
          </p:cNvPr>
          <p:cNvCxnSpPr>
            <a:stCxn id="49" idx="2"/>
            <a:endCxn id="24" idx="0"/>
          </p:cNvCxnSpPr>
          <p:nvPr/>
        </p:nvCxnSpPr>
        <p:spPr>
          <a:xfrm rot="16200000" flipH="1">
            <a:off x="6910622" y="436293"/>
            <a:ext cx="783024" cy="3924437"/>
          </a:xfrm>
          <a:prstGeom prst="bentConnector3">
            <a:avLst/>
          </a:prstGeom>
          <a:ln w="19050">
            <a:solidFill>
              <a:srgbClr val="916462"/>
            </a:solidFill>
            <a:prstDash val="dash"/>
          </a:ln>
        </p:spPr>
        <p:style>
          <a:lnRef idx="1">
            <a:schemeClr val="accent1"/>
          </a:lnRef>
          <a:fillRef idx="0">
            <a:schemeClr val="accent1"/>
          </a:fillRef>
          <a:effectRef idx="0">
            <a:schemeClr val="accent1"/>
          </a:effectRef>
          <a:fontRef idx="minor">
            <a:schemeClr val="tx1"/>
          </a:fontRef>
        </p:style>
      </p:cxnSp>
      <p:cxnSp>
        <p:nvCxnSpPr>
          <p:cNvPr id="62" name="Connecteur : en angle 61">
            <a:extLst>
              <a:ext uri="{FF2B5EF4-FFF2-40B4-BE49-F238E27FC236}">
                <a16:creationId xmlns:a16="http://schemas.microsoft.com/office/drawing/2014/main" id="{7C244238-3AA4-4277-AFCD-8DB3083AF3A1}"/>
              </a:ext>
            </a:extLst>
          </p:cNvPr>
          <p:cNvCxnSpPr>
            <a:cxnSpLocks/>
            <a:stCxn id="49" idx="2"/>
            <a:endCxn id="39" idx="0"/>
          </p:cNvCxnSpPr>
          <p:nvPr/>
        </p:nvCxnSpPr>
        <p:spPr>
          <a:xfrm rot="5400000">
            <a:off x="2880768" y="753828"/>
            <a:ext cx="1205976" cy="3712320"/>
          </a:xfrm>
          <a:prstGeom prst="bentConnector3">
            <a:avLst>
              <a:gd name="adj1" fmla="val 33051"/>
            </a:avLst>
          </a:prstGeom>
          <a:ln w="19050">
            <a:solidFill>
              <a:srgbClr val="916462"/>
            </a:solidFill>
            <a:prstDash val="dash"/>
          </a:ln>
        </p:spPr>
        <p:style>
          <a:lnRef idx="1">
            <a:schemeClr val="accent1"/>
          </a:lnRef>
          <a:fillRef idx="0">
            <a:schemeClr val="accent1"/>
          </a:fillRef>
          <a:effectRef idx="0">
            <a:schemeClr val="accent1"/>
          </a:effectRef>
          <a:fontRef idx="minor">
            <a:schemeClr val="tx1"/>
          </a:fontRef>
        </p:style>
      </p:cxnSp>
      <p:sp>
        <p:nvSpPr>
          <p:cNvPr id="74" name="ZoneTexte 73">
            <a:extLst>
              <a:ext uri="{FF2B5EF4-FFF2-40B4-BE49-F238E27FC236}">
                <a16:creationId xmlns:a16="http://schemas.microsoft.com/office/drawing/2014/main" id="{A10CEF73-A489-4382-864C-C3B1B52D1881}"/>
              </a:ext>
            </a:extLst>
          </p:cNvPr>
          <p:cNvSpPr txBox="1"/>
          <p:nvPr/>
        </p:nvSpPr>
        <p:spPr>
          <a:xfrm>
            <a:off x="3656267" y="3660856"/>
            <a:ext cx="2138066" cy="1015663"/>
          </a:xfrm>
          <a:prstGeom prst="rect">
            <a:avLst/>
          </a:prstGeom>
          <a:noFill/>
          <a:ln cap="rnd">
            <a:solidFill>
              <a:schemeClr val="tx1"/>
            </a:solidFill>
          </a:ln>
          <a:effectLst>
            <a:glow rad="101600">
              <a:srgbClr val="916462">
                <a:alpha val="40000"/>
              </a:srgbClr>
            </a:glow>
          </a:effectLst>
          <a:scene3d>
            <a:camera prst="orthographicFront"/>
            <a:lightRig rig="threePt" dir="t"/>
          </a:scene3d>
          <a:sp3d prstMaterial="dkEdge">
            <a:bevelT/>
            <a:bevelB prst="slope"/>
          </a:sp3d>
        </p:spPr>
        <p:txBody>
          <a:bodyPr wrap="square" rtlCol="0">
            <a:spAutoFit/>
          </a:bodyPr>
          <a:lstStyle/>
          <a:p>
            <a:pPr algn="ctr"/>
            <a:r>
              <a:rPr lang="fr-FR" sz="2000" dirty="0">
                <a:latin typeface="Arial" panose="020B0604020202020204" pitchFamily="34" charset="0"/>
                <a:cs typeface="Arial" panose="020B0604020202020204" pitchFamily="34" charset="0"/>
              </a:rPr>
              <a:t>8 fichiers</a:t>
            </a:r>
          </a:p>
          <a:p>
            <a:pPr algn="ctr"/>
            <a:r>
              <a:rPr lang="fr-FR" sz="2000" dirty="0">
                <a:latin typeface="Arial" panose="020B0604020202020204" pitchFamily="34" charset="0"/>
                <a:cs typeface="Arial" panose="020B0604020202020204" pitchFamily="34" charset="0"/>
              </a:rPr>
              <a:t>307511 clients</a:t>
            </a:r>
          </a:p>
          <a:p>
            <a:pPr algn="ctr"/>
            <a:r>
              <a:rPr lang="fr-FR" sz="2000" dirty="0">
                <a:latin typeface="Arial" panose="020B0604020202020204" pitchFamily="34" charset="0"/>
                <a:cs typeface="Arial" panose="020B0604020202020204" pitchFamily="34" charset="0"/>
              </a:rPr>
              <a:t>218 variables </a:t>
            </a:r>
          </a:p>
        </p:txBody>
      </p:sp>
    </p:spTree>
    <p:extLst>
      <p:ext uri="{BB962C8B-B14F-4D97-AF65-F5344CB8AC3E}">
        <p14:creationId xmlns:p14="http://schemas.microsoft.com/office/powerpoint/2010/main" val="34578188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8</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rgbClr val="7E4342"/>
                    </a:solidFill>
                    <a:latin typeface="Arial" panose="020B0604020202020204" pitchFamily="34" charset="0"/>
                    <a:cs typeface="Arial" panose="020B0604020202020204" pitchFamily="34" charset="0"/>
                  </a:rPr>
                  <a:t>Données – Pré-</a:t>
                </a:r>
                <a:r>
                  <a:rPr lang="fr-FR" sz="4000" dirty="0" err="1">
                    <a:solidFill>
                      <a:srgbClr val="7E4342"/>
                    </a:solidFill>
                    <a:latin typeface="Arial" panose="020B0604020202020204" pitchFamily="34" charset="0"/>
                    <a:cs typeface="Arial" panose="020B0604020202020204" pitchFamily="34" charset="0"/>
                  </a:rPr>
                  <a:t>processing</a:t>
                </a:r>
                <a:r>
                  <a:rPr lang="fr-FR" sz="4000" dirty="0">
                    <a:solidFill>
                      <a:srgbClr val="7E4342"/>
                    </a:solidFill>
                    <a:latin typeface="Arial" panose="020B0604020202020204" pitchFamily="34" charset="0"/>
                    <a:cs typeface="Arial" panose="020B0604020202020204" pitchFamily="34" charset="0"/>
                  </a:rPr>
                  <a:t> pour les 8 fichiers</a:t>
                </a: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Annexes 1 à 7</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2</a:t>
            </a:r>
          </a:p>
        </p:txBody>
      </p:sp>
      <p:graphicFrame>
        <p:nvGraphicFramePr>
          <p:cNvPr id="5" name="Diagramme 4">
            <a:extLst>
              <a:ext uri="{FF2B5EF4-FFF2-40B4-BE49-F238E27FC236}">
                <a16:creationId xmlns:a16="http://schemas.microsoft.com/office/drawing/2014/main" id="{E89D91F8-3730-457C-912F-C1D9C094B60D}"/>
              </a:ext>
            </a:extLst>
          </p:cNvPr>
          <p:cNvGraphicFramePr/>
          <p:nvPr>
            <p:extLst>
              <p:ext uri="{D42A27DB-BD31-4B8C-83A1-F6EECF244321}">
                <p14:modId xmlns:p14="http://schemas.microsoft.com/office/powerpoint/2010/main" val="3696545014"/>
              </p:ext>
            </p:extLst>
          </p:nvPr>
        </p:nvGraphicFramePr>
        <p:xfrm>
          <a:off x="191344" y="476672"/>
          <a:ext cx="11780564" cy="292535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9" name="Groupe 8">
            <a:extLst>
              <a:ext uri="{FF2B5EF4-FFF2-40B4-BE49-F238E27FC236}">
                <a16:creationId xmlns:a16="http://schemas.microsoft.com/office/drawing/2014/main" id="{DD910238-C0CC-46BA-B5F2-8805EF8CB960}"/>
              </a:ext>
            </a:extLst>
          </p:cNvPr>
          <p:cNvGrpSpPr/>
          <p:nvPr/>
        </p:nvGrpSpPr>
        <p:grpSpPr>
          <a:xfrm>
            <a:off x="191344" y="2926259"/>
            <a:ext cx="1362504" cy="666002"/>
            <a:chOff x="196992" y="2833265"/>
            <a:chExt cx="1362504" cy="666002"/>
          </a:xfrm>
        </p:grpSpPr>
        <p:sp>
          <p:nvSpPr>
            <p:cNvPr id="8" name="Rectangle : coins arrondis 7">
              <a:extLst>
                <a:ext uri="{FF2B5EF4-FFF2-40B4-BE49-F238E27FC236}">
                  <a16:creationId xmlns:a16="http://schemas.microsoft.com/office/drawing/2014/main" id="{8FC454AB-0AB7-424A-A827-E6C62689F607}"/>
                </a:ext>
              </a:extLst>
            </p:cNvPr>
            <p:cNvSpPr/>
            <p:nvPr/>
          </p:nvSpPr>
          <p:spPr>
            <a:xfrm>
              <a:off x="214444" y="2833265"/>
              <a:ext cx="1345052" cy="666002"/>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7" name="ZoneTexte 6">
              <a:extLst>
                <a:ext uri="{FF2B5EF4-FFF2-40B4-BE49-F238E27FC236}">
                  <a16:creationId xmlns:a16="http://schemas.microsoft.com/office/drawing/2014/main" id="{AE6E103F-90CB-4DEA-96A8-2E69CC06F40D}"/>
                </a:ext>
              </a:extLst>
            </p:cNvPr>
            <p:cNvSpPr txBox="1"/>
            <p:nvPr/>
          </p:nvSpPr>
          <p:spPr>
            <a:xfrm>
              <a:off x="196992" y="2852936"/>
              <a:ext cx="1282102" cy="646331"/>
            </a:xfrm>
            <a:prstGeom prst="rect">
              <a:avLst/>
            </a:prstGeom>
            <a:noFill/>
          </p:spPr>
          <p:txBody>
            <a:bodyPr wrap="square" rtlCol="0">
              <a:spAutoFit/>
            </a:bodyPr>
            <a:lstStyle/>
            <a:p>
              <a:r>
                <a:rPr lang="fr-FR" sz="1200" dirty="0" err="1">
                  <a:latin typeface="Arial" panose="020B0604020202020204" pitchFamily="34" charset="0"/>
                  <a:cs typeface="Arial" panose="020B0604020202020204" pitchFamily="34" charset="0"/>
                </a:rPr>
                <a:t>objects</a:t>
              </a:r>
              <a:r>
                <a:rPr lang="fr-FR" sz="1200" dirty="0">
                  <a:latin typeface="Arial" panose="020B0604020202020204" pitchFamily="34" charset="0"/>
                  <a:cs typeface="Arial" panose="020B0604020202020204" pitchFamily="34" charset="0"/>
                </a:rPr>
                <a:t> </a:t>
              </a:r>
            </a:p>
            <a:p>
              <a:r>
                <a:rPr lang="fr-FR" sz="1200" dirty="0">
                  <a:latin typeface="Arial" panose="020B0604020202020204" pitchFamily="34" charset="0"/>
                  <a:cs typeface="Arial" panose="020B0604020202020204" pitchFamily="34" charset="0"/>
                </a:rPr>
                <a:t>   Y/N Yes/No</a:t>
              </a:r>
            </a:p>
            <a:p>
              <a:r>
                <a:rPr lang="fr-FR" sz="1200" dirty="0">
                  <a:latin typeface="Arial" panose="020B0604020202020204" pitchFamily="34" charset="0"/>
                  <a:cs typeface="Arial" panose="020B0604020202020204" pitchFamily="34" charset="0"/>
                </a:rPr>
                <a:t>en int8</a:t>
              </a:r>
            </a:p>
          </p:txBody>
        </p:sp>
      </p:grpSp>
      <p:grpSp>
        <p:nvGrpSpPr>
          <p:cNvPr id="10" name="Groupe 9">
            <a:extLst>
              <a:ext uri="{FF2B5EF4-FFF2-40B4-BE49-F238E27FC236}">
                <a16:creationId xmlns:a16="http://schemas.microsoft.com/office/drawing/2014/main" id="{5D105D09-5D6D-4536-BAC9-8B3E655C49CE}"/>
              </a:ext>
            </a:extLst>
          </p:cNvPr>
          <p:cNvGrpSpPr/>
          <p:nvPr/>
        </p:nvGrpSpPr>
        <p:grpSpPr>
          <a:xfrm>
            <a:off x="192638" y="3645024"/>
            <a:ext cx="1343280" cy="469749"/>
            <a:chOff x="198286" y="3645024"/>
            <a:chExt cx="1343280" cy="469749"/>
          </a:xfrm>
        </p:grpSpPr>
        <p:sp>
          <p:nvSpPr>
            <p:cNvPr id="17" name="Rectangle : coins arrondis 16">
              <a:extLst>
                <a:ext uri="{FF2B5EF4-FFF2-40B4-BE49-F238E27FC236}">
                  <a16:creationId xmlns:a16="http://schemas.microsoft.com/office/drawing/2014/main" id="{A505F9A8-728F-4006-B80B-2A1E5D3EA5F6}"/>
                </a:ext>
              </a:extLst>
            </p:cNvPr>
            <p:cNvSpPr/>
            <p:nvPr/>
          </p:nvSpPr>
          <p:spPr>
            <a:xfrm>
              <a:off x="198286" y="3653107"/>
              <a:ext cx="1343280" cy="461666"/>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sp>
          <p:nvSpPr>
            <p:cNvPr id="20" name="ZoneTexte 19">
              <a:extLst>
                <a:ext uri="{FF2B5EF4-FFF2-40B4-BE49-F238E27FC236}">
                  <a16:creationId xmlns:a16="http://schemas.microsoft.com/office/drawing/2014/main" id="{3A8A8060-71F8-4FD1-8A5B-B15453127104}"/>
                </a:ext>
              </a:extLst>
            </p:cNvPr>
            <p:cNvSpPr txBox="1"/>
            <p:nvPr/>
          </p:nvSpPr>
          <p:spPr>
            <a:xfrm>
              <a:off x="234376" y="3645024"/>
              <a:ext cx="1307190" cy="461665"/>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Numérique ordinal en </a:t>
              </a:r>
              <a:r>
                <a:rPr lang="fr-FR" sz="1200" dirty="0" err="1">
                  <a:latin typeface="Arial" panose="020B0604020202020204" pitchFamily="34" charset="0"/>
                  <a:cs typeface="Arial" panose="020B0604020202020204" pitchFamily="34" charset="0"/>
                </a:rPr>
                <a:t>object</a:t>
              </a:r>
              <a:endParaRPr lang="fr-FR" sz="1200" dirty="0">
                <a:latin typeface="Arial" panose="020B0604020202020204" pitchFamily="34" charset="0"/>
                <a:cs typeface="Arial" panose="020B0604020202020204" pitchFamily="34" charset="0"/>
              </a:endParaRPr>
            </a:p>
          </p:txBody>
        </p:sp>
      </p:grpSp>
      <p:grpSp>
        <p:nvGrpSpPr>
          <p:cNvPr id="11" name="Groupe 10">
            <a:extLst>
              <a:ext uri="{FF2B5EF4-FFF2-40B4-BE49-F238E27FC236}">
                <a16:creationId xmlns:a16="http://schemas.microsoft.com/office/drawing/2014/main" id="{43F2E3F3-AC04-43F3-BEDA-CC3BB287DD39}"/>
              </a:ext>
            </a:extLst>
          </p:cNvPr>
          <p:cNvGrpSpPr/>
          <p:nvPr/>
        </p:nvGrpSpPr>
        <p:grpSpPr>
          <a:xfrm>
            <a:off x="1696948" y="2906588"/>
            <a:ext cx="1491146" cy="685673"/>
            <a:chOff x="1702596" y="2813594"/>
            <a:chExt cx="1491146" cy="685673"/>
          </a:xfrm>
        </p:grpSpPr>
        <p:sp>
          <p:nvSpPr>
            <p:cNvPr id="22" name="Rectangle : coins arrondis 21">
              <a:extLst>
                <a:ext uri="{FF2B5EF4-FFF2-40B4-BE49-F238E27FC236}">
                  <a16:creationId xmlns:a16="http://schemas.microsoft.com/office/drawing/2014/main" id="{ACC5929C-1F96-4461-BCBB-B38DC85B5B46}"/>
                </a:ext>
              </a:extLst>
            </p:cNvPr>
            <p:cNvSpPr/>
            <p:nvPr/>
          </p:nvSpPr>
          <p:spPr>
            <a:xfrm>
              <a:off x="1720048" y="2813594"/>
              <a:ext cx="1345052" cy="685673"/>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23" name="ZoneTexte 22">
              <a:extLst>
                <a:ext uri="{FF2B5EF4-FFF2-40B4-BE49-F238E27FC236}">
                  <a16:creationId xmlns:a16="http://schemas.microsoft.com/office/drawing/2014/main" id="{623EE5BB-E413-40AB-8AB0-0C95FEFEDEB7}"/>
                </a:ext>
              </a:extLst>
            </p:cNvPr>
            <p:cNvSpPr txBox="1"/>
            <p:nvPr/>
          </p:nvSpPr>
          <p:spPr>
            <a:xfrm>
              <a:off x="1702596" y="2833265"/>
              <a:ext cx="1491146" cy="646331"/>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Correction des valeurs aberrantes de l’EDA</a:t>
              </a:r>
            </a:p>
          </p:txBody>
        </p:sp>
      </p:grpSp>
      <p:grpSp>
        <p:nvGrpSpPr>
          <p:cNvPr id="12" name="Groupe 11">
            <a:extLst>
              <a:ext uri="{FF2B5EF4-FFF2-40B4-BE49-F238E27FC236}">
                <a16:creationId xmlns:a16="http://schemas.microsoft.com/office/drawing/2014/main" id="{2D2311DF-3B49-4AA5-B774-98AB9C74CB0D}"/>
              </a:ext>
            </a:extLst>
          </p:cNvPr>
          <p:cNvGrpSpPr/>
          <p:nvPr/>
        </p:nvGrpSpPr>
        <p:grpSpPr>
          <a:xfrm>
            <a:off x="1679859" y="3645024"/>
            <a:ext cx="1411867" cy="1043477"/>
            <a:chOff x="1685507" y="3645024"/>
            <a:chExt cx="1411867" cy="1043477"/>
          </a:xfrm>
        </p:grpSpPr>
        <p:sp>
          <p:nvSpPr>
            <p:cNvPr id="24" name="Rectangle : coins arrondis 23">
              <a:extLst>
                <a:ext uri="{FF2B5EF4-FFF2-40B4-BE49-F238E27FC236}">
                  <a16:creationId xmlns:a16="http://schemas.microsoft.com/office/drawing/2014/main" id="{1DD35507-5D8B-4C84-98DB-F478894E6806}"/>
                </a:ext>
              </a:extLst>
            </p:cNvPr>
            <p:cNvSpPr/>
            <p:nvPr/>
          </p:nvSpPr>
          <p:spPr>
            <a:xfrm>
              <a:off x="1702959" y="3645024"/>
              <a:ext cx="1345052" cy="1043477"/>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25" name="ZoneTexte 24">
              <a:extLst>
                <a:ext uri="{FF2B5EF4-FFF2-40B4-BE49-F238E27FC236}">
                  <a16:creationId xmlns:a16="http://schemas.microsoft.com/office/drawing/2014/main" id="{6D9EBBCE-71BA-4A6C-92EA-CF9A0AC0769C}"/>
                </a:ext>
              </a:extLst>
            </p:cNvPr>
            <p:cNvSpPr txBox="1"/>
            <p:nvPr/>
          </p:nvSpPr>
          <p:spPr>
            <a:xfrm>
              <a:off x="1685507" y="3664695"/>
              <a:ext cx="1411867" cy="1015663"/>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Correction des valeurs uniques du train set inexistantes dans le test set</a:t>
              </a:r>
            </a:p>
          </p:txBody>
        </p:sp>
      </p:grpSp>
      <p:grpSp>
        <p:nvGrpSpPr>
          <p:cNvPr id="13" name="Groupe 12">
            <a:extLst>
              <a:ext uri="{FF2B5EF4-FFF2-40B4-BE49-F238E27FC236}">
                <a16:creationId xmlns:a16="http://schemas.microsoft.com/office/drawing/2014/main" id="{337F3DD9-85AD-4E6D-9B29-FA3E5EA23AD7}"/>
              </a:ext>
            </a:extLst>
          </p:cNvPr>
          <p:cNvGrpSpPr/>
          <p:nvPr/>
        </p:nvGrpSpPr>
        <p:grpSpPr>
          <a:xfrm>
            <a:off x="3138367" y="2926648"/>
            <a:ext cx="1581888" cy="1273035"/>
            <a:chOff x="3144015" y="2833654"/>
            <a:chExt cx="1581888" cy="1273035"/>
          </a:xfrm>
        </p:grpSpPr>
        <p:sp>
          <p:nvSpPr>
            <p:cNvPr id="26" name="Rectangle : coins arrondis 25">
              <a:extLst>
                <a:ext uri="{FF2B5EF4-FFF2-40B4-BE49-F238E27FC236}">
                  <a16:creationId xmlns:a16="http://schemas.microsoft.com/office/drawing/2014/main" id="{81F4359E-636D-49BC-A0A5-95209FC6899D}"/>
                </a:ext>
              </a:extLst>
            </p:cNvPr>
            <p:cNvSpPr/>
            <p:nvPr/>
          </p:nvSpPr>
          <p:spPr>
            <a:xfrm>
              <a:off x="3161466" y="2833654"/>
              <a:ext cx="1401253" cy="1273035"/>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27" name="ZoneTexte 26">
              <a:extLst>
                <a:ext uri="{FF2B5EF4-FFF2-40B4-BE49-F238E27FC236}">
                  <a16:creationId xmlns:a16="http://schemas.microsoft.com/office/drawing/2014/main" id="{AD7227FA-8E86-4A17-8EC9-CE3B3580658D}"/>
                </a:ext>
              </a:extLst>
            </p:cNvPr>
            <p:cNvSpPr txBox="1"/>
            <p:nvPr/>
          </p:nvSpPr>
          <p:spPr>
            <a:xfrm>
              <a:off x="3144015" y="2853325"/>
              <a:ext cx="1581888" cy="1200329"/>
            </a:xfrm>
            <a:prstGeom prst="rect">
              <a:avLst/>
            </a:prstGeom>
            <a:noFill/>
          </p:spPr>
          <p:txBody>
            <a:bodyPr wrap="square" rtlCol="0">
              <a:spAutoFit/>
            </a:bodyPr>
            <a:lstStyle/>
            <a:p>
              <a:r>
                <a:rPr lang="fr-FR" sz="1200" i="1" dirty="0">
                  <a:latin typeface="Arial" panose="020B0604020202020204" pitchFamily="34" charset="0"/>
                  <a:cs typeface="Arial" panose="020B0604020202020204" pitchFamily="34" charset="0"/>
                </a:rPr>
                <a:t>Train/test set :</a:t>
              </a:r>
            </a:p>
            <a:p>
              <a:r>
                <a:rPr lang="fr-FR" sz="1200" dirty="0">
                  <a:latin typeface="Arial" panose="020B0604020202020204" pitchFamily="34" charset="0"/>
                  <a:cs typeface="Arial" panose="020B0604020202020204" pitchFamily="34" charset="0"/>
                </a:rPr>
                <a:t>Suppression nan &gt; 68% (conservation variables importantes de l’EDA)</a:t>
              </a:r>
            </a:p>
          </p:txBody>
        </p:sp>
      </p:grpSp>
      <p:grpSp>
        <p:nvGrpSpPr>
          <p:cNvPr id="15" name="Groupe 14">
            <a:extLst>
              <a:ext uri="{FF2B5EF4-FFF2-40B4-BE49-F238E27FC236}">
                <a16:creationId xmlns:a16="http://schemas.microsoft.com/office/drawing/2014/main" id="{CA0D1785-1D68-4328-AC2C-EFFBC8846D16}"/>
              </a:ext>
            </a:extLst>
          </p:cNvPr>
          <p:cNvGrpSpPr/>
          <p:nvPr/>
        </p:nvGrpSpPr>
        <p:grpSpPr>
          <a:xfrm>
            <a:off x="4735077" y="2912539"/>
            <a:ext cx="1345052" cy="1035334"/>
            <a:chOff x="4740725" y="2819545"/>
            <a:chExt cx="1345052" cy="1035334"/>
          </a:xfrm>
        </p:grpSpPr>
        <p:sp>
          <p:nvSpPr>
            <p:cNvPr id="31" name="Rectangle : coins arrondis 30">
              <a:extLst>
                <a:ext uri="{FF2B5EF4-FFF2-40B4-BE49-F238E27FC236}">
                  <a16:creationId xmlns:a16="http://schemas.microsoft.com/office/drawing/2014/main" id="{8D4ABE95-B34D-4B2E-80D8-90D1C0B560CC}"/>
                </a:ext>
              </a:extLst>
            </p:cNvPr>
            <p:cNvSpPr/>
            <p:nvPr/>
          </p:nvSpPr>
          <p:spPr>
            <a:xfrm>
              <a:off x="4758177" y="2819545"/>
              <a:ext cx="1327600" cy="1015663"/>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32" name="ZoneTexte 31">
              <a:extLst>
                <a:ext uri="{FF2B5EF4-FFF2-40B4-BE49-F238E27FC236}">
                  <a16:creationId xmlns:a16="http://schemas.microsoft.com/office/drawing/2014/main" id="{7B0C2944-29A3-475B-B8F0-3E689E585650}"/>
                </a:ext>
              </a:extLst>
            </p:cNvPr>
            <p:cNvSpPr txBox="1"/>
            <p:nvPr/>
          </p:nvSpPr>
          <p:spPr>
            <a:xfrm>
              <a:off x="4740725" y="2839216"/>
              <a:ext cx="1137835" cy="1015663"/>
            </a:xfrm>
            <a:prstGeom prst="rect">
              <a:avLst/>
            </a:prstGeom>
            <a:noFill/>
          </p:spPr>
          <p:txBody>
            <a:bodyPr wrap="square" rtlCol="0">
              <a:spAutoFit/>
            </a:bodyPr>
            <a:lstStyle/>
            <a:p>
              <a:r>
                <a:rPr lang="fr-FR" sz="1200" i="1" dirty="0">
                  <a:latin typeface="Arial" panose="020B0604020202020204" pitchFamily="34" charset="0"/>
                  <a:cs typeface="Arial" panose="020B0604020202020204" pitchFamily="34" charset="0"/>
                </a:rPr>
                <a:t>Essai 1</a:t>
              </a:r>
            </a:p>
            <a:p>
              <a:r>
                <a:rPr lang="fr-FR" sz="1200" dirty="0">
                  <a:latin typeface="Arial" panose="020B0604020202020204" pitchFamily="34" charset="0"/>
                  <a:cs typeface="Arial" panose="020B0604020202020204" pitchFamily="34" charset="0"/>
                </a:rPr>
                <a:t>Quantitatives</a:t>
              </a:r>
            </a:p>
            <a:p>
              <a:r>
                <a:rPr lang="fr-FR" sz="1200" dirty="0">
                  <a:latin typeface="Arial" panose="020B0604020202020204" pitchFamily="34" charset="0"/>
                  <a:cs typeface="Arial" panose="020B0604020202020204" pitchFamily="34" charset="0"/>
                </a:rPr>
                <a:t>  médiane</a:t>
              </a:r>
            </a:p>
            <a:p>
              <a:r>
                <a:rPr lang="fr-FR" sz="1200" dirty="0">
                  <a:latin typeface="Arial" panose="020B0604020202020204" pitchFamily="34" charset="0"/>
                  <a:cs typeface="Arial" panose="020B0604020202020204" pitchFamily="34" charset="0"/>
                </a:rPr>
                <a:t>Qualitatives</a:t>
              </a:r>
            </a:p>
            <a:p>
              <a:r>
                <a:rPr lang="fr-FR" sz="1200" dirty="0">
                  <a:latin typeface="Arial" panose="020B0604020202020204" pitchFamily="34" charset="0"/>
                  <a:cs typeface="Arial" panose="020B0604020202020204" pitchFamily="34" charset="0"/>
                </a:rPr>
                <a:t>  mode</a:t>
              </a:r>
            </a:p>
          </p:txBody>
        </p:sp>
      </p:grpSp>
      <p:grpSp>
        <p:nvGrpSpPr>
          <p:cNvPr id="14" name="Groupe 13">
            <a:extLst>
              <a:ext uri="{FF2B5EF4-FFF2-40B4-BE49-F238E27FC236}">
                <a16:creationId xmlns:a16="http://schemas.microsoft.com/office/drawing/2014/main" id="{8B238B99-9A74-4A13-810E-699E3EC0E582}"/>
              </a:ext>
            </a:extLst>
          </p:cNvPr>
          <p:cNvGrpSpPr/>
          <p:nvPr/>
        </p:nvGrpSpPr>
        <p:grpSpPr>
          <a:xfrm>
            <a:off x="9102269" y="2958946"/>
            <a:ext cx="1362504" cy="861427"/>
            <a:chOff x="9102269" y="2958946"/>
            <a:chExt cx="1362504" cy="861427"/>
          </a:xfrm>
        </p:grpSpPr>
        <p:sp>
          <p:nvSpPr>
            <p:cNvPr id="33" name="Rectangle : coins arrondis 32">
              <a:extLst>
                <a:ext uri="{FF2B5EF4-FFF2-40B4-BE49-F238E27FC236}">
                  <a16:creationId xmlns:a16="http://schemas.microsoft.com/office/drawing/2014/main" id="{9822BC37-52D6-4014-B98B-1E6FE6F2FAB3}"/>
                </a:ext>
              </a:extLst>
            </p:cNvPr>
            <p:cNvSpPr/>
            <p:nvPr/>
          </p:nvSpPr>
          <p:spPr>
            <a:xfrm>
              <a:off x="9119721" y="2958946"/>
              <a:ext cx="1345052" cy="858431"/>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34" name="ZoneTexte 33">
              <a:extLst>
                <a:ext uri="{FF2B5EF4-FFF2-40B4-BE49-F238E27FC236}">
                  <a16:creationId xmlns:a16="http://schemas.microsoft.com/office/drawing/2014/main" id="{D368B9AE-7EDB-4FD0-AFC5-1A56864A76DD}"/>
                </a:ext>
              </a:extLst>
            </p:cNvPr>
            <p:cNvSpPr txBox="1"/>
            <p:nvPr/>
          </p:nvSpPr>
          <p:spPr>
            <a:xfrm>
              <a:off x="9102269" y="2989376"/>
              <a:ext cx="1362504" cy="830997"/>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Merge des 6 tables traitées avec le train set et le test set</a:t>
              </a:r>
            </a:p>
          </p:txBody>
        </p:sp>
      </p:grpSp>
      <p:sp>
        <p:nvSpPr>
          <p:cNvPr id="38" name="Rectangle : coins arrondis 37">
            <a:extLst>
              <a:ext uri="{FF2B5EF4-FFF2-40B4-BE49-F238E27FC236}">
                <a16:creationId xmlns:a16="http://schemas.microsoft.com/office/drawing/2014/main" id="{C8D29856-0FDD-4334-BC2D-0F31E67832E7}"/>
              </a:ext>
            </a:extLst>
          </p:cNvPr>
          <p:cNvSpPr/>
          <p:nvPr/>
        </p:nvSpPr>
        <p:spPr>
          <a:xfrm>
            <a:off x="7649491" y="2956688"/>
            <a:ext cx="1345052" cy="488076"/>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39" name="ZoneTexte 38">
            <a:extLst>
              <a:ext uri="{FF2B5EF4-FFF2-40B4-BE49-F238E27FC236}">
                <a16:creationId xmlns:a16="http://schemas.microsoft.com/office/drawing/2014/main" id="{E8CAA601-BAE6-4408-BA50-8E7C28CE0E2D}"/>
              </a:ext>
            </a:extLst>
          </p:cNvPr>
          <p:cNvSpPr txBox="1"/>
          <p:nvPr/>
        </p:nvSpPr>
        <p:spPr>
          <a:xfrm>
            <a:off x="7632039" y="2935832"/>
            <a:ext cx="1487682" cy="461665"/>
          </a:xfrm>
          <a:prstGeom prst="rect">
            <a:avLst/>
          </a:prstGeom>
          <a:noFill/>
        </p:spPr>
        <p:txBody>
          <a:bodyPr wrap="square" rtlCol="0">
            <a:spAutoFit/>
          </a:bodyPr>
          <a:lstStyle/>
          <a:p>
            <a:r>
              <a:rPr lang="fr-FR" sz="1200" i="1" dirty="0">
                <a:latin typeface="Arial" panose="020B0604020202020204" pitchFamily="34" charset="0"/>
                <a:cs typeface="Arial" panose="020B0604020202020204" pitchFamily="34" charset="0"/>
              </a:rPr>
              <a:t>Quantitatives :</a:t>
            </a:r>
          </a:p>
          <a:p>
            <a:r>
              <a:rPr lang="fr-FR" sz="1200" dirty="0" err="1">
                <a:latin typeface="Arial" panose="020B0604020202020204" pitchFamily="34" charset="0"/>
                <a:cs typeface="Arial" panose="020B0604020202020204" pitchFamily="34" charset="0"/>
              </a:rPr>
              <a:t>StandardScaler</a:t>
            </a:r>
            <a:r>
              <a:rPr lang="fr-FR" sz="1200" dirty="0">
                <a:latin typeface="Arial" panose="020B0604020202020204" pitchFamily="34" charset="0"/>
                <a:cs typeface="Arial" panose="020B0604020202020204" pitchFamily="34" charset="0"/>
              </a:rPr>
              <a:t> (*)</a:t>
            </a:r>
          </a:p>
        </p:txBody>
      </p:sp>
      <p:sp>
        <p:nvSpPr>
          <p:cNvPr id="41" name="Rectangle : coins arrondis 40">
            <a:extLst>
              <a:ext uri="{FF2B5EF4-FFF2-40B4-BE49-F238E27FC236}">
                <a16:creationId xmlns:a16="http://schemas.microsoft.com/office/drawing/2014/main" id="{CBFF59E9-E6DE-4B9B-B7FA-17F49D556146}"/>
              </a:ext>
            </a:extLst>
          </p:cNvPr>
          <p:cNvSpPr/>
          <p:nvPr/>
        </p:nvSpPr>
        <p:spPr>
          <a:xfrm>
            <a:off x="6180979" y="2957364"/>
            <a:ext cx="1345052" cy="865833"/>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42" name="ZoneTexte 41">
            <a:extLst>
              <a:ext uri="{FF2B5EF4-FFF2-40B4-BE49-F238E27FC236}">
                <a16:creationId xmlns:a16="http://schemas.microsoft.com/office/drawing/2014/main" id="{DAE2B1B9-6D0B-48FD-A8C7-BE89F2F3AD76}"/>
              </a:ext>
            </a:extLst>
          </p:cNvPr>
          <p:cNvSpPr txBox="1"/>
          <p:nvPr/>
        </p:nvSpPr>
        <p:spPr>
          <a:xfrm>
            <a:off x="6163527" y="2977035"/>
            <a:ext cx="1449404" cy="830997"/>
          </a:xfrm>
          <a:prstGeom prst="rect">
            <a:avLst/>
          </a:prstGeom>
          <a:noFill/>
        </p:spPr>
        <p:txBody>
          <a:bodyPr wrap="square" rtlCol="0">
            <a:spAutoFit/>
          </a:bodyPr>
          <a:lstStyle/>
          <a:p>
            <a:r>
              <a:rPr lang="fr-FR" sz="1200" i="1" dirty="0">
                <a:latin typeface="Arial" panose="020B0604020202020204" pitchFamily="34" charset="0"/>
                <a:cs typeface="Arial" panose="020B0604020202020204" pitchFamily="34" charset="0"/>
              </a:rPr>
              <a:t>Manuel :</a:t>
            </a:r>
          </a:p>
          <a:p>
            <a:r>
              <a:rPr lang="fr-FR" sz="1200" dirty="0">
                <a:latin typeface="Arial" panose="020B0604020202020204" pitchFamily="34" charset="0"/>
                <a:cs typeface="Arial" panose="020B0604020202020204" pitchFamily="34" charset="0"/>
              </a:rPr>
              <a:t>Compréhension métier =&gt; ajout variables métiers</a:t>
            </a:r>
          </a:p>
        </p:txBody>
      </p:sp>
      <p:grpSp>
        <p:nvGrpSpPr>
          <p:cNvPr id="16" name="Groupe 15">
            <a:extLst>
              <a:ext uri="{FF2B5EF4-FFF2-40B4-BE49-F238E27FC236}">
                <a16:creationId xmlns:a16="http://schemas.microsoft.com/office/drawing/2014/main" id="{D075E9E4-1B00-4980-AC61-573A1316C387}"/>
              </a:ext>
            </a:extLst>
          </p:cNvPr>
          <p:cNvGrpSpPr/>
          <p:nvPr/>
        </p:nvGrpSpPr>
        <p:grpSpPr>
          <a:xfrm>
            <a:off x="6202803" y="3876312"/>
            <a:ext cx="1479214" cy="868766"/>
            <a:chOff x="6218283" y="4055556"/>
            <a:chExt cx="1479214" cy="868766"/>
          </a:xfrm>
        </p:grpSpPr>
        <p:sp>
          <p:nvSpPr>
            <p:cNvPr id="43" name="Rectangle : coins arrondis 42">
              <a:extLst>
                <a:ext uri="{FF2B5EF4-FFF2-40B4-BE49-F238E27FC236}">
                  <a16:creationId xmlns:a16="http://schemas.microsoft.com/office/drawing/2014/main" id="{26B27DA3-C13B-4FE8-A458-BB5309DA94DD}"/>
                </a:ext>
              </a:extLst>
            </p:cNvPr>
            <p:cNvSpPr/>
            <p:nvPr/>
          </p:nvSpPr>
          <p:spPr>
            <a:xfrm>
              <a:off x="6218283" y="4058488"/>
              <a:ext cx="1345052" cy="865834"/>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45" name="ZoneTexte 44">
              <a:extLst>
                <a:ext uri="{FF2B5EF4-FFF2-40B4-BE49-F238E27FC236}">
                  <a16:creationId xmlns:a16="http://schemas.microsoft.com/office/drawing/2014/main" id="{A5F81982-3CC3-4E05-9CC9-A464C18F01BA}"/>
                </a:ext>
              </a:extLst>
            </p:cNvPr>
            <p:cNvSpPr txBox="1"/>
            <p:nvPr/>
          </p:nvSpPr>
          <p:spPr>
            <a:xfrm>
              <a:off x="6231363" y="4055556"/>
              <a:ext cx="1466134" cy="830997"/>
            </a:xfrm>
            <a:prstGeom prst="rect">
              <a:avLst/>
            </a:prstGeom>
            <a:noFill/>
          </p:spPr>
          <p:txBody>
            <a:bodyPr wrap="square" rtlCol="0">
              <a:spAutoFit/>
            </a:bodyPr>
            <a:lstStyle/>
            <a:p>
              <a:r>
                <a:rPr lang="fr-FR" sz="1200" i="1" dirty="0">
                  <a:latin typeface="Arial" panose="020B0604020202020204" pitchFamily="34" charset="0"/>
                  <a:cs typeface="Arial" panose="020B0604020202020204" pitchFamily="34" charset="0"/>
                </a:rPr>
                <a:t>Automatique :</a:t>
              </a:r>
            </a:p>
            <a:p>
              <a:r>
                <a:rPr lang="fr-FR" sz="1200" dirty="0">
                  <a:latin typeface="Arial" panose="020B0604020202020204" pitchFamily="34" charset="0"/>
                  <a:cs typeface="Arial" panose="020B0604020202020204" pitchFamily="34" charset="0"/>
                </a:rPr>
                <a:t>Variables statistiques : min, max, </a:t>
              </a:r>
              <a:r>
                <a:rPr lang="fr-FR" sz="1200" dirty="0" err="1">
                  <a:latin typeface="Arial" panose="020B0604020202020204" pitchFamily="34" charset="0"/>
                  <a:cs typeface="Arial" panose="020B0604020202020204" pitchFamily="34" charset="0"/>
                </a:rPr>
                <a:t>sum</a:t>
              </a:r>
              <a:r>
                <a:rPr lang="fr-FR" sz="1200" dirty="0">
                  <a:latin typeface="Arial" panose="020B0604020202020204" pitchFamily="34" charset="0"/>
                  <a:cs typeface="Arial" panose="020B0604020202020204" pitchFamily="34" charset="0"/>
                </a:rPr>
                <a:t>, count…</a:t>
              </a:r>
            </a:p>
          </p:txBody>
        </p:sp>
      </p:grpSp>
      <p:grpSp>
        <p:nvGrpSpPr>
          <p:cNvPr id="18" name="Groupe 17">
            <a:extLst>
              <a:ext uri="{FF2B5EF4-FFF2-40B4-BE49-F238E27FC236}">
                <a16:creationId xmlns:a16="http://schemas.microsoft.com/office/drawing/2014/main" id="{AEA37BEA-D1B5-49AC-BC05-96324C69D1A5}"/>
              </a:ext>
            </a:extLst>
          </p:cNvPr>
          <p:cNvGrpSpPr/>
          <p:nvPr/>
        </p:nvGrpSpPr>
        <p:grpSpPr>
          <a:xfrm>
            <a:off x="10546452" y="2965235"/>
            <a:ext cx="1530583" cy="830997"/>
            <a:chOff x="10546452" y="2965235"/>
            <a:chExt cx="1530583" cy="830997"/>
          </a:xfrm>
        </p:grpSpPr>
        <p:sp>
          <p:nvSpPr>
            <p:cNvPr id="48" name="Rectangle : coins arrondis 47">
              <a:extLst>
                <a:ext uri="{FF2B5EF4-FFF2-40B4-BE49-F238E27FC236}">
                  <a16:creationId xmlns:a16="http://schemas.microsoft.com/office/drawing/2014/main" id="{256E8BB6-63D3-4366-AA2A-D3EBE2E2C6AC}"/>
                </a:ext>
              </a:extLst>
            </p:cNvPr>
            <p:cNvSpPr/>
            <p:nvPr/>
          </p:nvSpPr>
          <p:spPr>
            <a:xfrm>
              <a:off x="10563904" y="2967079"/>
              <a:ext cx="1388071" cy="829153"/>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49" name="ZoneTexte 48">
              <a:extLst>
                <a:ext uri="{FF2B5EF4-FFF2-40B4-BE49-F238E27FC236}">
                  <a16:creationId xmlns:a16="http://schemas.microsoft.com/office/drawing/2014/main" id="{4C1DF37B-4B2B-4E2B-8932-DC875EB25193}"/>
                </a:ext>
              </a:extLst>
            </p:cNvPr>
            <p:cNvSpPr txBox="1"/>
            <p:nvPr/>
          </p:nvSpPr>
          <p:spPr>
            <a:xfrm>
              <a:off x="10546452" y="2965235"/>
              <a:ext cx="1530583" cy="830997"/>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Suppression des variables fortement colinéaires (coef de Pearson)</a:t>
              </a:r>
            </a:p>
          </p:txBody>
        </p:sp>
      </p:grpSp>
      <p:grpSp>
        <p:nvGrpSpPr>
          <p:cNvPr id="50" name="Groupe 49">
            <a:extLst>
              <a:ext uri="{FF2B5EF4-FFF2-40B4-BE49-F238E27FC236}">
                <a16:creationId xmlns:a16="http://schemas.microsoft.com/office/drawing/2014/main" id="{AE88C2F5-8981-447F-992B-C55A2D9EE6C4}"/>
              </a:ext>
            </a:extLst>
          </p:cNvPr>
          <p:cNvGrpSpPr/>
          <p:nvPr/>
        </p:nvGrpSpPr>
        <p:grpSpPr>
          <a:xfrm>
            <a:off x="4715969" y="3977842"/>
            <a:ext cx="1362504" cy="1035334"/>
            <a:chOff x="4740725" y="2819545"/>
            <a:chExt cx="1362504" cy="1035334"/>
          </a:xfrm>
        </p:grpSpPr>
        <p:sp>
          <p:nvSpPr>
            <p:cNvPr id="51" name="Rectangle : coins arrondis 50">
              <a:extLst>
                <a:ext uri="{FF2B5EF4-FFF2-40B4-BE49-F238E27FC236}">
                  <a16:creationId xmlns:a16="http://schemas.microsoft.com/office/drawing/2014/main" id="{EA4B8286-AF04-4F1D-8C6C-3BB715DC1BD4}"/>
                </a:ext>
              </a:extLst>
            </p:cNvPr>
            <p:cNvSpPr/>
            <p:nvPr/>
          </p:nvSpPr>
          <p:spPr>
            <a:xfrm>
              <a:off x="4758177" y="2819545"/>
              <a:ext cx="1327600" cy="1015663"/>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52" name="ZoneTexte 51">
              <a:extLst>
                <a:ext uri="{FF2B5EF4-FFF2-40B4-BE49-F238E27FC236}">
                  <a16:creationId xmlns:a16="http://schemas.microsoft.com/office/drawing/2014/main" id="{486E15DE-421E-4AAE-B1E4-5F5AD8BD11A6}"/>
                </a:ext>
              </a:extLst>
            </p:cNvPr>
            <p:cNvSpPr txBox="1"/>
            <p:nvPr/>
          </p:nvSpPr>
          <p:spPr>
            <a:xfrm>
              <a:off x="4740725" y="2839216"/>
              <a:ext cx="1362504" cy="1015663"/>
            </a:xfrm>
            <a:prstGeom prst="rect">
              <a:avLst/>
            </a:prstGeom>
            <a:noFill/>
          </p:spPr>
          <p:txBody>
            <a:bodyPr wrap="square" rtlCol="0">
              <a:spAutoFit/>
            </a:bodyPr>
            <a:lstStyle/>
            <a:p>
              <a:r>
                <a:rPr lang="fr-FR" sz="1200" i="1" dirty="0">
                  <a:latin typeface="Arial" panose="020B0604020202020204" pitchFamily="34" charset="0"/>
                  <a:cs typeface="Arial" panose="020B0604020202020204" pitchFamily="34" charset="0"/>
                </a:rPr>
                <a:t>Essai 2</a:t>
              </a:r>
            </a:p>
            <a:p>
              <a:r>
                <a:rPr lang="fr-FR" sz="1200" dirty="0">
                  <a:latin typeface="Arial" panose="020B0604020202020204" pitchFamily="34" charset="0"/>
                  <a:cs typeface="Arial" panose="020B0604020202020204" pitchFamily="34" charset="0"/>
                </a:rPr>
                <a:t>Quantitatives</a:t>
              </a:r>
            </a:p>
            <a:p>
              <a:r>
                <a:rPr lang="fr-FR" sz="1200" dirty="0">
                  <a:latin typeface="Arial" panose="020B0604020202020204" pitchFamily="34" charset="0"/>
                  <a:cs typeface="Arial" panose="020B0604020202020204" pitchFamily="34" charset="0"/>
                </a:rPr>
                <a:t>  constante 0</a:t>
              </a:r>
            </a:p>
            <a:p>
              <a:r>
                <a:rPr lang="fr-FR" sz="1200" dirty="0">
                  <a:latin typeface="Arial" panose="020B0604020202020204" pitchFamily="34" charset="0"/>
                  <a:cs typeface="Arial" panose="020B0604020202020204" pitchFamily="34" charset="0"/>
                </a:rPr>
                <a:t>Qualitatives</a:t>
              </a:r>
            </a:p>
            <a:p>
              <a:r>
                <a:rPr lang="fr-FR" sz="1200" dirty="0">
                  <a:latin typeface="Arial" panose="020B0604020202020204" pitchFamily="34" charset="0"/>
                  <a:cs typeface="Arial" panose="020B0604020202020204" pitchFamily="34" charset="0"/>
                </a:rPr>
                <a:t>  constante XNA</a:t>
              </a:r>
            </a:p>
          </p:txBody>
        </p:sp>
      </p:grpSp>
      <p:grpSp>
        <p:nvGrpSpPr>
          <p:cNvPr id="53" name="Groupe 52">
            <a:extLst>
              <a:ext uri="{FF2B5EF4-FFF2-40B4-BE49-F238E27FC236}">
                <a16:creationId xmlns:a16="http://schemas.microsoft.com/office/drawing/2014/main" id="{8CC59E98-55C0-4F7A-A53D-B83CE1D2DA00}"/>
              </a:ext>
            </a:extLst>
          </p:cNvPr>
          <p:cNvGrpSpPr/>
          <p:nvPr/>
        </p:nvGrpSpPr>
        <p:grpSpPr>
          <a:xfrm>
            <a:off x="4706332" y="5048130"/>
            <a:ext cx="1345052" cy="1035334"/>
            <a:chOff x="4740725" y="2819545"/>
            <a:chExt cx="1345052" cy="1035334"/>
          </a:xfrm>
        </p:grpSpPr>
        <p:sp>
          <p:nvSpPr>
            <p:cNvPr id="54" name="Rectangle : coins arrondis 53">
              <a:extLst>
                <a:ext uri="{FF2B5EF4-FFF2-40B4-BE49-F238E27FC236}">
                  <a16:creationId xmlns:a16="http://schemas.microsoft.com/office/drawing/2014/main" id="{DC4454E5-4664-4D97-AA96-7CE544DC10A1}"/>
                </a:ext>
              </a:extLst>
            </p:cNvPr>
            <p:cNvSpPr/>
            <p:nvPr/>
          </p:nvSpPr>
          <p:spPr>
            <a:xfrm>
              <a:off x="4758177" y="2819545"/>
              <a:ext cx="1327600" cy="1035334"/>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55" name="ZoneTexte 54">
              <a:extLst>
                <a:ext uri="{FF2B5EF4-FFF2-40B4-BE49-F238E27FC236}">
                  <a16:creationId xmlns:a16="http://schemas.microsoft.com/office/drawing/2014/main" id="{3D63F569-3591-4B81-A324-AA23FC9DBEAB}"/>
                </a:ext>
              </a:extLst>
            </p:cNvPr>
            <p:cNvSpPr txBox="1"/>
            <p:nvPr/>
          </p:nvSpPr>
          <p:spPr>
            <a:xfrm>
              <a:off x="4740725" y="2839216"/>
              <a:ext cx="1327600" cy="1015663"/>
            </a:xfrm>
            <a:prstGeom prst="rect">
              <a:avLst/>
            </a:prstGeom>
            <a:noFill/>
          </p:spPr>
          <p:txBody>
            <a:bodyPr wrap="square" rtlCol="0">
              <a:spAutoFit/>
            </a:bodyPr>
            <a:lstStyle/>
            <a:p>
              <a:r>
                <a:rPr lang="fr-FR" sz="1200" i="1" dirty="0">
                  <a:latin typeface="Arial" panose="020B0604020202020204" pitchFamily="34" charset="0"/>
                  <a:cs typeface="Arial" panose="020B0604020202020204" pitchFamily="34" charset="0"/>
                </a:rPr>
                <a:t>Essai 3</a:t>
              </a:r>
            </a:p>
            <a:p>
              <a:r>
                <a:rPr lang="fr-FR" sz="1200" dirty="0">
                  <a:latin typeface="Arial" panose="020B0604020202020204" pitchFamily="34" charset="0"/>
                  <a:cs typeface="Arial" panose="020B0604020202020204" pitchFamily="34" charset="0"/>
                </a:rPr>
                <a:t>Quantitatives</a:t>
              </a:r>
            </a:p>
            <a:p>
              <a:r>
                <a:rPr lang="fr-FR" sz="1200" dirty="0">
                  <a:latin typeface="Arial" panose="020B0604020202020204" pitchFamily="34" charset="0"/>
                  <a:cs typeface="Arial" panose="020B0604020202020204" pitchFamily="34" charset="0"/>
                </a:rPr>
                <a:t>  </a:t>
              </a:r>
              <a:r>
                <a:rPr lang="fr-FR" sz="1200" dirty="0" err="1">
                  <a:latin typeface="Arial" panose="020B0604020202020204" pitchFamily="34" charset="0"/>
                  <a:cs typeface="Arial" panose="020B0604020202020204" pitchFamily="34" charset="0"/>
                </a:rPr>
                <a:t>NaNImputer</a:t>
              </a:r>
              <a:endParaRPr lang="fr-FR" sz="1200" dirty="0">
                <a:latin typeface="Arial" panose="020B0604020202020204" pitchFamily="34" charset="0"/>
                <a:cs typeface="Arial" panose="020B0604020202020204" pitchFamily="34" charset="0"/>
              </a:endParaRPr>
            </a:p>
            <a:p>
              <a:r>
                <a:rPr lang="fr-FR" sz="1200" dirty="0">
                  <a:latin typeface="Arial" panose="020B0604020202020204" pitchFamily="34" charset="0"/>
                  <a:cs typeface="Arial" panose="020B0604020202020204" pitchFamily="34" charset="0"/>
                </a:rPr>
                <a:t>Qualitatives</a:t>
              </a:r>
            </a:p>
            <a:p>
              <a:r>
                <a:rPr lang="fr-FR" sz="1200" dirty="0">
                  <a:latin typeface="Arial" panose="020B0604020202020204" pitchFamily="34" charset="0"/>
                  <a:cs typeface="Arial" panose="020B0604020202020204" pitchFamily="34" charset="0"/>
                </a:rPr>
                <a:t> constante XNA</a:t>
              </a:r>
            </a:p>
          </p:txBody>
        </p:sp>
      </p:grpSp>
      <p:grpSp>
        <p:nvGrpSpPr>
          <p:cNvPr id="2" name="Groupe 1">
            <a:extLst>
              <a:ext uri="{FF2B5EF4-FFF2-40B4-BE49-F238E27FC236}">
                <a16:creationId xmlns:a16="http://schemas.microsoft.com/office/drawing/2014/main" id="{EFE03B0E-1FEE-436A-9EF8-1ED8FF0A0EC8}"/>
              </a:ext>
            </a:extLst>
          </p:cNvPr>
          <p:cNvGrpSpPr/>
          <p:nvPr/>
        </p:nvGrpSpPr>
        <p:grpSpPr>
          <a:xfrm>
            <a:off x="7634637" y="3481344"/>
            <a:ext cx="1362504" cy="1015663"/>
            <a:chOff x="7634637" y="3572590"/>
            <a:chExt cx="1362504" cy="1015663"/>
          </a:xfrm>
        </p:grpSpPr>
        <p:sp>
          <p:nvSpPr>
            <p:cNvPr id="56" name="Rectangle : coins arrondis 55">
              <a:extLst>
                <a:ext uri="{FF2B5EF4-FFF2-40B4-BE49-F238E27FC236}">
                  <a16:creationId xmlns:a16="http://schemas.microsoft.com/office/drawing/2014/main" id="{513B9E37-36E3-4E83-861E-12730D36FBE7}"/>
                </a:ext>
              </a:extLst>
            </p:cNvPr>
            <p:cNvSpPr/>
            <p:nvPr/>
          </p:nvSpPr>
          <p:spPr>
            <a:xfrm>
              <a:off x="7652089" y="3593445"/>
              <a:ext cx="1345052" cy="982747"/>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57" name="ZoneTexte 56">
              <a:extLst>
                <a:ext uri="{FF2B5EF4-FFF2-40B4-BE49-F238E27FC236}">
                  <a16:creationId xmlns:a16="http://schemas.microsoft.com/office/drawing/2014/main" id="{DBDFD4C9-3268-4307-9AE1-44C3D418FC24}"/>
                </a:ext>
              </a:extLst>
            </p:cNvPr>
            <p:cNvSpPr txBox="1"/>
            <p:nvPr/>
          </p:nvSpPr>
          <p:spPr>
            <a:xfrm>
              <a:off x="7634637" y="3572590"/>
              <a:ext cx="1362504" cy="1015663"/>
            </a:xfrm>
            <a:prstGeom prst="rect">
              <a:avLst/>
            </a:prstGeom>
            <a:noFill/>
          </p:spPr>
          <p:txBody>
            <a:bodyPr wrap="square" rtlCol="0">
              <a:spAutoFit/>
            </a:bodyPr>
            <a:lstStyle/>
            <a:p>
              <a:r>
                <a:rPr lang="fr-FR" sz="1200" i="1" dirty="0">
                  <a:latin typeface="Arial" panose="020B0604020202020204" pitchFamily="34" charset="0"/>
                  <a:cs typeface="Arial" panose="020B0604020202020204" pitchFamily="34" charset="0"/>
                </a:rPr>
                <a:t>Qualitatives :</a:t>
              </a:r>
            </a:p>
            <a:p>
              <a:r>
                <a:rPr lang="fr-FR" sz="1200" dirty="0" err="1">
                  <a:latin typeface="Arial" panose="020B0604020202020204" pitchFamily="34" charset="0"/>
                  <a:cs typeface="Arial" panose="020B0604020202020204" pitchFamily="34" charset="0"/>
                </a:rPr>
                <a:t>LabelEncoder</a:t>
              </a:r>
              <a:r>
                <a:rPr lang="fr-FR" sz="1200" dirty="0">
                  <a:latin typeface="Arial" panose="020B0604020202020204" pitchFamily="34" charset="0"/>
                  <a:cs typeface="Arial" panose="020B0604020202020204" pitchFamily="34" charset="0"/>
                </a:rPr>
                <a:t> </a:t>
              </a:r>
              <a:r>
                <a:rPr lang="fr-FR" sz="1100" dirty="0">
                  <a:latin typeface="Arial" panose="020B0604020202020204" pitchFamily="34" charset="0"/>
                  <a:cs typeface="Arial" panose="020B0604020202020204" pitchFamily="34" charset="0"/>
                </a:rPr>
                <a:t>(binaire)</a:t>
              </a:r>
            </a:p>
            <a:p>
              <a:r>
                <a:rPr lang="fr-FR" sz="1200" dirty="0" err="1">
                  <a:latin typeface="Arial" panose="020B0604020202020204" pitchFamily="34" charset="0"/>
                  <a:cs typeface="Arial" panose="020B0604020202020204" pitchFamily="34" charset="0"/>
                </a:rPr>
                <a:t>pd.get_dummies</a:t>
              </a:r>
              <a:r>
                <a:rPr lang="fr-FR" sz="1200" dirty="0">
                  <a:latin typeface="Arial" panose="020B0604020202020204" pitchFamily="34" charset="0"/>
                  <a:cs typeface="Arial" panose="020B0604020202020204" pitchFamily="34" charset="0"/>
                </a:rPr>
                <a:t> </a:t>
              </a:r>
              <a:r>
                <a:rPr lang="fr-FR" sz="1100" dirty="0">
                  <a:latin typeface="Arial" panose="020B0604020202020204" pitchFamily="34" charset="0"/>
                  <a:cs typeface="Arial" panose="020B0604020202020204" pitchFamily="34" charset="0"/>
                </a:rPr>
                <a:t>(&gt; 2 </a:t>
              </a:r>
              <a:r>
                <a:rPr lang="fr-FR" sz="1100" dirty="0" err="1">
                  <a:latin typeface="Arial" panose="020B0604020202020204" pitchFamily="34" charset="0"/>
                  <a:cs typeface="Arial" panose="020B0604020202020204" pitchFamily="34" charset="0"/>
                </a:rPr>
                <a:t>val.uniques</a:t>
              </a:r>
              <a:r>
                <a:rPr lang="fr-FR" sz="1100" dirty="0">
                  <a:latin typeface="Arial" panose="020B0604020202020204" pitchFamily="34" charset="0"/>
                  <a:cs typeface="Arial" panose="020B0604020202020204" pitchFamily="34" charset="0"/>
                </a:rPr>
                <a:t>)</a:t>
              </a:r>
            </a:p>
          </p:txBody>
        </p:sp>
      </p:grpSp>
      <p:sp>
        <p:nvSpPr>
          <p:cNvPr id="58" name="ZoneTexte 57">
            <a:extLst>
              <a:ext uri="{FF2B5EF4-FFF2-40B4-BE49-F238E27FC236}">
                <a16:creationId xmlns:a16="http://schemas.microsoft.com/office/drawing/2014/main" id="{A981FF5C-9C9B-41E5-A70C-8B3DD5263AD5}"/>
              </a:ext>
            </a:extLst>
          </p:cNvPr>
          <p:cNvSpPr txBox="1"/>
          <p:nvPr/>
        </p:nvSpPr>
        <p:spPr>
          <a:xfrm>
            <a:off x="455875" y="2497272"/>
            <a:ext cx="809941" cy="261610"/>
          </a:xfrm>
          <a:prstGeom prst="rect">
            <a:avLst/>
          </a:prstGeom>
          <a:noFill/>
          <a:ln>
            <a:solidFill>
              <a:schemeClr val="lt1">
                <a:hueOff val="0"/>
                <a:satOff val="0"/>
                <a:lumOff val="0"/>
              </a:schemeClr>
            </a:solidFill>
          </a:ln>
        </p:spPr>
        <p:txBody>
          <a:bodyPr wrap="square" rtlCol="0">
            <a:spAutoFit/>
          </a:bodyPr>
          <a:lstStyle/>
          <a:p>
            <a:r>
              <a:rPr lang="fr-FR" sz="1100" i="1" dirty="0">
                <a:solidFill>
                  <a:schemeClr val="bg1"/>
                </a:solidFill>
                <a:latin typeface="Arial" panose="020B0604020202020204" pitchFamily="34" charset="0"/>
                <a:cs typeface="Arial" panose="020B0604020202020204" pitchFamily="34" charset="0"/>
              </a:rPr>
              <a:t>Annexe 1</a:t>
            </a:r>
          </a:p>
        </p:txBody>
      </p:sp>
      <p:sp>
        <p:nvSpPr>
          <p:cNvPr id="59" name="ZoneTexte 58">
            <a:extLst>
              <a:ext uri="{FF2B5EF4-FFF2-40B4-BE49-F238E27FC236}">
                <a16:creationId xmlns:a16="http://schemas.microsoft.com/office/drawing/2014/main" id="{B504463C-1845-4BEC-80A6-571B851C6025}"/>
              </a:ext>
            </a:extLst>
          </p:cNvPr>
          <p:cNvSpPr txBox="1"/>
          <p:nvPr/>
        </p:nvSpPr>
        <p:spPr>
          <a:xfrm>
            <a:off x="1887262" y="2514181"/>
            <a:ext cx="1077144" cy="261610"/>
          </a:xfrm>
          <a:prstGeom prst="rect">
            <a:avLst/>
          </a:prstGeom>
          <a:noFill/>
          <a:ln>
            <a:solidFill>
              <a:schemeClr val="lt1">
                <a:hueOff val="0"/>
                <a:satOff val="0"/>
                <a:lumOff val="0"/>
              </a:schemeClr>
            </a:solidFill>
          </a:ln>
        </p:spPr>
        <p:txBody>
          <a:bodyPr wrap="square" rtlCol="0">
            <a:spAutoFit/>
          </a:bodyPr>
          <a:lstStyle/>
          <a:p>
            <a:r>
              <a:rPr lang="fr-FR" sz="1100" i="1" dirty="0">
                <a:solidFill>
                  <a:schemeClr val="bg1"/>
                </a:solidFill>
                <a:latin typeface="Arial" panose="020B0604020202020204" pitchFamily="34" charset="0"/>
                <a:cs typeface="Arial" panose="020B0604020202020204" pitchFamily="34" charset="0"/>
              </a:rPr>
              <a:t>Annexes 2, 3</a:t>
            </a:r>
          </a:p>
        </p:txBody>
      </p:sp>
      <p:sp>
        <p:nvSpPr>
          <p:cNvPr id="60" name="ZoneTexte 59">
            <a:extLst>
              <a:ext uri="{FF2B5EF4-FFF2-40B4-BE49-F238E27FC236}">
                <a16:creationId xmlns:a16="http://schemas.microsoft.com/office/drawing/2014/main" id="{27139143-C1BA-48D2-A1F6-F404E29821A6}"/>
              </a:ext>
            </a:extLst>
          </p:cNvPr>
          <p:cNvSpPr txBox="1"/>
          <p:nvPr/>
        </p:nvSpPr>
        <p:spPr>
          <a:xfrm>
            <a:off x="3462231" y="2508558"/>
            <a:ext cx="809941" cy="261610"/>
          </a:xfrm>
          <a:prstGeom prst="rect">
            <a:avLst/>
          </a:prstGeom>
          <a:noFill/>
          <a:ln>
            <a:solidFill>
              <a:schemeClr val="lt1">
                <a:hueOff val="0"/>
                <a:satOff val="0"/>
                <a:lumOff val="0"/>
              </a:schemeClr>
            </a:solidFill>
          </a:ln>
        </p:spPr>
        <p:txBody>
          <a:bodyPr wrap="square" rtlCol="0">
            <a:spAutoFit/>
          </a:bodyPr>
          <a:lstStyle/>
          <a:p>
            <a:r>
              <a:rPr lang="fr-FR" sz="1100" i="1" dirty="0">
                <a:solidFill>
                  <a:schemeClr val="bg1"/>
                </a:solidFill>
                <a:latin typeface="Arial" panose="020B0604020202020204" pitchFamily="34" charset="0"/>
                <a:cs typeface="Arial" panose="020B0604020202020204" pitchFamily="34" charset="0"/>
              </a:rPr>
              <a:t>Annexe 4</a:t>
            </a:r>
          </a:p>
        </p:txBody>
      </p:sp>
      <p:sp>
        <p:nvSpPr>
          <p:cNvPr id="61" name="ZoneTexte 60">
            <a:extLst>
              <a:ext uri="{FF2B5EF4-FFF2-40B4-BE49-F238E27FC236}">
                <a16:creationId xmlns:a16="http://schemas.microsoft.com/office/drawing/2014/main" id="{13DA1685-217B-4C48-AE3A-DD19FB3B7B4D}"/>
              </a:ext>
            </a:extLst>
          </p:cNvPr>
          <p:cNvSpPr txBox="1"/>
          <p:nvPr/>
        </p:nvSpPr>
        <p:spPr>
          <a:xfrm>
            <a:off x="4942055" y="2499090"/>
            <a:ext cx="809941" cy="261610"/>
          </a:xfrm>
          <a:prstGeom prst="rect">
            <a:avLst/>
          </a:prstGeom>
          <a:noFill/>
          <a:ln>
            <a:solidFill>
              <a:schemeClr val="lt1">
                <a:hueOff val="0"/>
                <a:satOff val="0"/>
                <a:lumOff val="0"/>
              </a:schemeClr>
            </a:solidFill>
          </a:ln>
        </p:spPr>
        <p:txBody>
          <a:bodyPr wrap="square" rtlCol="0">
            <a:spAutoFit/>
          </a:bodyPr>
          <a:lstStyle/>
          <a:p>
            <a:r>
              <a:rPr lang="fr-FR" sz="1100" i="1" dirty="0">
                <a:solidFill>
                  <a:schemeClr val="bg1"/>
                </a:solidFill>
                <a:latin typeface="Arial" panose="020B0604020202020204" pitchFamily="34" charset="0"/>
                <a:cs typeface="Arial" panose="020B0604020202020204" pitchFamily="34" charset="0"/>
              </a:rPr>
              <a:t>Annexe 5</a:t>
            </a:r>
          </a:p>
        </p:txBody>
      </p:sp>
      <p:grpSp>
        <p:nvGrpSpPr>
          <p:cNvPr id="66" name="Groupe 65">
            <a:extLst>
              <a:ext uri="{FF2B5EF4-FFF2-40B4-BE49-F238E27FC236}">
                <a16:creationId xmlns:a16="http://schemas.microsoft.com/office/drawing/2014/main" id="{528370F1-4F86-4297-A892-11CF597E639D}"/>
              </a:ext>
            </a:extLst>
          </p:cNvPr>
          <p:cNvGrpSpPr/>
          <p:nvPr/>
        </p:nvGrpSpPr>
        <p:grpSpPr>
          <a:xfrm>
            <a:off x="196042" y="4174097"/>
            <a:ext cx="1343280" cy="839079"/>
            <a:chOff x="198286" y="3645024"/>
            <a:chExt cx="1343280" cy="839079"/>
          </a:xfrm>
        </p:grpSpPr>
        <p:sp>
          <p:nvSpPr>
            <p:cNvPr id="67" name="Rectangle : coins arrondis 66">
              <a:extLst>
                <a:ext uri="{FF2B5EF4-FFF2-40B4-BE49-F238E27FC236}">
                  <a16:creationId xmlns:a16="http://schemas.microsoft.com/office/drawing/2014/main" id="{7C22A813-38B1-4895-BA59-CB8AB1E514C5}"/>
                </a:ext>
              </a:extLst>
            </p:cNvPr>
            <p:cNvSpPr/>
            <p:nvPr/>
          </p:nvSpPr>
          <p:spPr>
            <a:xfrm>
              <a:off x="198286" y="3653106"/>
              <a:ext cx="1343280" cy="830997"/>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p>
          </p:txBody>
        </p:sp>
        <p:sp>
          <p:nvSpPr>
            <p:cNvPr id="68" name="ZoneTexte 67">
              <a:extLst>
                <a:ext uri="{FF2B5EF4-FFF2-40B4-BE49-F238E27FC236}">
                  <a16:creationId xmlns:a16="http://schemas.microsoft.com/office/drawing/2014/main" id="{B0E8933A-4591-487A-AF8D-746046FCE059}"/>
                </a:ext>
              </a:extLst>
            </p:cNvPr>
            <p:cNvSpPr txBox="1"/>
            <p:nvPr/>
          </p:nvSpPr>
          <p:spPr>
            <a:xfrm>
              <a:off x="234377" y="3645024"/>
              <a:ext cx="1296112" cy="830997"/>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Réduction pour optimiser la mémoire </a:t>
              </a:r>
              <a:r>
                <a:rPr lang="fr-FR" sz="1100" dirty="0">
                  <a:latin typeface="Arial" panose="020B0604020202020204" pitchFamily="34" charset="0"/>
                  <a:cs typeface="Arial" panose="020B0604020202020204" pitchFamily="34" charset="0"/>
                </a:rPr>
                <a:t>(int64 en int8…)</a:t>
              </a:r>
              <a:endParaRPr lang="fr-FR" sz="1200" dirty="0">
                <a:latin typeface="Arial" panose="020B0604020202020204" pitchFamily="34" charset="0"/>
                <a:cs typeface="Arial" panose="020B0604020202020204" pitchFamily="34" charset="0"/>
              </a:endParaRPr>
            </a:p>
          </p:txBody>
        </p:sp>
      </p:grpSp>
      <p:pic>
        <p:nvPicPr>
          <p:cNvPr id="69" name="Graphique 68" descr="Zoom avant">
            <a:extLst>
              <a:ext uri="{FF2B5EF4-FFF2-40B4-BE49-F238E27FC236}">
                <a16:creationId xmlns:a16="http://schemas.microsoft.com/office/drawing/2014/main" id="{85EC7AAE-428F-483F-BF4A-CC13E5EFD13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37247" y="4846885"/>
            <a:ext cx="651329" cy="651329"/>
          </a:xfrm>
          <a:prstGeom prst="rect">
            <a:avLst/>
          </a:prstGeom>
        </p:spPr>
      </p:pic>
      <p:pic>
        <p:nvPicPr>
          <p:cNvPr id="70" name="Graphique 69" descr="Zoom avant">
            <a:extLst>
              <a:ext uri="{FF2B5EF4-FFF2-40B4-BE49-F238E27FC236}">
                <a16:creationId xmlns:a16="http://schemas.microsoft.com/office/drawing/2014/main" id="{4B310B93-3789-4042-AF08-9D7E585FBC6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520278" y="3890585"/>
            <a:ext cx="651329" cy="651329"/>
          </a:xfrm>
          <a:prstGeom prst="rect">
            <a:avLst/>
          </a:prstGeom>
        </p:spPr>
      </p:pic>
      <p:sp>
        <p:nvSpPr>
          <p:cNvPr id="63" name="ZoneTexte 62">
            <a:extLst>
              <a:ext uri="{FF2B5EF4-FFF2-40B4-BE49-F238E27FC236}">
                <a16:creationId xmlns:a16="http://schemas.microsoft.com/office/drawing/2014/main" id="{DE305BAA-C4DD-4A8D-9209-D7934328A057}"/>
              </a:ext>
            </a:extLst>
          </p:cNvPr>
          <p:cNvSpPr txBox="1"/>
          <p:nvPr/>
        </p:nvSpPr>
        <p:spPr>
          <a:xfrm>
            <a:off x="6478635" y="2499780"/>
            <a:ext cx="809941" cy="261610"/>
          </a:xfrm>
          <a:prstGeom prst="rect">
            <a:avLst/>
          </a:prstGeom>
          <a:noFill/>
          <a:ln>
            <a:solidFill>
              <a:schemeClr val="lt1">
                <a:hueOff val="0"/>
                <a:satOff val="0"/>
                <a:lumOff val="0"/>
              </a:schemeClr>
            </a:solidFill>
          </a:ln>
        </p:spPr>
        <p:txBody>
          <a:bodyPr wrap="square" rtlCol="0">
            <a:spAutoFit/>
          </a:bodyPr>
          <a:lstStyle/>
          <a:p>
            <a:r>
              <a:rPr lang="fr-FR" sz="1100" i="1" dirty="0">
                <a:solidFill>
                  <a:schemeClr val="bg1"/>
                </a:solidFill>
                <a:latin typeface="Arial" panose="020B0604020202020204" pitchFamily="34" charset="0"/>
                <a:cs typeface="Arial" panose="020B0604020202020204" pitchFamily="34" charset="0"/>
              </a:rPr>
              <a:t>Annexe 6</a:t>
            </a:r>
          </a:p>
        </p:txBody>
      </p:sp>
      <p:sp>
        <p:nvSpPr>
          <p:cNvPr id="71" name="ZoneTexte 70">
            <a:extLst>
              <a:ext uri="{FF2B5EF4-FFF2-40B4-BE49-F238E27FC236}">
                <a16:creationId xmlns:a16="http://schemas.microsoft.com/office/drawing/2014/main" id="{200A8EFB-12D6-4729-9949-2A1BADDCE3D8}"/>
              </a:ext>
            </a:extLst>
          </p:cNvPr>
          <p:cNvSpPr txBox="1"/>
          <p:nvPr/>
        </p:nvSpPr>
        <p:spPr>
          <a:xfrm>
            <a:off x="9355345" y="2502625"/>
            <a:ext cx="809941" cy="261610"/>
          </a:xfrm>
          <a:prstGeom prst="rect">
            <a:avLst/>
          </a:prstGeom>
          <a:noFill/>
          <a:ln>
            <a:solidFill>
              <a:schemeClr val="lt1">
                <a:hueOff val="0"/>
                <a:satOff val="0"/>
                <a:lumOff val="0"/>
              </a:schemeClr>
            </a:solidFill>
          </a:ln>
        </p:spPr>
        <p:txBody>
          <a:bodyPr wrap="square" rtlCol="0">
            <a:spAutoFit/>
          </a:bodyPr>
          <a:lstStyle/>
          <a:p>
            <a:r>
              <a:rPr lang="fr-FR" sz="1100" i="1" dirty="0">
                <a:solidFill>
                  <a:schemeClr val="bg1"/>
                </a:solidFill>
                <a:latin typeface="Arial" panose="020B0604020202020204" pitchFamily="34" charset="0"/>
                <a:cs typeface="Arial" panose="020B0604020202020204" pitchFamily="34" charset="0"/>
              </a:rPr>
              <a:t>Annexe 7</a:t>
            </a:r>
          </a:p>
        </p:txBody>
      </p:sp>
      <p:grpSp>
        <p:nvGrpSpPr>
          <p:cNvPr id="6" name="Groupe 5">
            <a:extLst>
              <a:ext uri="{FF2B5EF4-FFF2-40B4-BE49-F238E27FC236}">
                <a16:creationId xmlns:a16="http://schemas.microsoft.com/office/drawing/2014/main" id="{CBD12324-785E-4570-8103-D62BD5301DF2}"/>
              </a:ext>
            </a:extLst>
          </p:cNvPr>
          <p:cNvGrpSpPr/>
          <p:nvPr/>
        </p:nvGrpSpPr>
        <p:grpSpPr>
          <a:xfrm>
            <a:off x="10544160" y="3853155"/>
            <a:ext cx="1530583" cy="830997"/>
            <a:chOff x="10544160" y="3882651"/>
            <a:chExt cx="1530583" cy="830997"/>
          </a:xfrm>
        </p:grpSpPr>
        <p:sp>
          <p:nvSpPr>
            <p:cNvPr id="72" name="Rectangle : coins arrondis 71">
              <a:extLst>
                <a:ext uri="{FF2B5EF4-FFF2-40B4-BE49-F238E27FC236}">
                  <a16:creationId xmlns:a16="http://schemas.microsoft.com/office/drawing/2014/main" id="{EC1453D6-31B4-4F95-82B1-CD3763611DB5}"/>
                </a:ext>
              </a:extLst>
            </p:cNvPr>
            <p:cNvSpPr/>
            <p:nvPr/>
          </p:nvSpPr>
          <p:spPr>
            <a:xfrm>
              <a:off x="10561612" y="3884495"/>
              <a:ext cx="1388071" cy="829153"/>
            </a:xfrm>
            <a:prstGeom prst="roundRect">
              <a:avLst/>
            </a:prstGeom>
            <a:solidFill>
              <a:schemeClr val="bg1"/>
            </a:solidFill>
            <a:ln>
              <a:solidFill>
                <a:srgbClr val="C1344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a:p>
          </p:txBody>
        </p:sp>
        <p:sp>
          <p:nvSpPr>
            <p:cNvPr id="73" name="ZoneTexte 72">
              <a:extLst>
                <a:ext uri="{FF2B5EF4-FFF2-40B4-BE49-F238E27FC236}">
                  <a16:creationId xmlns:a16="http://schemas.microsoft.com/office/drawing/2014/main" id="{D13F15B8-35E5-404F-A396-2BD7CD6FAA27}"/>
                </a:ext>
              </a:extLst>
            </p:cNvPr>
            <p:cNvSpPr txBox="1"/>
            <p:nvPr/>
          </p:nvSpPr>
          <p:spPr>
            <a:xfrm>
              <a:off x="10544160" y="3882651"/>
              <a:ext cx="1530583" cy="830997"/>
            </a:xfrm>
            <a:prstGeom prst="rect">
              <a:avLst/>
            </a:prstGeom>
            <a:noFill/>
          </p:spPr>
          <p:txBody>
            <a:bodyPr wrap="square" rtlCol="0">
              <a:spAutoFit/>
            </a:bodyPr>
            <a:lstStyle/>
            <a:p>
              <a:r>
                <a:rPr lang="fr-FR" sz="1200" dirty="0">
                  <a:latin typeface="Arial" panose="020B0604020202020204" pitchFamily="34" charset="0"/>
                  <a:cs typeface="Arial" panose="020B0604020202020204" pitchFamily="34" charset="0"/>
                </a:rPr>
                <a:t>Suppression des variables avec plus de 90% de valeurs manquantes</a:t>
              </a:r>
            </a:p>
          </p:txBody>
        </p:sp>
      </p:grpSp>
    </p:spTree>
    <p:extLst>
      <p:ext uri="{BB962C8B-B14F-4D97-AF65-F5344CB8AC3E}">
        <p14:creationId xmlns:p14="http://schemas.microsoft.com/office/powerpoint/2010/main" val="3136559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42FEF88-5DE6-484F-AF2D-65D40CEDF586}"/>
              </a:ext>
            </a:extLst>
          </p:cNvPr>
          <p:cNvSpPr>
            <a:spLocks noGrp="1"/>
          </p:cNvSpPr>
          <p:nvPr>
            <p:ph type="sldNum" sz="quarter" idx="12"/>
          </p:nvPr>
        </p:nvSpPr>
        <p:spPr>
          <a:xfrm>
            <a:off x="11763376" y="6376243"/>
            <a:ext cx="396044" cy="365125"/>
          </a:xfrm>
        </p:spPr>
        <p:txBody>
          <a:bodyPr/>
          <a:lstStyle/>
          <a:p>
            <a:fld id="{865DE430-2C3F-4153-96AE-E65B9BF10C6A}" type="slidenum">
              <a:rPr lang="fr-FR" sz="1400" b="1" smtClean="0">
                <a:solidFill>
                  <a:srgbClr val="7E4342"/>
                </a:solidFill>
                <a:latin typeface="Arial" panose="020B0604020202020204" pitchFamily="34" charset="0"/>
                <a:cs typeface="Arial" panose="020B0604020202020204" pitchFamily="34" charset="0"/>
              </a:rPr>
              <a:t>9</a:t>
            </a:fld>
            <a:endParaRPr lang="fr-FR" sz="1400" b="1" dirty="0">
              <a:solidFill>
                <a:srgbClr val="7E4342"/>
              </a:solidFill>
              <a:latin typeface="Arial" panose="020B0604020202020204" pitchFamily="34" charset="0"/>
              <a:cs typeface="Arial" panose="020B0604020202020204" pitchFamily="34" charset="0"/>
            </a:endParaRPr>
          </a:p>
        </p:txBody>
      </p:sp>
      <p:grpSp>
        <p:nvGrpSpPr>
          <p:cNvPr id="46" name="Groupe 45">
            <a:extLst>
              <a:ext uri="{FF2B5EF4-FFF2-40B4-BE49-F238E27FC236}">
                <a16:creationId xmlns:a16="http://schemas.microsoft.com/office/drawing/2014/main" id="{BBAE1DEA-62DF-47D8-924E-304A68156DFE}"/>
              </a:ext>
            </a:extLst>
          </p:cNvPr>
          <p:cNvGrpSpPr/>
          <p:nvPr/>
        </p:nvGrpSpPr>
        <p:grpSpPr>
          <a:xfrm>
            <a:off x="-266" y="-15501"/>
            <a:ext cx="12346256" cy="817017"/>
            <a:chOff x="-266" y="-15501"/>
            <a:chExt cx="12346256" cy="817017"/>
          </a:xfrm>
        </p:grpSpPr>
        <p:sp>
          <p:nvSpPr>
            <p:cNvPr id="30" name="Rectangle 29">
              <a:extLst>
                <a:ext uri="{FF2B5EF4-FFF2-40B4-BE49-F238E27FC236}">
                  <a16:creationId xmlns:a16="http://schemas.microsoft.com/office/drawing/2014/main" id="{3558222B-4022-446B-B046-3925440BEDB0}"/>
                </a:ext>
              </a:extLst>
            </p:cNvPr>
            <p:cNvSpPr/>
            <p:nvPr/>
          </p:nvSpPr>
          <p:spPr>
            <a:xfrm rot="10800000">
              <a:off x="1234" y="605941"/>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44" name="Groupe 43">
              <a:extLst>
                <a:ext uri="{FF2B5EF4-FFF2-40B4-BE49-F238E27FC236}">
                  <a16:creationId xmlns:a16="http://schemas.microsoft.com/office/drawing/2014/main" id="{10E3506F-23D2-4C83-93DF-2245251E96CE}"/>
                </a:ext>
              </a:extLst>
            </p:cNvPr>
            <p:cNvGrpSpPr/>
            <p:nvPr/>
          </p:nvGrpSpPr>
          <p:grpSpPr>
            <a:xfrm>
              <a:off x="-266" y="-15501"/>
              <a:ext cx="12346256" cy="669462"/>
              <a:chOff x="-266" y="-15501"/>
              <a:chExt cx="12346256" cy="669462"/>
            </a:xfrm>
          </p:grpSpPr>
          <p:sp>
            <p:nvSpPr>
              <p:cNvPr id="21" name="Rectangle 20">
                <a:extLst>
                  <a:ext uri="{FF2B5EF4-FFF2-40B4-BE49-F238E27FC236}">
                    <a16:creationId xmlns:a16="http://schemas.microsoft.com/office/drawing/2014/main" id="{0C271A59-7178-439E-866B-BDEB8BEA9756}"/>
                  </a:ext>
                </a:extLst>
              </p:cNvPr>
              <p:cNvSpPr/>
              <p:nvPr/>
            </p:nvSpPr>
            <p:spPr>
              <a:xfrm>
                <a:off x="-266" y="-15501"/>
                <a:ext cx="12192000" cy="642509"/>
              </a:xfrm>
              <a:prstGeom prst="rect">
                <a:avLst/>
              </a:prstGeom>
              <a:solidFill>
                <a:srgbClr val="D7D8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5" name="Titre 1">
                <a:extLst>
                  <a:ext uri="{FF2B5EF4-FFF2-40B4-BE49-F238E27FC236}">
                    <a16:creationId xmlns:a16="http://schemas.microsoft.com/office/drawing/2014/main" id="{73EF35F2-B47D-4BF5-9B69-B6870E75349C}"/>
                  </a:ext>
                </a:extLst>
              </p:cNvPr>
              <p:cNvSpPr txBox="1">
                <a:spLocks/>
              </p:cNvSpPr>
              <p:nvPr/>
            </p:nvSpPr>
            <p:spPr>
              <a:xfrm>
                <a:off x="565426" y="59822"/>
                <a:ext cx="11780564" cy="594139"/>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5400" dirty="0">
                    <a:solidFill>
                      <a:srgbClr val="7E4342"/>
                    </a:solidFill>
                    <a:latin typeface="Arial" panose="020B0604020202020204" pitchFamily="34" charset="0"/>
                    <a:cs typeface="Arial" panose="020B0604020202020204" pitchFamily="34" charset="0"/>
                  </a:rPr>
                  <a:t>Données – </a:t>
                </a:r>
                <a:r>
                  <a:rPr lang="fr-FR" sz="5400" dirty="0" err="1">
                    <a:solidFill>
                      <a:srgbClr val="7E4342"/>
                    </a:solidFill>
                    <a:latin typeface="Arial" panose="020B0604020202020204" pitchFamily="34" charset="0"/>
                    <a:cs typeface="Arial" panose="020B0604020202020204" pitchFamily="34" charset="0"/>
                  </a:rPr>
                  <a:t>Feature</a:t>
                </a:r>
                <a:r>
                  <a:rPr lang="fr-FR" sz="5400" dirty="0">
                    <a:solidFill>
                      <a:srgbClr val="7E4342"/>
                    </a:solidFill>
                    <a:latin typeface="Arial" panose="020B0604020202020204" pitchFamily="34" charset="0"/>
                    <a:cs typeface="Arial" panose="020B0604020202020204" pitchFamily="34" charset="0"/>
                  </a:rPr>
                  <a:t> Engineering</a:t>
                </a:r>
                <a:endParaRPr lang="fr-FR" sz="4400" dirty="0">
                  <a:solidFill>
                    <a:srgbClr val="7E4342"/>
                  </a:solidFill>
                  <a:latin typeface="Arial" panose="020B0604020202020204" pitchFamily="34" charset="0"/>
                  <a:cs typeface="Arial" panose="020B0604020202020204" pitchFamily="34" charset="0"/>
                </a:endParaRPr>
              </a:p>
            </p:txBody>
          </p:sp>
        </p:grpSp>
      </p:grpSp>
      <p:pic>
        <p:nvPicPr>
          <p:cNvPr id="36" name="Image 35">
            <a:extLst>
              <a:ext uri="{FF2B5EF4-FFF2-40B4-BE49-F238E27FC236}">
                <a16:creationId xmlns:a16="http://schemas.microsoft.com/office/drawing/2014/main" id="{A81940E9-06BC-45BF-B886-D760DBBAA8AE}"/>
              </a:ext>
            </a:extLst>
          </p:cNvPr>
          <p:cNvPicPr>
            <a:picLocks noChangeAspect="1"/>
          </p:cNvPicPr>
          <p:nvPr/>
        </p:nvPicPr>
        <p:blipFill>
          <a:blip r:embed="rId3"/>
          <a:stretch>
            <a:fillRect/>
          </a:stretch>
        </p:blipFill>
        <p:spPr>
          <a:xfrm>
            <a:off x="11517309" y="57790"/>
            <a:ext cx="674691" cy="659240"/>
          </a:xfrm>
          <a:prstGeom prst="rect">
            <a:avLst/>
          </a:prstGeom>
        </p:spPr>
      </p:pic>
      <p:sp>
        <p:nvSpPr>
          <p:cNvPr id="37" name="Rectangle 36">
            <a:extLst>
              <a:ext uri="{FF2B5EF4-FFF2-40B4-BE49-F238E27FC236}">
                <a16:creationId xmlns:a16="http://schemas.microsoft.com/office/drawing/2014/main" id="{4AB1750A-5B94-411D-893C-2EDC3F69D95B}"/>
              </a:ext>
            </a:extLst>
          </p:cNvPr>
          <p:cNvSpPr/>
          <p:nvPr/>
        </p:nvSpPr>
        <p:spPr>
          <a:xfrm>
            <a:off x="679" y="6665026"/>
            <a:ext cx="12192000" cy="195575"/>
          </a:xfrm>
          <a:prstGeom prst="rect">
            <a:avLst/>
          </a:prstGeom>
          <a:gradFill flip="none" rotWithShape="1">
            <a:gsLst>
              <a:gs pos="0">
                <a:srgbClr val="DC143C"/>
              </a:gs>
              <a:gs pos="77000">
                <a:srgbClr val="D7D8D7"/>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solidFill>
                  <a:srgbClr val="7E4342"/>
                </a:solidFill>
                <a:latin typeface="Arial" panose="020B0604020202020204" pitchFamily="34" charset="0"/>
                <a:cs typeface="Arial" panose="020B0604020202020204" pitchFamily="34" charset="0"/>
              </a:rPr>
              <a:t>Cf librairie perso </a:t>
            </a:r>
            <a:r>
              <a:rPr lang="fr-FR" dirty="0" err="1">
                <a:solidFill>
                  <a:srgbClr val="7E4342"/>
                </a:solidFill>
                <a:latin typeface="Arial" panose="020B0604020202020204" pitchFamily="34" charset="0"/>
                <a:cs typeface="Arial" panose="020B0604020202020204" pitchFamily="34" charset="0"/>
              </a:rPr>
              <a:t>outils_preprocessing</a:t>
            </a:r>
            <a:endParaRPr lang="fr-FR" dirty="0"/>
          </a:p>
        </p:txBody>
      </p:sp>
      <p:pic>
        <p:nvPicPr>
          <p:cNvPr id="3" name="Image 2">
            <a:extLst>
              <a:ext uri="{FF2B5EF4-FFF2-40B4-BE49-F238E27FC236}">
                <a16:creationId xmlns:a16="http://schemas.microsoft.com/office/drawing/2014/main" id="{2AD72E36-D4D9-44DD-8B65-171777E7C6BE}"/>
              </a:ext>
            </a:extLst>
          </p:cNvPr>
          <p:cNvPicPr>
            <a:picLocks noChangeAspect="1"/>
          </p:cNvPicPr>
          <p:nvPr/>
        </p:nvPicPr>
        <p:blipFill>
          <a:blip r:embed="rId4"/>
          <a:stretch>
            <a:fillRect/>
          </a:stretch>
        </p:blipFill>
        <p:spPr>
          <a:xfrm>
            <a:off x="1179" y="-12024"/>
            <a:ext cx="650866" cy="639032"/>
          </a:xfrm>
          <a:prstGeom prst="rect">
            <a:avLst/>
          </a:prstGeom>
        </p:spPr>
      </p:pic>
      <p:sp>
        <p:nvSpPr>
          <p:cNvPr id="40" name="ZoneTexte 39">
            <a:extLst>
              <a:ext uri="{FF2B5EF4-FFF2-40B4-BE49-F238E27FC236}">
                <a16:creationId xmlns:a16="http://schemas.microsoft.com/office/drawing/2014/main" id="{BFB3A734-9EF3-4804-9B69-BC801D0F2172}"/>
              </a:ext>
            </a:extLst>
          </p:cNvPr>
          <p:cNvSpPr txBox="1"/>
          <p:nvPr/>
        </p:nvSpPr>
        <p:spPr>
          <a:xfrm>
            <a:off x="196992" y="-55980"/>
            <a:ext cx="226434" cy="707886"/>
          </a:xfrm>
          <a:prstGeom prst="rect">
            <a:avLst/>
          </a:prstGeom>
          <a:noFill/>
        </p:spPr>
        <p:txBody>
          <a:bodyPr wrap="square" rtlCol="0">
            <a:spAutoFit/>
          </a:bodyPr>
          <a:lstStyle/>
          <a:p>
            <a:pPr algn="ctr"/>
            <a:r>
              <a:rPr lang="fr-FR" sz="4000" b="1" dirty="0">
                <a:solidFill>
                  <a:srgbClr val="7E4342"/>
                </a:solidFill>
                <a:latin typeface="Arial" panose="020B0604020202020204" pitchFamily="34" charset="0"/>
                <a:cs typeface="Arial" panose="020B0604020202020204" pitchFamily="34" charset="0"/>
              </a:rPr>
              <a:t>2</a:t>
            </a:r>
          </a:p>
        </p:txBody>
      </p:sp>
      <p:graphicFrame>
        <p:nvGraphicFramePr>
          <p:cNvPr id="2" name="Diagramme 1">
            <a:extLst>
              <a:ext uri="{FF2B5EF4-FFF2-40B4-BE49-F238E27FC236}">
                <a16:creationId xmlns:a16="http://schemas.microsoft.com/office/drawing/2014/main" id="{181F1CCB-3E70-404E-B3B6-F4ABCC977D83}"/>
              </a:ext>
            </a:extLst>
          </p:cNvPr>
          <p:cNvGraphicFramePr/>
          <p:nvPr/>
        </p:nvGraphicFramePr>
        <p:xfrm>
          <a:off x="196992" y="937890"/>
          <a:ext cx="10579528" cy="541866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3580489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19092</TotalTime>
  <Words>8019</Words>
  <Application>Microsoft Office PowerPoint</Application>
  <PresentationFormat>Grand écran</PresentationFormat>
  <Paragraphs>1299</Paragraphs>
  <Slides>61</Slides>
  <Notes>61</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61</vt:i4>
      </vt:variant>
    </vt:vector>
  </HeadingPairs>
  <TitlesOfParts>
    <vt:vector size="67" baseType="lpstr">
      <vt:lpstr>Arial</vt:lpstr>
      <vt:lpstr>Calibri</vt:lpstr>
      <vt:lpstr>Calibri Light</vt:lpstr>
      <vt:lpstr>Helvetica Neue</vt:lpstr>
      <vt:lpstr>Wingdings</vt:lpstr>
      <vt:lpstr>Thème Office</vt:lpstr>
      <vt:lpstr>Implémentez  un modèle de scoring</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Pré Exploratoire</dc:title>
  <dc:creator>Loé RABIER</dc:creator>
  <cp:lastModifiedBy>Loé RABIER</cp:lastModifiedBy>
  <cp:revision>1519</cp:revision>
  <dcterms:created xsi:type="dcterms:W3CDTF">2021-01-28T06:38:47Z</dcterms:created>
  <dcterms:modified xsi:type="dcterms:W3CDTF">2021-08-24T06:57:11Z</dcterms:modified>
</cp:coreProperties>
</file>